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60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7175-06DA-440B-887A-DD6A97307517}" type="datetimeFigureOut">
              <a:rPr lang="es-AR" smtClean="0"/>
              <a:pPr/>
              <a:t>09/04/2018</a:t>
            </a:fld>
            <a:endParaRPr lang="es-A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5794-3BE4-4C51-837E-B8ED32A48EA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7175-06DA-440B-887A-DD6A97307517}" type="datetimeFigureOut">
              <a:rPr lang="es-AR" smtClean="0"/>
              <a:pPr/>
              <a:t>09/04/2018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5794-3BE4-4C51-837E-B8ED32A48EA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7175-06DA-440B-887A-DD6A97307517}" type="datetimeFigureOut">
              <a:rPr lang="es-AR" smtClean="0"/>
              <a:pPr/>
              <a:t>09/04/2018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5794-3BE4-4C51-837E-B8ED32A48EA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7175-06DA-440B-887A-DD6A97307517}" type="datetimeFigureOut">
              <a:rPr lang="es-AR" smtClean="0"/>
              <a:pPr/>
              <a:t>09/04/2018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5794-3BE4-4C51-837E-B8ED32A48EA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7175-06DA-440B-887A-DD6A97307517}" type="datetimeFigureOut">
              <a:rPr lang="es-AR" smtClean="0"/>
              <a:pPr/>
              <a:t>09/04/2018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5794-3BE4-4C51-837E-B8ED32A48EA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7175-06DA-440B-887A-DD6A97307517}" type="datetimeFigureOut">
              <a:rPr lang="es-AR" smtClean="0"/>
              <a:pPr/>
              <a:t>09/04/2018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5794-3BE4-4C51-837E-B8ED32A48EA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7175-06DA-440B-887A-DD6A97307517}" type="datetimeFigureOut">
              <a:rPr lang="es-AR" smtClean="0"/>
              <a:pPr/>
              <a:t>09/04/2018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5794-3BE4-4C51-837E-B8ED32A48EA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7175-06DA-440B-887A-DD6A97307517}" type="datetimeFigureOut">
              <a:rPr lang="es-AR" smtClean="0"/>
              <a:pPr/>
              <a:t>09/04/2018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5794-3BE4-4C51-837E-B8ED32A48EA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7175-06DA-440B-887A-DD6A97307517}" type="datetimeFigureOut">
              <a:rPr lang="es-AR" smtClean="0"/>
              <a:pPr/>
              <a:t>09/04/2018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5794-3BE4-4C51-837E-B8ED32A48EA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7175-06DA-440B-887A-DD6A97307517}" type="datetimeFigureOut">
              <a:rPr lang="es-AR" smtClean="0"/>
              <a:pPr/>
              <a:t>09/04/2018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5794-3BE4-4C51-837E-B8ED32A48EA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7175-06DA-440B-887A-DD6A97307517}" type="datetimeFigureOut">
              <a:rPr lang="es-AR" smtClean="0"/>
              <a:pPr/>
              <a:t>09/04/2018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E055794-3BE4-4C51-837E-B8ED32A48EA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307175-06DA-440B-887A-DD6A97307517}" type="datetimeFigureOut">
              <a:rPr lang="es-AR" smtClean="0"/>
              <a:pPr/>
              <a:t>09/04/2018</a:t>
            </a:fld>
            <a:endParaRPr lang="es-AR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055794-3BE4-4C51-837E-B8ED32A48EA7}" type="slidenum">
              <a:rPr lang="es-AR" smtClean="0"/>
              <a:pPr/>
              <a:t>‹Nº›</a:t>
            </a:fld>
            <a:endParaRPr lang="es-AR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es-AR" altLang="es-AR" b="1" dirty="0" smtClean="0">
                <a:solidFill>
                  <a:schemeClr val="tx1"/>
                </a:solidFill>
              </a:rPr>
              <a:t>A = R K L S C P</a:t>
            </a:r>
            <a:r>
              <a:rPr lang="es-AR" altLang="es-AR" dirty="0" smtClean="0">
                <a:solidFill>
                  <a:schemeClr val="tx1"/>
                </a:solidFill>
              </a:rPr>
              <a:t> </a:t>
            </a:r>
            <a:endParaRPr lang="es-ES" altLang="es-AR" dirty="0" smtClean="0">
              <a:solidFill>
                <a:schemeClr val="tx1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-34925" y="1500188"/>
            <a:ext cx="9178925" cy="4214812"/>
          </a:xfrm>
          <a:prstGeom prst="rect">
            <a:avLst/>
          </a:prstGeom>
          <a:solidFill>
            <a:schemeClr val="accent1"/>
          </a:solidFill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s-AR" altLang="es-A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A: pérdida de suelo (t/ha año)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s-AR" altLang="es-AR" sz="2800" b="1" i="0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s-AR" altLang="es-AR" sz="28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R: índice de erosividad de la lluvia</a:t>
            </a:r>
            <a:endParaRPr kumimoji="0" lang="es-AR" altLang="es-AR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s-AR" altLang="es-AR" sz="2800" b="1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K: factor de erodabilidad del suelo</a:t>
            </a:r>
            <a:endParaRPr kumimoji="0" lang="es-AR" altLang="es-AR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s-AR" altLang="es-A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L: factor de longitud  (m)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s-AR" altLang="es-A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S: factor de pendiente (%)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s-AR" altLang="es-A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C: factor de cultivo (adimensional)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s-AR" altLang="es-A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P: factor de prácticas de conservación (adimensional)</a:t>
            </a:r>
            <a:endParaRPr kumimoji="0" lang="es-ES" altLang="es-A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6400800"/>
            <a:ext cx="600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AR" altLang="es-AR" sz="2400" b="1">
                <a:solidFill>
                  <a:srgbClr val="CC0000"/>
                </a:solidFill>
                <a:latin typeface="+mj-lt"/>
              </a:rPr>
              <a:t>R K: factores básicos no modificables</a:t>
            </a:r>
            <a:endParaRPr lang="es-ES" altLang="es-AR" sz="2400" b="1">
              <a:solidFill>
                <a:srgbClr val="CC0000"/>
              </a:solidFill>
              <a:latin typeface="+mj-lt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3429000"/>
            <a:ext cx="7235825" cy="2286000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 altLang="es-AR">
              <a:latin typeface="+mj-lt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85750" y="1785938"/>
            <a:ext cx="8572500" cy="12001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rgbClr val="FF0000"/>
                </a:solidFill>
                <a:latin typeface="+mj-lt"/>
              </a:rPr>
              <a:t>R</a:t>
            </a:r>
            <a:r>
              <a:rPr lang="es-ES" sz="2400" b="1" dirty="0">
                <a:solidFill>
                  <a:schemeClr val="bg1"/>
                </a:solidFill>
                <a:latin typeface="+mj-lt"/>
              </a:rPr>
              <a:t> es la energía de una lluvia  por unidad de superficie y tiempo (</a:t>
            </a:r>
            <a:r>
              <a:rPr lang="es-ES" sz="2400" b="1" dirty="0" err="1">
                <a:solidFill>
                  <a:schemeClr val="bg1"/>
                </a:solidFill>
                <a:latin typeface="+mj-lt"/>
              </a:rPr>
              <a:t>long</a:t>
            </a:r>
            <a:r>
              <a:rPr lang="es-ES" sz="2400" b="1" dirty="0">
                <a:solidFill>
                  <a:schemeClr val="bg1"/>
                </a:solidFill>
                <a:latin typeface="+mj-lt"/>
              </a:rPr>
              <a:t> fuerza/área tiempo) por la intensidad de dicha lluvia (longitud/tiempo).</a:t>
            </a:r>
            <a:endParaRPr lang="es-AR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285750" y="2928938"/>
            <a:ext cx="8643938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es-AR" sz="2400" b="1" dirty="0">
                <a:solidFill>
                  <a:srgbClr val="FF0000"/>
                </a:solidFill>
                <a:latin typeface="+mj-lt"/>
              </a:rPr>
              <a:t>K</a:t>
            </a:r>
            <a:r>
              <a:rPr lang="es-ES" altLang="es-AR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s-ES" altLang="es-AR" sz="2400" b="1" dirty="0">
                <a:latin typeface="+mj-lt"/>
              </a:rPr>
              <a:t>es la pérdida de suelo por unidad de área, por cada unidad de R.</a:t>
            </a:r>
            <a:endParaRPr lang="es-AR" altLang="es-AR" sz="2400" b="1" dirty="0">
              <a:latin typeface="+mj-lt"/>
            </a:endParaRPr>
          </a:p>
          <a:p>
            <a:endParaRPr lang="es-AR" altLang="es-AR" sz="24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85786" y="500042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>
                <a:latin typeface="+mj-lt"/>
              </a:rPr>
              <a:t>2- Realice </a:t>
            </a:r>
            <a:r>
              <a:rPr lang="es-AR" b="1" dirty="0">
                <a:latin typeface="+mj-lt"/>
              </a:rPr>
              <a:t>un gráfico de </a:t>
            </a:r>
            <a:r>
              <a:rPr lang="es-AR" b="1" dirty="0">
                <a:solidFill>
                  <a:srgbClr val="FF0000"/>
                </a:solidFill>
                <a:latin typeface="+mj-lt"/>
              </a:rPr>
              <a:t>r1</a:t>
            </a:r>
            <a:r>
              <a:rPr lang="es-AR" b="1" dirty="0">
                <a:latin typeface="+mj-lt"/>
              </a:rPr>
              <a:t> para las localidades de Reconquista, Córdoba, Paraná y Coronel Suárez. Represente en el eje de las ordenadas los valores de r1 y en las abscisas los meses del año. </a:t>
            </a:r>
          </a:p>
        </p:txBody>
      </p:sp>
      <p:pic>
        <p:nvPicPr>
          <p:cNvPr id="3" name="2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3"/>
            <a:ext cx="8072494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42976" y="428604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>
                <a:latin typeface="+mj-lt"/>
              </a:rPr>
              <a:t>3- Realice </a:t>
            </a:r>
            <a:r>
              <a:rPr lang="es-AR" b="1" dirty="0">
                <a:latin typeface="+mj-lt"/>
              </a:rPr>
              <a:t>un gráfico de </a:t>
            </a:r>
            <a:r>
              <a:rPr lang="es-AR" b="1" dirty="0">
                <a:solidFill>
                  <a:srgbClr val="FF0000"/>
                </a:solidFill>
                <a:latin typeface="+mj-lt"/>
              </a:rPr>
              <a:t>r2</a:t>
            </a:r>
            <a:r>
              <a:rPr lang="es-AR" b="1" dirty="0">
                <a:latin typeface="+mj-lt"/>
              </a:rPr>
              <a:t> para la localidad de Azul</a:t>
            </a:r>
          </a:p>
        </p:txBody>
      </p:sp>
      <p:pic>
        <p:nvPicPr>
          <p:cNvPr id="3" name="2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928670"/>
            <a:ext cx="5643602" cy="3571900"/>
          </a:xfrm>
          <a:prstGeom prst="rect">
            <a:avLst/>
          </a:prstGeom>
          <a:noFill/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572008"/>
            <a:ext cx="6643734" cy="166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28728" y="714356"/>
            <a:ext cx="6429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>
                <a:latin typeface="+mj-lt"/>
              </a:rPr>
              <a:t>4- Realice </a:t>
            </a:r>
            <a:r>
              <a:rPr lang="es-AR" b="1" dirty="0">
                <a:latin typeface="+mj-lt"/>
              </a:rPr>
              <a:t>el gráfico de </a:t>
            </a:r>
            <a:r>
              <a:rPr lang="es-AR" b="1" dirty="0">
                <a:solidFill>
                  <a:srgbClr val="FF0000"/>
                </a:solidFill>
                <a:latin typeface="+mj-lt"/>
              </a:rPr>
              <a:t>r3</a:t>
            </a:r>
            <a:r>
              <a:rPr lang="es-AR" b="1" dirty="0">
                <a:latin typeface="+mj-lt"/>
              </a:rPr>
              <a:t> para la localidad de Paraná </a:t>
            </a:r>
          </a:p>
        </p:txBody>
      </p:sp>
      <p:pic>
        <p:nvPicPr>
          <p:cNvPr id="3" name="2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742955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0034" y="428604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>
                <a:latin typeface="+mj-lt"/>
              </a:rPr>
              <a:t>5- Ubique </a:t>
            </a:r>
            <a:r>
              <a:rPr lang="es-AR" b="1" dirty="0">
                <a:latin typeface="+mj-lt"/>
              </a:rPr>
              <a:t>cada una de las localidades en un mapa de la República </a:t>
            </a:r>
            <a:r>
              <a:rPr lang="es-AR" b="1" dirty="0" smtClean="0">
                <a:latin typeface="+mj-lt"/>
              </a:rPr>
              <a:t>Argentina</a:t>
            </a:r>
          </a:p>
        </p:txBody>
      </p:sp>
      <p:pic>
        <p:nvPicPr>
          <p:cNvPr id="3" name="2 Imagen"/>
          <p:cNvPicPr/>
          <p:nvPr/>
        </p:nvPicPr>
        <p:blipFill>
          <a:blip r:embed="rId2"/>
          <a:srcRect l="26433" t="24100" r="26453" b="11357"/>
          <a:stretch>
            <a:fillRect/>
          </a:stretch>
        </p:blipFill>
        <p:spPr bwMode="auto">
          <a:xfrm>
            <a:off x="1357290" y="1285860"/>
            <a:ext cx="5905911" cy="480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1928794" y="6211693"/>
            <a:ext cx="600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>
                <a:latin typeface="+mj-lt"/>
              </a:rPr>
              <a:t>El R anual aumenta del sudoeste al noreste </a:t>
            </a:r>
          </a:p>
          <a:p>
            <a:r>
              <a:rPr lang="es-AR" b="1" dirty="0">
                <a:latin typeface="+mj-lt"/>
              </a:rPr>
              <a:t>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28596" y="714356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>
                <a:latin typeface="+mj-lt"/>
              </a:rPr>
              <a:t>6- Establezca la variación geográfica del R anual</a:t>
            </a:r>
          </a:p>
        </p:txBody>
      </p:sp>
      <p:sp>
        <p:nvSpPr>
          <p:cNvPr id="6" name="5 Flecha derecha"/>
          <p:cNvSpPr/>
          <p:nvPr/>
        </p:nvSpPr>
        <p:spPr>
          <a:xfrm rot="18708948">
            <a:off x="2482914" y="3646685"/>
            <a:ext cx="4000528" cy="26881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571480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>
                <a:latin typeface="+mj-lt"/>
              </a:rPr>
              <a:t>7- Determine </a:t>
            </a:r>
            <a:r>
              <a:rPr lang="es-AR" b="1" dirty="0">
                <a:latin typeface="+mj-lt"/>
              </a:rPr>
              <a:t>los meses de mayor y menor </a:t>
            </a:r>
            <a:r>
              <a:rPr lang="es-AR" b="1" dirty="0" err="1">
                <a:latin typeface="+mj-lt"/>
              </a:rPr>
              <a:t>erosividad</a:t>
            </a:r>
            <a:r>
              <a:rPr lang="es-AR" b="1" dirty="0">
                <a:latin typeface="+mj-lt"/>
              </a:rPr>
              <a:t> de las lluvias en cada localidad analizada. Compare las localidades entre sí. Saque conclusiones. </a:t>
            </a: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7625" cy="142875"/>
          </a:xfrm>
          <a:prstGeom prst="rect">
            <a:avLst/>
          </a:prstGeom>
          <a:noFill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183916"/>
            <a:ext cx="6952537" cy="36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85918" y="285728"/>
            <a:ext cx="5803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4000" b="1" i="1" cap="all" dirty="0">
                <a:latin typeface="+mj-lt"/>
              </a:rPr>
              <a:t>ERODABILIDAD DEL </a:t>
            </a:r>
            <a:r>
              <a:rPr lang="es-AR" sz="4000" b="1" i="1" cap="all" dirty="0" smtClean="0">
                <a:latin typeface="+mj-lt"/>
              </a:rPr>
              <a:t>SUELO</a:t>
            </a:r>
            <a:endParaRPr lang="es-AR" sz="4000" b="1" i="1" cap="all" dirty="0">
              <a:latin typeface="+mj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57158" y="1071546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A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Factor K (t ha h/t m mm ha)</a:t>
            </a:r>
            <a:br>
              <a:rPr kumimoji="0" lang="es-AR" altLang="es-A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AR" altLang="es-A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es-AR" altLang="es-AR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erodabilidad</a:t>
            </a:r>
            <a:r>
              <a:rPr kumimoji="0" lang="es-AR" altLang="es-A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suelo)</a:t>
            </a:r>
            <a:endParaRPr kumimoji="0" lang="es-ES" altLang="es-A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850" y="2690829"/>
            <a:ext cx="8362950" cy="3095625"/>
          </a:xfrm>
          <a:prstGeom prst="rect">
            <a:avLst/>
          </a:prstGeom>
          <a:solidFill>
            <a:srgbClr val="FFFFCC"/>
          </a:solidFill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AR" altLang="es-A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 puede determinar en </a:t>
            </a:r>
            <a:r>
              <a:rPr kumimoji="0" lang="es-AR" altLang="es-A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parcelas de escurrimiento</a:t>
            </a:r>
          </a:p>
          <a:p>
            <a:pPr marL="640080" marR="0" lvl="1" indent="-24688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AR" altLang="es-A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Superficie desmenuzada y sin malezas ni vegetación muerta</a:t>
            </a:r>
          </a:p>
          <a:p>
            <a:pPr marL="640080" marR="0" lvl="1" indent="-24688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s-AR" altLang="es-A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LS = 1 (parcela 22,13 m longitud y una pendiente uniforme 9%)</a:t>
            </a:r>
          </a:p>
          <a:p>
            <a:pPr marL="640080" marR="0" lvl="1" indent="-24688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s-AR" altLang="es-A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AR" altLang="es-A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 través de </a:t>
            </a:r>
            <a:r>
              <a:rPr kumimoji="0" lang="es-AR" altLang="es-A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ecuaciones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ES" altLang="es-A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Forma </a:t>
            </a:r>
            <a:r>
              <a:rPr kumimoji="0" lang="es-ES" altLang="es-A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gráfica (nomograma)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0825" y="260350"/>
            <a:ext cx="8686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A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PARCELAS DE EVALUACIÓN O STÁNDARD</a:t>
            </a:r>
            <a:br>
              <a:rPr kumimoji="0" lang="es-AR" altLang="es-A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AR" altLang="es-A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PARAS ESTIMACIÓN DE K EN ARGENTINA</a:t>
            </a:r>
            <a:endParaRPr kumimoji="0" lang="es-ES" altLang="es-A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parcela erosión 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84313"/>
            <a:ext cx="5400675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2" descr="C:\Documents and Settings\Administrador\Escritorio\parcela erosión M.Juarez alf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484313"/>
            <a:ext cx="4643437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 descr="C:\Documents and Settings\Administrador\Escritorio\P.erosión. pileta cemento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4240213"/>
            <a:ext cx="3487737" cy="261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3850" y="5445125"/>
            <a:ext cx="259238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altLang="es-AR">
                <a:solidFill>
                  <a:schemeClr val="bg1"/>
                </a:solidFill>
                <a:latin typeface="+mj-lt"/>
              </a:rPr>
              <a:t>LONGITUD: 22,13 M</a:t>
            </a:r>
          </a:p>
          <a:p>
            <a:pPr algn="l">
              <a:spcBef>
                <a:spcPct val="50000"/>
              </a:spcBef>
            </a:pPr>
            <a:r>
              <a:rPr lang="es-ES" altLang="es-AR">
                <a:solidFill>
                  <a:schemeClr val="bg1"/>
                </a:solidFill>
                <a:latin typeface="+mj-lt"/>
              </a:rPr>
              <a:t>PEENDIENTE: 9%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011863" y="1489075"/>
            <a:ext cx="24497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s-AR" altLang="es-AR" b="1">
                <a:latin typeface="+mj-lt"/>
              </a:rPr>
              <a:t>(INTA MARCOS JUAREZ)</a:t>
            </a:r>
            <a:endParaRPr lang="es-ES" altLang="es-AR" b="1">
              <a:latin typeface="+mj-lt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19250" y="2492375"/>
            <a:ext cx="6480175" cy="64633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altLang="es-AR" b="1">
                <a:latin typeface="+mj-lt"/>
              </a:rPr>
              <a:t>INICIALMENTE LAS PARCELAS SE LABOREAN A FAVOR DE LA PENDIENTE Y SE MANTIENEN CON BARBECHO DESNUDO 2 AÑOS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SC00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43561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DSC000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454400"/>
            <a:ext cx="4537075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148263" y="1196975"/>
            <a:ext cx="338455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 altLang="es-A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Parcelas de escurrimiento </a:t>
            </a:r>
          </a:p>
          <a:p>
            <a:pPr eaLnBrk="0" hangingPunct="0">
              <a:spcBef>
                <a:spcPct val="50000"/>
              </a:spcBef>
            </a:pPr>
            <a:r>
              <a:rPr lang="es-ES_tradnl" altLang="es-A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INTA Paraná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27088" y="4005263"/>
            <a:ext cx="7777162" cy="1879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altLang="es-AR" b="1">
                <a:latin typeface="+mj-lt"/>
              </a:rPr>
              <a:t>ESCURRIMIENTO = ENTRADAS DE AGUA – SALIDAS DE AGUA</a:t>
            </a:r>
          </a:p>
          <a:p>
            <a:pPr>
              <a:spcBef>
                <a:spcPct val="50000"/>
              </a:spcBef>
            </a:pPr>
            <a:endParaRPr lang="es-AR" altLang="es-AR" b="1">
              <a:latin typeface="+mj-lt"/>
            </a:endParaRPr>
          </a:p>
          <a:p>
            <a:pPr algn="l">
              <a:spcBef>
                <a:spcPct val="50000"/>
              </a:spcBef>
            </a:pPr>
            <a:r>
              <a:rPr lang="es-AR" altLang="es-AR" b="1">
                <a:latin typeface="+mj-lt"/>
              </a:rPr>
              <a:t>ENTRADAS: </a:t>
            </a:r>
            <a:r>
              <a:rPr lang="es-AR" altLang="es-AR" b="1">
                <a:solidFill>
                  <a:srgbClr val="CC0000"/>
                </a:solidFill>
                <a:latin typeface="+mj-lt"/>
              </a:rPr>
              <a:t>lluvia</a:t>
            </a:r>
            <a:r>
              <a:rPr lang="es-AR" altLang="es-AR" b="1">
                <a:latin typeface="+mj-lt"/>
              </a:rPr>
              <a:t>, riego, derretimiento nieve</a:t>
            </a:r>
          </a:p>
          <a:p>
            <a:pPr algn="l">
              <a:spcBef>
                <a:spcPct val="50000"/>
              </a:spcBef>
            </a:pPr>
            <a:r>
              <a:rPr lang="es-AR" altLang="es-AR" b="1">
                <a:latin typeface="+mj-lt"/>
              </a:rPr>
              <a:t>SALIDAS: infiltración profunda, evaporación desde el suelo, intercepción lluvia por la canopia y evaporación, transpiración</a:t>
            </a:r>
            <a:endParaRPr lang="es-ES" altLang="es-AR" b="1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23850" y="1484313"/>
            <a:ext cx="7848600" cy="397031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l"/>
            <a:r>
              <a:rPr lang="es-AR" altLang="es-AR" b="1">
                <a:latin typeface="+mj-lt"/>
              </a:rPr>
              <a:t>EERA INTA Paraná comprobó que la ecuación de Wischmeier se cumplía en suelos con &lt; 70% limo:</a:t>
            </a:r>
          </a:p>
          <a:p>
            <a:pPr lvl="1" algn="l"/>
            <a:endParaRPr lang="es-AR" altLang="es-AR" b="1">
              <a:latin typeface="+mj-lt"/>
            </a:endParaRPr>
          </a:p>
          <a:p>
            <a:pPr lvl="1"/>
            <a:r>
              <a:rPr lang="es-AR" altLang="es-AR" b="1">
                <a:solidFill>
                  <a:srgbClr val="FF0000"/>
                </a:solidFill>
                <a:latin typeface="+mj-lt"/>
              </a:rPr>
              <a:t>100 K = 2,1 M</a:t>
            </a:r>
            <a:r>
              <a:rPr lang="es-AR" altLang="es-AR" b="1" baseline="30000">
                <a:solidFill>
                  <a:srgbClr val="FF0000"/>
                </a:solidFill>
                <a:latin typeface="+mj-lt"/>
              </a:rPr>
              <a:t>1,14</a:t>
            </a:r>
            <a:r>
              <a:rPr lang="es-AR" altLang="es-AR" b="1">
                <a:solidFill>
                  <a:srgbClr val="FF0000"/>
                </a:solidFill>
                <a:latin typeface="+mj-lt"/>
              </a:rPr>
              <a:t> 10</a:t>
            </a:r>
            <a:r>
              <a:rPr lang="es-AR" altLang="es-AR" b="1" baseline="30000">
                <a:solidFill>
                  <a:srgbClr val="FF0000"/>
                </a:solidFill>
                <a:latin typeface="+mj-lt"/>
              </a:rPr>
              <a:t>-4</a:t>
            </a:r>
            <a:r>
              <a:rPr lang="es-AR" altLang="es-AR" b="1">
                <a:solidFill>
                  <a:srgbClr val="FF0000"/>
                </a:solidFill>
                <a:latin typeface="+mj-lt"/>
              </a:rPr>
              <a:t> (12 – a) + 3,25 (b-2) + 2,5 (c – 3)</a:t>
            </a:r>
          </a:p>
          <a:p>
            <a:pPr lvl="1"/>
            <a:r>
              <a:rPr lang="es-AR" altLang="es-AR" b="1">
                <a:solidFill>
                  <a:srgbClr val="FF0000"/>
                </a:solidFill>
                <a:latin typeface="+mj-lt"/>
              </a:rPr>
              <a:t>(sistema anglosajon)</a:t>
            </a:r>
          </a:p>
          <a:p>
            <a:pPr lvl="1" algn="l"/>
            <a:endParaRPr lang="es-AR" altLang="es-AR" b="1">
              <a:latin typeface="+mj-lt"/>
            </a:endParaRPr>
          </a:p>
          <a:p>
            <a:pPr lvl="1" algn="l"/>
            <a:r>
              <a:rPr lang="es-AR" altLang="es-AR" b="1">
                <a:latin typeface="+mj-lt"/>
              </a:rPr>
              <a:t>M: (fracción 0,002 a 0,1 mm) x (100 - % arcilla)</a:t>
            </a:r>
          </a:p>
          <a:p>
            <a:pPr lvl="1" algn="l"/>
            <a:r>
              <a:rPr lang="es-AR" altLang="es-AR" b="1">
                <a:latin typeface="+mj-lt"/>
              </a:rPr>
              <a:t>a: % de materia orgánica</a:t>
            </a:r>
          </a:p>
          <a:p>
            <a:pPr lvl="1" algn="l"/>
            <a:r>
              <a:rPr lang="es-AR" altLang="es-AR" b="1">
                <a:latin typeface="+mj-lt"/>
              </a:rPr>
              <a:t>b: estructura superficial</a:t>
            </a:r>
          </a:p>
          <a:p>
            <a:pPr lvl="1" algn="l"/>
            <a:r>
              <a:rPr lang="es-AR" altLang="es-AR" b="1">
                <a:latin typeface="+mj-lt"/>
              </a:rPr>
              <a:t>	1 = granular muy fina (agregados &lt; 1 mm)</a:t>
            </a:r>
          </a:p>
          <a:p>
            <a:pPr lvl="1" algn="l"/>
            <a:r>
              <a:rPr lang="es-AR" altLang="es-AR" b="1">
                <a:latin typeface="+mj-lt"/>
              </a:rPr>
              <a:t>	2 = granular fina (agregados 1-2 mm)</a:t>
            </a:r>
          </a:p>
          <a:p>
            <a:pPr lvl="1" algn="l"/>
            <a:r>
              <a:rPr lang="es-AR" altLang="es-AR" b="1">
                <a:latin typeface="+mj-lt"/>
              </a:rPr>
              <a:t>	3 = granular media a gruesa (agregados 2-3 mm)</a:t>
            </a:r>
          </a:p>
          <a:p>
            <a:pPr lvl="1" algn="l"/>
            <a:r>
              <a:rPr lang="es-AR" altLang="es-AR" b="1">
                <a:latin typeface="+mj-lt"/>
              </a:rPr>
              <a:t>	4 =  bloques, laminar o masiva cualquier tamaño)</a:t>
            </a:r>
          </a:p>
          <a:p>
            <a:pPr lvl="1" algn="l"/>
            <a:r>
              <a:rPr lang="es-AR" altLang="es-AR" b="1">
                <a:latin typeface="+mj-lt"/>
              </a:rPr>
              <a:t>C: factor de permeabilidad de la capa menos permeable del perfil</a:t>
            </a:r>
            <a:endParaRPr lang="es-ES" altLang="es-AR" b="1">
              <a:latin typeface="+mj-lt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87450" y="5734050"/>
            <a:ext cx="6264275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sz="2400" b="1">
                <a:latin typeface="+mj-lt"/>
              </a:rPr>
              <a:t>ESTA ES LA ECUACIÓN QUE PERMITIÓ HACER EL NOMOGRAMA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A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CÁLCULO DE K SEGÚN SISTEMA DE UNIDADES A TRAVÉS DE ECUACIONES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643063"/>
            <a:ext cx="9144000" cy="5016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s-AR" sz="1600" b="1" dirty="0">
                <a:latin typeface="+mj-lt"/>
                <a:ea typeface="Times New Roman" pitchFamily="18" charset="0"/>
              </a:rPr>
              <a:t>100 K = 2,1M</a:t>
            </a:r>
            <a:r>
              <a:rPr lang="es-AR" sz="1600" b="1" baseline="30000" dirty="0">
                <a:latin typeface="+mj-lt"/>
                <a:ea typeface="Times New Roman" pitchFamily="18" charset="0"/>
              </a:rPr>
              <a:t>1,14</a:t>
            </a:r>
            <a:r>
              <a:rPr lang="es-AR" sz="1600" b="1" dirty="0">
                <a:latin typeface="+mj-lt"/>
                <a:ea typeface="Times New Roman" pitchFamily="18" charset="0"/>
              </a:rPr>
              <a:t> (10)</a:t>
            </a:r>
            <a:r>
              <a:rPr lang="es-AR" sz="1600" b="1" baseline="30000" dirty="0">
                <a:latin typeface="+mj-lt"/>
                <a:ea typeface="Times New Roman" pitchFamily="18" charset="0"/>
              </a:rPr>
              <a:t>-4</a:t>
            </a:r>
            <a:r>
              <a:rPr lang="es-AR" sz="1600" b="1" dirty="0">
                <a:latin typeface="+mj-lt"/>
                <a:ea typeface="Times New Roman" pitchFamily="18" charset="0"/>
              </a:rPr>
              <a:t> (12 –a) + 3,25 (b-2) + 2,5 (c – 3) </a:t>
            </a:r>
            <a:endParaRPr lang="es-AR" sz="1600" b="1" dirty="0">
              <a:latin typeface="+mj-lt"/>
            </a:endParaRPr>
          </a:p>
          <a:p>
            <a:pPr eaLnBrk="0" hangingPunct="0">
              <a:defRPr/>
            </a:pPr>
            <a:r>
              <a:rPr lang="es-AR" sz="1600" b="1" dirty="0">
                <a:latin typeface="+mj-lt"/>
                <a:ea typeface="Times New Roman" pitchFamily="18" charset="0"/>
              </a:rPr>
              <a:t>(si se utilizan unidades anglosajonas)</a:t>
            </a:r>
          </a:p>
          <a:p>
            <a:pPr eaLnBrk="0" hangingPunct="0">
              <a:defRPr/>
            </a:pPr>
            <a:endParaRPr lang="es-AR" sz="1600" b="1" dirty="0">
              <a:latin typeface="+mj-lt"/>
            </a:endParaRPr>
          </a:p>
          <a:p>
            <a:pPr eaLnBrk="0" hangingPunct="0">
              <a:defRPr/>
            </a:pPr>
            <a:r>
              <a:rPr lang="es-AR" sz="2400" b="1" dirty="0">
                <a:solidFill>
                  <a:srgbClr val="FF0000"/>
                </a:solidFill>
                <a:latin typeface="+mj-lt"/>
                <a:ea typeface="Times New Roman" pitchFamily="18" charset="0"/>
              </a:rPr>
              <a:t>100 K = </a:t>
            </a:r>
            <a:r>
              <a:rPr lang="es-AR" sz="2400" b="1" i="1" dirty="0">
                <a:latin typeface="+mj-lt"/>
                <a:ea typeface="Times New Roman" pitchFamily="18" charset="0"/>
              </a:rPr>
              <a:t>1,292 x</a:t>
            </a:r>
            <a:r>
              <a:rPr lang="es-AR" sz="2400" b="1" i="1" dirty="0">
                <a:solidFill>
                  <a:srgbClr val="FF0000"/>
                </a:solidFill>
                <a:latin typeface="+mj-lt"/>
                <a:ea typeface="Times New Roman" pitchFamily="18" charset="0"/>
              </a:rPr>
              <a:t>  (</a:t>
            </a:r>
            <a:r>
              <a:rPr lang="es-AR" sz="2400" b="1" dirty="0">
                <a:solidFill>
                  <a:srgbClr val="FF0000"/>
                </a:solidFill>
                <a:latin typeface="+mj-lt"/>
                <a:ea typeface="Times New Roman" pitchFamily="18" charset="0"/>
              </a:rPr>
              <a:t>2,1M</a:t>
            </a:r>
            <a:r>
              <a:rPr lang="es-AR" sz="2400" b="1" baseline="30000" dirty="0">
                <a:solidFill>
                  <a:srgbClr val="FF0000"/>
                </a:solidFill>
                <a:latin typeface="+mj-lt"/>
                <a:ea typeface="Times New Roman" pitchFamily="18" charset="0"/>
              </a:rPr>
              <a:t>1,14</a:t>
            </a:r>
            <a:r>
              <a:rPr lang="es-AR" sz="2400" b="1" dirty="0">
                <a:solidFill>
                  <a:srgbClr val="FF0000"/>
                </a:solidFill>
                <a:latin typeface="+mj-lt"/>
                <a:ea typeface="Times New Roman" pitchFamily="18" charset="0"/>
              </a:rPr>
              <a:t> (10)</a:t>
            </a:r>
            <a:r>
              <a:rPr lang="es-AR" sz="2400" b="1" baseline="30000" dirty="0">
                <a:solidFill>
                  <a:srgbClr val="FF0000"/>
                </a:solidFill>
                <a:latin typeface="+mj-lt"/>
                <a:ea typeface="Times New Roman" pitchFamily="18" charset="0"/>
              </a:rPr>
              <a:t>-4</a:t>
            </a:r>
            <a:r>
              <a:rPr lang="es-AR" sz="2400" b="1" dirty="0">
                <a:solidFill>
                  <a:srgbClr val="FF0000"/>
                </a:solidFill>
                <a:latin typeface="+mj-lt"/>
                <a:ea typeface="Times New Roman" pitchFamily="18" charset="0"/>
              </a:rPr>
              <a:t> (12 –a) + 3,25 (b-2) + 2,5 (c – 3)) </a:t>
            </a:r>
            <a:endParaRPr lang="es-AR" sz="2400" b="1" dirty="0">
              <a:solidFill>
                <a:srgbClr val="FF0000"/>
              </a:solidFill>
              <a:latin typeface="+mj-lt"/>
            </a:endParaRPr>
          </a:p>
          <a:p>
            <a:pPr eaLnBrk="0" hangingPunct="0">
              <a:defRPr/>
            </a:pPr>
            <a:r>
              <a:rPr lang="es-AR" sz="1600" b="1" dirty="0">
                <a:solidFill>
                  <a:srgbClr val="FF0000"/>
                </a:solidFill>
                <a:latin typeface="+mj-lt"/>
                <a:ea typeface="Times New Roman" pitchFamily="18" charset="0"/>
              </a:rPr>
              <a:t>(si se utiliza </a:t>
            </a:r>
            <a:r>
              <a:rPr lang="es-AR" b="1" dirty="0">
                <a:solidFill>
                  <a:srgbClr val="FF0000"/>
                </a:solidFill>
                <a:latin typeface="+mj-lt"/>
                <a:ea typeface="Times New Roman" pitchFamily="18" charset="0"/>
              </a:rPr>
              <a:t>sistema métrico decimal </a:t>
            </a:r>
            <a:r>
              <a:rPr lang="es-AR" sz="1600" b="1" dirty="0">
                <a:solidFill>
                  <a:srgbClr val="FF0000"/>
                </a:solidFill>
                <a:latin typeface="+mj-lt"/>
                <a:ea typeface="Times New Roman" pitchFamily="18" charset="0"/>
              </a:rPr>
              <a:t>y R se expresa en t métrica m mm/ha h año)</a:t>
            </a:r>
          </a:p>
          <a:p>
            <a:pPr eaLnBrk="0" hangingPunct="0">
              <a:defRPr/>
            </a:pPr>
            <a:endParaRPr lang="es-AR" sz="1600" b="1" dirty="0">
              <a:latin typeface="+mj-lt"/>
            </a:endParaRPr>
          </a:p>
          <a:p>
            <a:pPr eaLnBrk="0" hangingPunct="0">
              <a:defRPr/>
            </a:pPr>
            <a:endParaRPr lang="es-AR" sz="1600" b="1" dirty="0">
              <a:latin typeface="+mj-lt"/>
              <a:ea typeface="Times New Roman" pitchFamily="18" charset="0"/>
            </a:endParaRPr>
          </a:p>
          <a:p>
            <a:pPr eaLnBrk="0" hangingPunct="0">
              <a:defRPr/>
            </a:pPr>
            <a:r>
              <a:rPr lang="es-AR" sz="1600" b="1" dirty="0" smtClean="0">
                <a:latin typeface="+mj-lt"/>
                <a:ea typeface="Times New Roman" pitchFamily="18" charset="0"/>
              </a:rPr>
              <a:t>100 </a:t>
            </a:r>
            <a:r>
              <a:rPr lang="es-AR" sz="1600" b="1" dirty="0">
                <a:latin typeface="+mj-lt"/>
                <a:ea typeface="Times New Roman" pitchFamily="18" charset="0"/>
              </a:rPr>
              <a:t>K = </a:t>
            </a:r>
            <a:r>
              <a:rPr lang="es-AR" sz="1600" b="1" i="1" dirty="0">
                <a:solidFill>
                  <a:srgbClr val="FF0000"/>
                </a:solidFill>
                <a:latin typeface="+mj-lt"/>
                <a:ea typeface="Times New Roman" pitchFamily="18" charset="0"/>
              </a:rPr>
              <a:t>0,1019</a:t>
            </a:r>
            <a:r>
              <a:rPr lang="es-AR" sz="1600" b="1" dirty="0">
                <a:solidFill>
                  <a:srgbClr val="FF0000"/>
                </a:solidFill>
                <a:latin typeface="+mj-lt"/>
                <a:ea typeface="Times New Roman" pitchFamily="18" charset="0"/>
              </a:rPr>
              <a:t> x </a:t>
            </a:r>
            <a:r>
              <a:rPr lang="es-AR" sz="1600" b="1" i="1" dirty="0">
                <a:solidFill>
                  <a:srgbClr val="FF0000"/>
                </a:solidFill>
                <a:latin typeface="+mj-lt"/>
                <a:ea typeface="Times New Roman" pitchFamily="18" charset="0"/>
              </a:rPr>
              <a:t>1,292 </a:t>
            </a:r>
            <a:r>
              <a:rPr lang="es-AR" sz="1600" b="1" dirty="0">
                <a:latin typeface="+mj-lt"/>
                <a:ea typeface="Times New Roman" pitchFamily="18" charset="0"/>
              </a:rPr>
              <a:t>x </a:t>
            </a:r>
            <a:r>
              <a:rPr lang="es-AR" sz="1600" b="1" i="1" dirty="0">
                <a:latin typeface="+mj-lt"/>
                <a:ea typeface="Times New Roman" pitchFamily="18" charset="0"/>
              </a:rPr>
              <a:t> (</a:t>
            </a:r>
            <a:r>
              <a:rPr lang="es-AR" sz="1600" b="1" dirty="0">
                <a:latin typeface="+mj-lt"/>
                <a:ea typeface="Times New Roman" pitchFamily="18" charset="0"/>
              </a:rPr>
              <a:t>2,1M</a:t>
            </a:r>
            <a:r>
              <a:rPr lang="es-AR" sz="1600" b="1" baseline="30000" dirty="0">
                <a:latin typeface="+mj-lt"/>
                <a:ea typeface="Times New Roman" pitchFamily="18" charset="0"/>
              </a:rPr>
              <a:t>1,14</a:t>
            </a:r>
            <a:r>
              <a:rPr lang="es-AR" sz="1600" b="1" dirty="0">
                <a:latin typeface="+mj-lt"/>
                <a:ea typeface="Times New Roman" pitchFamily="18" charset="0"/>
              </a:rPr>
              <a:t> (10)</a:t>
            </a:r>
            <a:r>
              <a:rPr lang="es-AR" sz="1600" b="1" baseline="30000" dirty="0">
                <a:latin typeface="+mj-lt"/>
                <a:ea typeface="Times New Roman" pitchFamily="18" charset="0"/>
              </a:rPr>
              <a:t>-4</a:t>
            </a:r>
            <a:r>
              <a:rPr lang="es-AR" sz="1600" b="1" dirty="0">
                <a:latin typeface="+mj-lt"/>
                <a:ea typeface="Times New Roman" pitchFamily="18" charset="0"/>
              </a:rPr>
              <a:t> (12 –a) + 3,25 (b-2) + 2,5 (c – 3)) </a:t>
            </a:r>
            <a:endParaRPr lang="es-AR" sz="1600" b="1" dirty="0">
              <a:latin typeface="+mj-lt"/>
            </a:endParaRPr>
          </a:p>
          <a:p>
            <a:pPr eaLnBrk="0" hangingPunct="0">
              <a:defRPr/>
            </a:pPr>
            <a:r>
              <a:rPr lang="es-AR" sz="1600" b="1" dirty="0">
                <a:latin typeface="+mj-lt"/>
                <a:ea typeface="Times New Roman" pitchFamily="18" charset="0"/>
              </a:rPr>
              <a:t>(si se utiliza </a:t>
            </a:r>
            <a:r>
              <a:rPr lang="es-AR" b="1" dirty="0">
                <a:latin typeface="+mj-lt"/>
                <a:ea typeface="Times New Roman" pitchFamily="18" charset="0"/>
              </a:rPr>
              <a:t>sistema métrico internacional </a:t>
            </a:r>
            <a:r>
              <a:rPr lang="es-AR" sz="1600" b="1" dirty="0">
                <a:latin typeface="+mj-lt"/>
                <a:ea typeface="Times New Roman" pitchFamily="18" charset="0"/>
              </a:rPr>
              <a:t>y R se expresa en MJ mm/ha h año)</a:t>
            </a:r>
          </a:p>
          <a:p>
            <a:pPr algn="l" eaLnBrk="0" hangingPunct="0">
              <a:defRPr/>
            </a:pPr>
            <a:endParaRPr lang="es-AR" sz="1200" b="1" dirty="0">
              <a:latin typeface="+mj-lt"/>
            </a:endParaRPr>
          </a:p>
          <a:p>
            <a:pPr algn="l" eaLnBrk="0" hangingPunct="0">
              <a:defRPr/>
            </a:pPr>
            <a:endParaRPr lang="es-AR" sz="1200" b="1" dirty="0">
              <a:latin typeface="+mj-lt"/>
            </a:endParaRPr>
          </a:p>
          <a:p>
            <a:pPr algn="l" eaLnBrk="0" hangingPunct="0">
              <a:defRPr/>
            </a:pPr>
            <a:r>
              <a:rPr lang="es-AR" sz="1400" b="1" dirty="0" smtClean="0">
                <a:latin typeface="+mj-lt"/>
                <a:ea typeface="Times New Roman" pitchFamily="18" charset="0"/>
              </a:rPr>
              <a:t>donde</a:t>
            </a:r>
            <a:r>
              <a:rPr lang="es-AR" sz="1400" b="1" dirty="0">
                <a:latin typeface="+mj-lt"/>
                <a:ea typeface="Times New Roman" pitchFamily="18" charset="0"/>
              </a:rPr>
              <a:t>:</a:t>
            </a:r>
            <a:endParaRPr lang="es-AR" sz="1400" b="1" dirty="0">
              <a:latin typeface="+mj-lt"/>
            </a:endParaRPr>
          </a:p>
          <a:p>
            <a:pPr algn="l" eaLnBrk="0" hangingPunct="0">
              <a:defRPr/>
            </a:pPr>
            <a:r>
              <a:rPr lang="es-AR" sz="1400" b="1" dirty="0">
                <a:latin typeface="+mj-lt"/>
                <a:ea typeface="Times New Roman" pitchFamily="18" charset="0"/>
              </a:rPr>
              <a:t>M = (fracción de 0.002 a 0.1 mm) x (100- % de arcilla)</a:t>
            </a:r>
            <a:endParaRPr lang="es-AR" sz="1400" b="1" dirty="0">
              <a:latin typeface="+mj-lt"/>
            </a:endParaRPr>
          </a:p>
          <a:p>
            <a:pPr algn="l" eaLnBrk="0" hangingPunct="0">
              <a:defRPr/>
            </a:pPr>
            <a:r>
              <a:rPr lang="es-AR" sz="1400" b="1" dirty="0">
                <a:latin typeface="+mj-lt"/>
                <a:ea typeface="Times New Roman" pitchFamily="18" charset="0"/>
              </a:rPr>
              <a:t>a = % de materia </a:t>
            </a:r>
            <a:r>
              <a:rPr lang="es-AR" sz="1400" b="1" dirty="0" smtClean="0">
                <a:latin typeface="+mj-lt"/>
                <a:ea typeface="Times New Roman" pitchFamily="18" charset="0"/>
              </a:rPr>
              <a:t>orgánica del horizonte superficial</a:t>
            </a:r>
            <a:endParaRPr lang="es-AR" sz="1400" b="1" dirty="0">
              <a:latin typeface="+mj-lt"/>
            </a:endParaRPr>
          </a:p>
          <a:p>
            <a:pPr algn="l" eaLnBrk="0" hangingPunct="0">
              <a:defRPr/>
            </a:pPr>
            <a:r>
              <a:rPr lang="es-AR" sz="1400" b="1" dirty="0">
                <a:latin typeface="+mj-lt"/>
                <a:ea typeface="Times New Roman" pitchFamily="18" charset="0"/>
              </a:rPr>
              <a:t>b = estructura superficial según:</a:t>
            </a:r>
            <a:endParaRPr lang="es-AR" sz="1400" b="1" dirty="0">
              <a:latin typeface="+mj-lt"/>
            </a:endParaRPr>
          </a:p>
          <a:p>
            <a:pPr algn="l" eaLnBrk="0" hangingPunct="0">
              <a:defRPr/>
            </a:pPr>
            <a:r>
              <a:rPr lang="es-AR" sz="1400" b="1" dirty="0">
                <a:latin typeface="+mj-lt"/>
                <a:ea typeface="Times New Roman" pitchFamily="18" charset="0"/>
              </a:rPr>
              <a:t>* 1 – granular muy fina (</a:t>
            </a:r>
            <a:r>
              <a:rPr lang="es-AR" sz="1400" b="1" dirty="0" err="1">
                <a:latin typeface="+mj-lt"/>
                <a:ea typeface="Times New Roman" pitchFamily="18" charset="0"/>
              </a:rPr>
              <a:t>Mf</a:t>
            </a:r>
            <a:r>
              <a:rPr lang="es-AR" sz="1400" b="1" dirty="0">
                <a:latin typeface="+mj-lt"/>
                <a:ea typeface="Times New Roman" pitchFamily="18" charset="0"/>
              </a:rPr>
              <a:t>); ag. de – 1mm</a:t>
            </a:r>
            <a:endParaRPr lang="es-AR" sz="1400" b="1" dirty="0">
              <a:latin typeface="+mj-lt"/>
            </a:endParaRPr>
          </a:p>
          <a:p>
            <a:pPr algn="l" eaLnBrk="0" hangingPunct="0">
              <a:defRPr/>
            </a:pPr>
            <a:r>
              <a:rPr lang="es-AR" sz="1400" b="1" dirty="0">
                <a:latin typeface="+mj-lt"/>
                <a:ea typeface="Times New Roman" pitchFamily="18" charset="0"/>
              </a:rPr>
              <a:t>* 2 – granular fina (fi); ag. de 1-2 mm</a:t>
            </a:r>
            <a:endParaRPr lang="es-AR" sz="1400" b="1" dirty="0">
              <a:latin typeface="+mj-lt"/>
            </a:endParaRPr>
          </a:p>
          <a:p>
            <a:pPr algn="l" eaLnBrk="0" hangingPunct="0">
              <a:defRPr/>
            </a:pPr>
            <a:r>
              <a:rPr lang="es-AR" sz="1400" b="1" dirty="0">
                <a:latin typeface="+mj-lt"/>
                <a:ea typeface="Times New Roman" pitchFamily="18" charset="0"/>
              </a:rPr>
              <a:t>* 3 – granular media a gruesa (me a gr); ag.</a:t>
            </a:r>
            <a:endParaRPr lang="es-AR" sz="1400" b="1" dirty="0">
              <a:latin typeface="+mj-lt"/>
            </a:endParaRPr>
          </a:p>
          <a:p>
            <a:pPr algn="l" eaLnBrk="0" hangingPunct="0">
              <a:defRPr/>
            </a:pPr>
            <a:r>
              <a:rPr lang="es-AR" sz="1400" b="1" dirty="0">
                <a:latin typeface="+mj-lt"/>
                <a:ea typeface="Times New Roman" pitchFamily="18" charset="0"/>
              </a:rPr>
              <a:t>de 2-10 mm</a:t>
            </a:r>
            <a:endParaRPr lang="es-AR" sz="1400" b="1" dirty="0">
              <a:latin typeface="+mj-lt"/>
            </a:endParaRPr>
          </a:p>
          <a:p>
            <a:pPr algn="l" eaLnBrk="0" hangingPunct="0">
              <a:defRPr/>
            </a:pPr>
            <a:r>
              <a:rPr lang="es-AR" sz="1400" b="1" dirty="0">
                <a:latin typeface="+mj-lt"/>
                <a:ea typeface="Times New Roman" pitchFamily="18" charset="0"/>
              </a:rPr>
              <a:t>* 4 bloques, laminar o masiva; ag. de todos los tamaños</a:t>
            </a:r>
            <a:endParaRPr lang="es-AR" sz="1400" b="1" dirty="0">
              <a:latin typeface="+mj-lt"/>
            </a:endParaRPr>
          </a:p>
          <a:p>
            <a:pPr algn="l" eaLnBrk="0" hangingPunct="0">
              <a:defRPr/>
            </a:pPr>
            <a:r>
              <a:rPr lang="es-AR" sz="1400" b="1" dirty="0">
                <a:latin typeface="+mj-lt"/>
                <a:ea typeface="Times New Roman" pitchFamily="18" charset="0"/>
              </a:rPr>
              <a:t>c = permeabilidad en la capa menos permeable del perfil (Tabla 4)</a:t>
            </a:r>
            <a:endParaRPr lang="es-AR" sz="1400" b="1" dirty="0">
              <a:latin typeface="+mj-lt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2214563"/>
            <a:ext cx="9144000" cy="9286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AR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8" y="1000125"/>
            <a:ext cx="9032875" cy="46291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428625" y="1785938"/>
            <a:ext cx="2643188" cy="7858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7358063" y="1785938"/>
            <a:ext cx="1785937" cy="7858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AR"/>
          </a:p>
        </p:txBody>
      </p:sp>
      <p:sp>
        <p:nvSpPr>
          <p:cNvPr id="7" name="6 CuadroTexto"/>
          <p:cNvSpPr txBox="1"/>
          <p:nvPr/>
        </p:nvSpPr>
        <p:spPr>
          <a:xfrm>
            <a:off x="214313" y="6072188"/>
            <a:ext cx="2643187" cy="6461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es-AR" b="1" dirty="0">
                <a:latin typeface="Comic Sans MS" pitchFamily="66" charset="0"/>
              </a:rPr>
              <a:t>t métrica= 1.000 kg</a:t>
            </a:r>
          </a:p>
          <a:p>
            <a:pPr algn="l">
              <a:defRPr/>
            </a:pPr>
            <a:r>
              <a:rPr lang="es-AR" b="1" dirty="0">
                <a:latin typeface="Comic Sans MS" pitchFamily="66" charset="0"/>
              </a:rPr>
              <a:t>t corta= 907,18 kg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28625" y="2928938"/>
            <a:ext cx="2643188" cy="64293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AR"/>
          </a:p>
        </p:txBody>
      </p:sp>
      <p:sp>
        <p:nvSpPr>
          <p:cNvPr id="9" name="8 Rectángulo"/>
          <p:cNvSpPr/>
          <p:nvPr/>
        </p:nvSpPr>
        <p:spPr>
          <a:xfrm>
            <a:off x="428625" y="3643313"/>
            <a:ext cx="2643188" cy="64293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AR"/>
          </a:p>
        </p:txBody>
      </p:sp>
      <p:cxnSp>
        <p:nvCxnSpPr>
          <p:cNvPr id="10" name="9 Conector recto"/>
          <p:cNvCxnSpPr/>
          <p:nvPr/>
        </p:nvCxnSpPr>
        <p:spPr>
          <a:xfrm>
            <a:off x="642938" y="3857625"/>
            <a:ext cx="10001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7358063" y="3214688"/>
            <a:ext cx="1643062" cy="64293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AR"/>
          </a:p>
        </p:txBody>
      </p:sp>
      <p:cxnSp>
        <p:nvCxnSpPr>
          <p:cNvPr id="12" name="11 Conector recto"/>
          <p:cNvCxnSpPr/>
          <p:nvPr/>
        </p:nvCxnSpPr>
        <p:spPr>
          <a:xfrm>
            <a:off x="7572375" y="3571875"/>
            <a:ext cx="5715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8429625" y="3571875"/>
            <a:ext cx="50006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7358063" y="3929063"/>
            <a:ext cx="1785937" cy="64293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AR"/>
          </a:p>
        </p:txBody>
      </p:sp>
      <p:sp>
        <p:nvSpPr>
          <p:cNvPr id="15" name="14 Rectángulo"/>
          <p:cNvSpPr/>
          <p:nvPr/>
        </p:nvSpPr>
        <p:spPr>
          <a:xfrm>
            <a:off x="428625" y="4643438"/>
            <a:ext cx="2643188" cy="64293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AR"/>
          </a:p>
        </p:txBody>
      </p:sp>
      <p:sp>
        <p:nvSpPr>
          <p:cNvPr id="16" name="15 Rectángulo"/>
          <p:cNvSpPr/>
          <p:nvPr/>
        </p:nvSpPr>
        <p:spPr>
          <a:xfrm>
            <a:off x="7358063" y="4714875"/>
            <a:ext cx="1714500" cy="64293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AR"/>
          </a:p>
        </p:txBody>
      </p:sp>
      <p:sp>
        <p:nvSpPr>
          <p:cNvPr id="17" name="16 Rectángulo"/>
          <p:cNvSpPr/>
          <p:nvPr/>
        </p:nvSpPr>
        <p:spPr>
          <a:xfrm>
            <a:off x="1143000" y="4643438"/>
            <a:ext cx="1928813" cy="6429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AR"/>
          </a:p>
        </p:txBody>
      </p:sp>
      <p:sp>
        <p:nvSpPr>
          <p:cNvPr id="18" name="17 CuadroTexto"/>
          <p:cNvSpPr txBox="1"/>
          <p:nvPr/>
        </p:nvSpPr>
        <p:spPr>
          <a:xfrm>
            <a:off x="3214688" y="5857875"/>
            <a:ext cx="1000125" cy="3698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AR" b="1" dirty="0">
                <a:latin typeface="Comic Sans MS" pitchFamily="66" charset="0"/>
              </a:rPr>
              <a:t>1/R</a:t>
            </a:r>
          </a:p>
        </p:txBody>
      </p:sp>
      <p:cxnSp>
        <p:nvCxnSpPr>
          <p:cNvPr id="19" name="18 Conector recto de flecha"/>
          <p:cNvCxnSpPr/>
          <p:nvPr/>
        </p:nvCxnSpPr>
        <p:spPr>
          <a:xfrm rot="16200000" flipV="1">
            <a:off x="2821782" y="5250656"/>
            <a:ext cx="571500" cy="5000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3000364" y="6286520"/>
            <a:ext cx="5856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 smtClean="0">
                <a:latin typeface="+mj-lt"/>
              </a:rPr>
              <a:t>A (t/ha/año) = R (</a:t>
            </a:r>
            <a:r>
              <a:rPr lang="es-AR" sz="2000" b="1" dirty="0">
                <a:latin typeface="+mj-lt"/>
              </a:rPr>
              <a:t>t m mm/ha h año)  </a:t>
            </a:r>
            <a:r>
              <a:rPr lang="es-AR" sz="2000" b="1" dirty="0" smtClean="0">
                <a:latin typeface="+mj-lt"/>
              </a:rPr>
              <a:t> x   K ( t/ha) x R</a:t>
            </a:r>
            <a:r>
              <a:rPr lang="es-AR" sz="2000" b="1" baseline="30000" dirty="0" smtClean="0">
                <a:latin typeface="+mj-lt"/>
              </a:rPr>
              <a:t>-1</a:t>
            </a:r>
            <a:endParaRPr lang="es-AR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8280400" cy="581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4929188" y="5949950"/>
            <a:ext cx="4214812" cy="908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s-AR" altLang="es-AR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214938" y="6021388"/>
            <a:ext cx="3929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AR" altLang="es-AR" b="1"/>
              <a:t>K = 0,40 cientos de t corta acre h año/ pies pulg-ton acre </a:t>
            </a:r>
            <a:endParaRPr lang="es-ES" altLang="es-AR" b="1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V="1">
            <a:off x="5580063" y="4365625"/>
            <a:ext cx="287337" cy="18002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3850" y="6308725"/>
            <a:ext cx="3311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FORMA GRÁFICA (nomograma)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642918"/>
            <a:ext cx="8858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>
                <a:latin typeface="+mj-lt"/>
              </a:rPr>
              <a:t>8- Calcule </a:t>
            </a:r>
            <a:r>
              <a:rPr lang="es-AR" b="1" dirty="0">
                <a:latin typeface="+mj-lt"/>
              </a:rPr>
              <a:t>los valores del factor K por fórmula para los perfiles que se adjuntan  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42844" y="1000108"/>
          <a:ext cx="8858280" cy="2428892"/>
        </p:xfrm>
        <a:graphic>
          <a:graphicData uri="http://schemas.openxmlformats.org/drawingml/2006/table">
            <a:tbl>
              <a:tblPr/>
              <a:tblGrid>
                <a:gridCol w="781457"/>
                <a:gridCol w="1504437"/>
                <a:gridCol w="1171298"/>
                <a:gridCol w="1082699"/>
                <a:gridCol w="2066163"/>
                <a:gridCol w="1609316"/>
                <a:gridCol w="642910"/>
              </a:tblGrid>
              <a:tr h="607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Perfil</a:t>
                      </a:r>
                      <a:endParaRPr lang="es-AR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 de limo+</a:t>
                      </a:r>
                      <a:br>
                        <a:rPr lang="es-A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s-AR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arena muy fina</a:t>
                      </a:r>
                      <a:endParaRPr lang="es-AR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 de arcilla</a:t>
                      </a:r>
                      <a:endParaRPr lang="es-AR" sz="16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 de M.O.</a:t>
                      </a:r>
                      <a:endParaRPr lang="es-AR" sz="16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Estructura superficial</a:t>
                      </a:r>
                      <a:endParaRPr lang="es-AR" sz="16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(b)</a:t>
                      </a:r>
                      <a:endParaRPr lang="es-AR" sz="16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Permeabilidad</a:t>
                      </a:r>
                      <a:endParaRPr lang="es-AR" sz="16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(c)</a:t>
                      </a:r>
                      <a:endParaRPr lang="es-AR" sz="16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</a:t>
                      </a:r>
                      <a:endParaRPr lang="es-AR" sz="16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6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Perfil </a:t>
                      </a:r>
                      <a:r>
                        <a:rPr lang="es-AR" sz="1600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AR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74,8</a:t>
                      </a:r>
                      <a:endParaRPr lang="es-AR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20,6</a:t>
                      </a:r>
                      <a:endParaRPr lang="es-AR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3,89</a:t>
                      </a:r>
                      <a:endParaRPr lang="es-AR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Granular Fina (1)</a:t>
                      </a:r>
                      <a:endParaRPr lang="es-AR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6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lenta a moder (4)</a:t>
                      </a:r>
                      <a:endParaRPr lang="es-AR" sz="16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0,431</a:t>
                      </a:r>
                      <a:endParaRPr lang="es-AR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Perfil 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6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70,7</a:t>
                      </a:r>
                      <a:endParaRPr lang="es-AR" sz="16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6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28,9</a:t>
                      </a:r>
                      <a:endParaRPr lang="es-AR" sz="16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6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4,27</a:t>
                      </a:r>
                      <a:endParaRPr lang="es-AR" sz="16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Bloques (4)</a:t>
                      </a:r>
                      <a:endParaRPr lang="es-AR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lenta a </a:t>
                      </a:r>
                      <a:r>
                        <a:rPr lang="es-AR" sz="1600" dirty="0" err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moder</a:t>
                      </a:r>
                      <a:r>
                        <a:rPr lang="es-AR" sz="16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(4)</a:t>
                      </a:r>
                      <a:endParaRPr lang="es-AR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6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0,464</a:t>
                      </a:r>
                      <a:endParaRPr lang="es-AR" sz="16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6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Perfil 3</a:t>
                      </a:r>
                      <a:endParaRPr lang="es-AR" sz="16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77</a:t>
                      </a:r>
                      <a:endParaRPr lang="es-AR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6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8,5</a:t>
                      </a:r>
                      <a:endParaRPr lang="es-AR" sz="16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6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1,44</a:t>
                      </a:r>
                      <a:endParaRPr lang="es-AR" sz="16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6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Granular Media (3)</a:t>
                      </a:r>
                      <a:endParaRPr lang="es-AR" sz="16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600" dirty="0" err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mod</a:t>
                      </a:r>
                      <a:r>
                        <a:rPr lang="es-AR" sz="16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 rápida (2)</a:t>
                      </a:r>
                      <a:endParaRPr lang="es-AR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0,708</a:t>
                      </a:r>
                      <a:endParaRPr lang="es-AR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214282" y="3643314"/>
            <a:ext cx="5286412" cy="116955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AR" sz="1400" b="1" dirty="0">
                <a:latin typeface="+mj-lt"/>
              </a:rPr>
              <a:t>Estructura </a:t>
            </a:r>
            <a:r>
              <a:rPr lang="es-AR" sz="1400" b="1" dirty="0" smtClean="0">
                <a:latin typeface="+mj-lt"/>
              </a:rPr>
              <a:t>superficial Valor </a:t>
            </a:r>
            <a:r>
              <a:rPr lang="es-AR" sz="1400" b="1" dirty="0">
                <a:latin typeface="+mj-lt"/>
              </a:rPr>
              <a:t>de b</a:t>
            </a:r>
            <a:endParaRPr lang="es-AR" sz="1400" dirty="0">
              <a:latin typeface="+mj-lt"/>
            </a:endParaRPr>
          </a:p>
          <a:p>
            <a:r>
              <a:rPr lang="es-AR" sz="1400" dirty="0">
                <a:latin typeface="+mj-lt"/>
              </a:rPr>
              <a:t>Muy buena estructura. Granular muy </a:t>
            </a:r>
            <a:r>
              <a:rPr lang="es-AR" sz="1400" dirty="0" smtClean="0">
                <a:latin typeface="+mj-lt"/>
              </a:rPr>
              <a:t>fina 	1</a:t>
            </a:r>
            <a:endParaRPr lang="es-AR" sz="1400" dirty="0">
              <a:latin typeface="+mj-lt"/>
            </a:endParaRPr>
          </a:p>
          <a:p>
            <a:r>
              <a:rPr lang="es-AR" sz="1400" dirty="0">
                <a:latin typeface="+mj-lt"/>
              </a:rPr>
              <a:t>Buena estructura. Granular </a:t>
            </a:r>
            <a:r>
              <a:rPr lang="es-AR" sz="1400" dirty="0" smtClean="0">
                <a:latin typeface="+mj-lt"/>
              </a:rPr>
              <a:t>fina 		2</a:t>
            </a:r>
            <a:endParaRPr lang="es-AR" sz="1400" dirty="0">
              <a:latin typeface="+mj-lt"/>
            </a:endParaRPr>
          </a:p>
          <a:p>
            <a:r>
              <a:rPr lang="es-AR" sz="1400" dirty="0">
                <a:latin typeface="+mj-lt"/>
              </a:rPr>
              <a:t>Estructura regular	</a:t>
            </a:r>
            <a:r>
              <a:rPr lang="es-AR" sz="1400" dirty="0" smtClean="0">
                <a:latin typeface="+mj-lt"/>
              </a:rPr>
              <a:t> 		3</a:t>
            </a:r>
            <a:endParaRPr lang="es-AR" sz="1400" dirty="0">
              <a:latin typeface="+mj-lt"/>
            </a:endParaRPr>
          </a:p>
          <a:p>
            <a:r>
              <a:rPr lang="es-AR" sz="1400" dirty="0">
                <a:latin typeface="+mj-lt"/>
              </a:rPr>
              <a:t>Mala estructura. Bloques, laminar o </a:t>
            </a:r>
            <a:r>
              <a:rPr lang="es-AR" sz="1400" dirty="0" smtClean="0">
                <a:latin typeface="+mj-lt"/>
              </a:rPr>
              <a:t>masiva 	4</a:t>
            </a:r>
            <a:endParaRPr lang="es-AR" sz="1400" dirty="0">
              <a:latin typeface="+mj-lt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4282" y="4857760"/>
            <a:ext cx="7429552" cy="1815882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c: permeabilidad de la capa menos permeable del perfil, corresponde 1 a 6 según la siguiente tabla: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Permeabilidad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			</a:t>
            </a:r>
            <a:r>
              <a:rPr kumimoji="0" lang="pt-BR" sz="1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         </a:t>
            </a: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Valor de c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Rápida, </a:t>
            </a:r>
            <a:r>
              <a:rPr kumimoji="0" lang="pt-BR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mayor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a 12,5 cm/h			1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Moderadamente rápida, de 6,25 a 12,5 cm/h		2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Moderada, de 2,0 a 6,25 cm/h			3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Moderadamente lenta, de 0,5 a 2,0 cm/h		4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Lenta, de 0,125 a 0,5 cm/h			5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Muy lenta, inferior a 0,125 cm/h			6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500166" y="1714488"/>
            <a:ext cx="7643834" cy="15716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CuadroTexto"/>
          <p:cNvSpPr txBox="1"/>
          <p:nvPr/>
        </p:nvSpPr>
        <p:spPr>
          <a:xfrm>
            <a:off x="5643570" y="3786190"/>
            <a:ext cx="3363613" cy="7386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AR" sz="1400" b="1" dirty="0" smtClean="0">
                <a:latin typeface="+mj-lt"/>
              </a:rPr>
              <a:t>Perfil 1: Serie Arroyo Dulce. </a:t>
            </a:r>
            <a:r>
              <a:rPr lang="es-AR" sz="1400" b="1" dirty="0" err="1" smtClean="0">
                <a:latin typeface="+mj-lt"/>
              </a:rPr>
              <a:t>Argiudol</a:t>
            </a:r>
            <a:r>
              <a:rPr lang="es-AR" sz="1400" b="1" dirty="0" smtClean="0">
                <a:latin typeface="+mj-lt"/>
              </a:rPr>
              <a:t> típico</a:t>
            </a:r>
          </a:p>
          <a:p>
            <a:r>
              <a:rPr lang="es-AR" sz="1400" b="1" dirty="0" smtClean="0">
                <a:latin typeface="+mj-lt"/>
              </a:rPr>
              <a:t>Perfil 2: Serie Ramallo. </a:t>
            </a:r>
            <a:r>
              <a:rPr lang="es-AR" sz="1400" b="1" dirty="0" err="1">
                <a:latin typeface="+mj-lt"/>
              </a:rPr>
              <a:t>Argiudol</a:t>
            </a:r>
            <a:r>
              <a:rPr lang="es-AR" sz="1400" b="1" dirty="0">
                <a:latin typeface="+mj-lt"/>
              </a:rPr>
              <a:t> </a:t>
            </a:r>
            <a:r>
              <a:rPr lang="es-AR" sz="1400" b="1" dirty="0" err="1" smtClean="0">
                <a:latin typeface="+mj-lt"/>
              </a:rPr>
              <a:t>Vértico</a:t>
            </a:r>
            <a:endParaRPr lang="es-AR" sz="1400" b="1" dirty="0" smtClean="0">
              <a:latin typeface="+mj-lt"/>
            </a:endParaRPr>
          </a:p>
          <a:p>
            <a:r>
              <a:rPr lang="es-AR" sz="1400" b="1" dirty="0" smtClean="0">
                <a:latin typeface="+mj-lt"/>
              </a:rPr>
              <a:t>Perfil 3: Serie </a:t>
            </a:r>
            <a:r>
              <a:rPr lang="es-AR" sz="1400" b="1" dirty="0" err="1" smtClean="0">
                <a:latin typeface="+mj-lt"/>
              </a:rPr>
              <a:t>Saforcada</a:t>
            </a:r>
            <a:r>
              <a:rPr lang="es-AR" sz="1400" b="1" dirty="0" smtClean="0">
                <a:latin typeface="+mj-lt"/>
              </a:rPr>
              <a:t>. </a:t>
            </a:r>
            <a:r>
              <a:rPr lang="es-AR" sz="1400" b="1" dirty="0" err="1">
                <a:latin typeface="+mj-lt"/>
              </a:rPr>
              <a:t>Hapludol</a:t>
            </a:r>
            <a:r>
              <a:rPr lang="es-AR" sz="1400" b="1" dirty="0">
                <a:latin typeface="+mj-lt"/>
              </a:rPr>
              <a:t> </a:t>
            </a:r>
            <a:r>
              <a:rPr lang="es-AR" sz="1400" b="1" dirty="0" err="1">
                <a:latin typeface="+mj-lt"/>
              </a:rPr>
              <a:t>Éntico</a:t>
            </a:r>
            <a:endParaRPr lang="es-AR" sz="1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714348" y="1357299"/>
            <a:ext cx="7429552" cy="181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7305" tIns="4572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2000" b="1" i="0" u="none" strike="noStrike" cap="none" normalizeH="0" baseline="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Perfil 3 &gt; Perfil 1 &gt; Perfil 2 </a:t>
            </a:r>
            <a:endParaRPr kumimoji="0" lang="es-AR" sz="2000" b="1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b="0" i="0" u="none" strike="noStrike" cap="none" normalizeH="0" baseline="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El Perfil 3 presenta bajos valores de M.O. y arcilla por lo cual resulta el mas </a:t>
            </a:r>
            <a:r>
              <a:rPr kumimoji="0" lang="es-AR" b="0" i="0" u="none" strike="noStrike" cap="none" normalizeH="0" baseline="0" dirty="0" err="1" smtClean="0" bmk="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suceptible</a:t>
            </a:r>
            <a:r>
              <a:rPr kumimoji="0" lang="es-AR" b="0" i="0" u="none" strike="noStrike" cap="none" normalizeH="0" baseline="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b="0" i="0" u="none" strike="noStrike" cap="none" normalizeH="0" baseline="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El Perfil 2 respecto al 1 presenta mayores valores de arcilla y menor valor de limo y arena muy fina.</a:t>
            </a:r>
            <a:endParaRPr kumimoji="0" lang="es-AR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14348" y="92867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A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9- E</a:t>
            </a:r>
            <a:r>
              <a:rPr kumimoji="0" lang="es-AR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stablezca una gradación de los perfiles respecto de su mayor </a:t>
            </a:r>
            <a:r>
              <a:rPr kumimoji="0" lang="es-AR" b="1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erodabilidad</a:t>
            </a:r>
            <a:endParaRPr kumimoji="0" lang="es-AR" b="1" i="0" u="none" strike="noStrike" cap="none" normalizeH="0" baseline="0" dirty="0" smtClean="0" bmk="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71472" y="3000372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AR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10 -Compare los perfiles entre sí y determine en función de que variables aumenta y disminuye la </a:t>
            </a:r>
            <a:r>
              <a:rPr kumimoji="0" lang="es-AR" b="1" i="0" u="none" strike="noStrike" cap="none" normalizeH="0" baseline="0" dirty="0" err="1" smtClean="0" bmk="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erodabilidad</a:t>
            </a:r>
            <a:r>
              <a:rPr kumimoji="0" lang="es-AR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 de un suelo a la erosión hídrica.</a:t>
            </a:r>
            <a:r>
              <a:rPr kumimoji="0" lang="es-A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714348" y="3929066"/>
          <a:ext cx="7429552" cy="1857388"/>
        </p:xfrm>
        <a:graphic>
          <a:graphicData uri="http://schemas.openxmlformats.org/drawingml/2006/table">
            <a:tbl>
              <a:tblPr/>
              <a:tblGrid>
                <a:gridCol w="1546832"/>
                <a:gridCol w="928694"/>
                <a:gridCol w="1237764"/>
                <a:gridCol w="1237764"/>
                <a:gridCol w="1239249"/>
                <a:gridCol w="1239249"/>
              </a:tblGrid>
              <a:tr h="1048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 aumenta</a:t>
                      </a:r>
                      <a:endParaRPr lang="es-AR" sz="2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 M.O.</a:t>
                      </a:r>
                      <a:endParaRPr lang="es-AR" sz="2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%arcilla</a:t>
                      </a:r>
                      <a:endParaRPr lang="es-AR" sz="2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%L +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MF</a:t>
                      </a:r>
                      <a:endParaRPr lang="es-AR" sz="2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Permeabilidad</a:t>
                      </a:r>
                      <a:endParaRPr lang="es-AR" sz="2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Estructura </a:t>
                      </a:r>
                      <a:r>
                        <a:rPr lang="es-MX" sz="20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Sup</a:t>
                      </a:r>
                      <a:r>
                        <a:rPr lang="es-MX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 Mas gruesa</a:t>
                      </a:r>
                      <a:endParaRPr lang="es-AR" sz="2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2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 erodabilidad?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20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Baja</a:t>
                      </a:r>
                      <a:endParaRPr lang="es-AR" sz="2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20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Baja</a:t>
                      </a:r>
                      <a:endParaRPr lang="es-AR" sz="2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20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Sube</a:t>
                      </a:r>
                      <a:endParaRPr lang="es-AR" sz="2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20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Baja</a:t>
                      </a:r>
                      <a:endParaRPr lang="es-AR" sz="20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20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Sube</a:t>
                      </a:r>
                      <a:endParaRPr lang="es-AR" sz="2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85918" y="1214422"/>
            <a:ext cx="4451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 smtClean="0">
                <a:latin typeface="+mj-lt"/>
              </a:rPr>
              <a:t>EROSIÓN POTENCIAL= R  x  K</a:t>
            </a:r>
            <a:endParaRPr lang="es-AR" sz="2800" b="1" dirty="0">
              <a:latin typeface="+mj-l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57224" y="1857364"/>
            <a:ext cx="7542514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 smtClean="0">
                <a:latin typeface="+mj-lt"/>
              </a:rPr>
              <a:t>Para el perfil 1 ubicado en el partido de Pergamino</a:t>
            </a:r>
          </a:p>
          <a:p>
            <a:r>
              <a:rPr lang="es-AR" sz="4000" dirty="0" smtClean="0">
                <a:latin typeface="+mj-lt"/>
              </a:rPr>
              <a:t>R= 473</a:t>
            </a:r>
          </a:p>
          <a:p>
            <a:r>
              <a:rPr lang="es-AR" sz="4000" dirty="0" smtClean="0">
                <a:latin typeface="+mj-lt"/>
              </a:rPr>
              <a:t>K= 0.431</a:t>
            </a:r>
          </a:p>
          <a:p>
            <a:endParaRPr lang="es-AR" sz="4000" dirty="0">
              <a:latin typeface="+mj-lt"/>
            </a:endParaRPr>
          </a:p>
          <a:p>
            <a:r>
              <a:rPr lang="es-AR" sz="4000" dirty="0" smtClean="0">
                <a:latin typeface="+mj-lt"/>
              </a:rPr>
              <a:t>A (</a:t>
            </a:r>
            <a:r>
              <a:rPr lang="es-AR" sz="4000" dirty="0" err="1" smtClean="0">
                <a:latin typeface="+mj-lt"/>
              </a:rPr>
              <a:t>tn</a:t>
            </a:r>
            <a:r>
              <a:rPr lang="es-AR" sz="4000" dirty="0" smtClean="0">
                <a:latin typeface="+mj-lt"/>
              </a:rPr>
              <a:t>/ha /año)= 473 x 0.431= </a:t>
            </a:r>
            <a:r>
              <a:rPr lang="es-AR" sz="4000" b="1" dirty="0" smtClean="0">
                <a:solidFill>
                  <a:srgbClr val="FF0000"/>
                </a:solidFill>
                <a:latin typeface="+mj-lt"/>
              </a:rPr>
              <a:t>203.9 </a:t>
            </a:r>
            <a:endParaRPr lang="es-AR" sz="4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71604" y="500042"/>
            <a:ext cx="59510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4000" b="1" i="1" cap="all" dirty="0">
                <a:latin typeface="+mj-lt"/>
              </a:rPr>
              <a:t>FACTOR TOPOGRÁFICO (LS)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500174"/>
            <a:ext cx="7401771" cy="357190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571472" y="2500306"/>
            <a:ext cx="735811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D</a:t>
            </a:r>
            <a:r>
              <a:rPr kumimoji="0" lang="es-MX" sz="20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onde:</a:t>
            </a:r>
            <a:endParaRPr kumimoji="0" lang="es-A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sz="2000" b="0" i="0" u="none" strike="noStrike" cap="none" normalizeH="0" baseline="0" dirty="0" smtClean="0" bmk="OLE_LINK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L: Longitud de la pendiente en m</a:t>
            </a:r>
            <a:endParaRPr kumimoji="0" lang="es-AR" sz="2000" b="0" i="0" u="none" strike="noStrike" cap="none" normalizeH="0" baseline="0" dirty="0" smtClean="0" bmk="OLE_LINK1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sz="2000" b="0" i="0" u="none" strike="noStrike" cap="none" normalizeH="0" baseline="0" dirty="0" smtClean="0" bmk="OLE_LINK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P: Pendiente en %</a:t>
            </a:r>
            <a:endParaRPr kumimoji="0" lang="es-AR" sz="2000" b="0" i="0" u="none" strike="noStrike" cap="none" normalizeH="0" baseline="0" dirty="0" smtClean="0" bmk="OLE_LINK1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sz="2000" b="0" i="0" u="none" strike="noStrike" cap="none" normalizeH="0" baseline="0" dirty="0" smtClean="0" bmk="OLE_LINK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m: exponente que varía con la pendiente, de la siguiente manera:</a:t>
            </a:r>
            <a:endParaRPr kumimoji="0" lang="es-AR" sz="2000" b="0" i="0" u="none" strike="noStrike" cap="none" normalizeH="0" baseline="0" dirty="0" smtClean="0" bmk="OLE_LINK1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MX" sz="2000" b="0" i="0" u="none" strike="noStrike" cap="none" normalizeH="0" baseline="0" dirty="0" smtClean="0" bmk="OLE_LINK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Para pendientes hasta 0,5% m=0,2</a:t>
            </a:r>
            <a:endParaRPr kumimoji="0" lang="es-AR" sz="2000" b="0" i="0" u="none" strike="noStrike" cap="none" normalizeH="0" baseline="0" dirty="0" smtClean="0" bmk="OLE_LINK1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MX" sz="2000" b="0" i="0" u="none" strike="noStrike" cap="none" normalizeH="0" baseline="0" dirty="0" smtClean="0" bmk="OLE_LINK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Para pendientes entre 1 y 3 % m= 0,3</a:t>
            </a:r>
            <a:endParaRPr kumimoji="0" lang="es-AR" sz="2000" b="0" i="0" u="none" strike="noStrike" cap="none" normalizeH="0" baseline="0" dirty="0" smtClean="0" bmk="OLE_LINK1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MX" sz="2000" b="0" i="0" u="none" strike="noStrike" cap="none" normalizeH="0" baseline="0" dirty="0" smtClean="0" bmk="OLE_LINK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Para pendientes entre 4 y 5 % m= 0,4</a:t>
            </a:r>
            <a:endParaRPr kumimoji="0" lang="es-AR" sz="2000" b="0" i="0" u="none" strike="noStrike" cap="none" normalizeH="0" baseline="0" dirty="0" smtClean="0" bmk="OLE_LINK1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MX" sz="2000" b="0" i="0" u="none" strike="noStrike" cap="none" normalizeH="0" baseline="0" dirty="0" smtClean="0" bmk="OLE_LINK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Para pendientes mayores de 5% m= 0,5</a:t>
            </a:r>
            <a:endParaRPr kumimoji="0" lang="es-MX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357166"/>
            <a:ext cx="850109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7305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18- Calcule por formula el factor LS para un lote 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 230 metros de longitud y 1.5 % de pendiente.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428596" y="1428736"/>
          <a:ext cx="7858183" cy="3357585"/>
        </p:xfrm>
        <a:graphic>
          <a:graphicData uri="http://schemas.openxmlformats.org/drawingml/2006/table">
            <a:tbl>
              <a:tblPr/>
              <a:tblGrid>
                <a:gridCol w="575218"/>
                <a:gridCol w="727668"/>
                <a:gridCol w="727668"/>
                <a:gridCol w="727668"/>
                <a:gridCol w="727668"/>
                <a:gridCol w="727668"/>
                <a:gridCol w="727668"/>
                <a:gridCol w="727668"/>
                <a:gridCol w="727668"/>
                <a:gridCol w="727668"/>
                <a:gridCol w="733953"/>
              </a:tblGrid>
              <a:tr h="305235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Longitud total de la Pendiente, en metros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05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150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250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300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350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0.08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0.09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0.11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0.12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0.13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0.14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0.14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0.15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0.15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0.10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0.12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0.15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0.17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0.18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0.21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0.23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0.24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0.25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0.25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0.16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0.19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0.23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0.26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0.29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0.32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0.35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0.37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0.40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0.40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0.23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0.27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0.33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0.37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0.41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0.45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0.50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0.54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0.57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0.60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0.30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0.37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0.48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0.57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0.64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0.75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0.84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0.92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0.99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1.00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0.37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0.48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0.68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0.84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0.96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1.18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1.36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1.52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1.67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1.80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0.47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0.60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0.86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1.05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1.21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1.48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1.71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1.91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2.10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2.2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0.69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0.89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1.26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1.55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1.79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2.19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2.53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2.83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3.10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3.30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0.96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1.24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1.75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2.15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2.48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3.04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3.50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3.92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4.29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4.60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" name="4 Conector recto de flecha"/>
          <p:cNvCxnSpPr/>
          <p:nvPr/>
        </p:nvCxnSpPr>
        <p:spPr>
          <a:xfrm rot="5400000">
            <a:off x="5607851" y="1535893"/>
            <a:ext cx="92869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>
            <a:off x="0" y="2643182"/>
            <a:ext cx="107157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2928926" y="5429264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solidFill>
                  <a:srgbClr val="FF0000"/>
                </a:solidFill>
                <a:latin typeface="+mj-lt"/>
              </a:rPr>
              <a:t>LS=0.299</a:t>
            </a:r>
            <a:endParaRPr lang="es-AR" sz="2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785794"/>
            <a:ext cx="8643998" cy="67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7305" tIns="4572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12-S</a:t>
            </a:r>
            <a:r>
              <a:rPr kumimoji="0" lang="es-AR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e consideran tres situaciones de cambios de longitud y grado de la pendiente</a:t>
            </a:r>
            <a:r>
              <a:rPr kumimoji="0" lang="es-AR" sz="11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Times New Roman" pitchFamily="18" charset="0"/>
              </a:rPr>
              <a:t>.</a:t>
            </a:r>
            <a:endParaRPr kumimoji="0" lang="es-AR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857620" y="5786454"/>
            <a:ext cx="4872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>
                <a:latin typeface="+mj-lt"/>
              </a:rPr>
              <a:t>Pérdida A calculada para Pergamino y el Perfil 1!!</a:t>
            </a:r>
          </a:p>
          <a:p>
            <a:r>
              <a:rPr lang="es-AR" b="1" dirty="0" smtClean="0">
                <a:latin typeface="+mj-lt"/>
              </a:rPr>
              <a:t>A=</a:t>
            </a:r>
            <a:r>
              <a:rPr lang="es-AR" b="1" dirty="0" err="1" smtClean="0">
                <a:latin typeface="+mj-lt"/>
              </a:rPr>
              <a:t>RxK</a:t>
            </a:r>
            <a:r>
              <a:rPr lang="es-AR" b="1" dirty="0" smtClean="0">
                <a:latin typeface="+mj-lt"/>
              </a:rPr>
              <a:t>= 222.31 t/ha/año</a:t>
            </a:r>
            <a:endParaRPr lang="es-AR" b="1" dirty="0">
              <a:latin typeface="+mj-lt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50" y="1428736"/>
            <a:ext cx="906555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Rectángulo"/>
          <p:cNvSpPr/>
          <p:nvPr/>
        </p:nvSpPr>
        <p:spPr>
          <a:xfrm>
            <a:off x="6072198" y="2285992"/>
            <a:ext cx="2571768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17 Rectángulo"/>
          <p:cNvSpPr/>
          <p:nvPr/>
        </p:nvSpPr>
        <p:spPr>
          <a:xfrm>
            <a:off x="6143636" y="3571876"/>
            <a:ext cx="2571768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18 Rectángulo"/>
          <p:cNvSpPr/>
          <p:nvPr/>
        </p:nvSpPr>
        <p:spPr>
          <a:xfrm>
            <a:off x="6143636" y="5429264"/>
            <a:ext cx="2571768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596" y="214290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>
                <a:latin typeface="+mj-lt"/>
              </a:rPr>
              <a:t>13- Grafique </a:t>
            </a:r>
            <a:r>
              <a:rPr lang="es-AR" b="1" dirty="0">
                <a:latin typeface="+mj-lt"/>
              </a:rPr>
              <a:t>las tres situaciones y saque conclusiones ante: </a:t>
            </a:r>
          </a:p>
          <a:p>
            <a:r>
              <a:rPr lang="es-AR" dirty="0" smtClean="0">
                <a:latin typeface="+mj-lt"/>
              </a:rPr>
              <a:t>aumentos de grado y longitud de la pendiente respecto a pérdidas de  suelo </a:t>
            </a:r>
            <a:endParaRPr lang="es-AR" dirty="0">
              <a:latin typeface="+mj-lt"/>
            </a:endParaRPr>
          </a:p>
        </p:txBody>
      </p:sp>
      <p:pic>
        <p:nvPicPr>
          <p:cNvPr id="3" name="2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000108"/>
            <a:ext cx="4000528" cy="2214578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357158" y="3143248"/>
            <a:ext cx="4000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>
                <a:latin typeface="+mj-lt"/>
              </a:rPr>
              <a:t>incrementos iguales de longitud</a:t>
            </a:r>
            <a:r>
              <a:rPr lang="es-AR" sz="1400" dirty="0">
                <a:latin typeface="+mj-lt"/>
              </a:rPr>
              <a:t> de la pendiente respecto a incrementos  de pérdida de suelo, manteniendo el </a:t>
            </a:r>
            <a:r>
              <a:rPr lang="es-AR" sz="1400" b="1" dirty="0">
                <a:latin typeface="+mj-lt"/>
              </a:rPr>
              <a:t>grado de la pendiente </a:t>
            </a:r>
            <a:r>
              <a:rPr lang="es-AR" sz="1400" b="1" dirty="0" smtClean="0">
                <a:latin typeface="+mj-lt"/>
              </a:rPr>
              <a:t>constante</a:t>
            </a:r>
            <a:endParaRPr lang="es-AR" b="1" dirty="0"/>
          </a:p>
        </p:txBody>
      </p:sp>
      <p:pic>
        <p:nvPicPr>
          <p:cNvPr id="5" name="4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928670"/>
            <a:ext cx="3857652" cy="2214578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4572000" y="3214686"/>
            <a:ext cx="40719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b="1" dirty="0">
                <a:latin typeface="+mj-lt"/>
              </a:rPr>
              <a:t>incrementos iguales de grado </a:t>
            </a:r>
            <a:r>
              <a:rPr lang="es-AR" sz="1400" dirty="0">
                <a:latin typeface="+mj-lt"/>
              </a:rPr>
              <a:t>de la pendiente respecto a incrementos de pérdida de suelo, manteniendo </a:t>
            </a:r>
            <a:r>
              <a:rPr lang="es-AR" sz="1400" b="1" dirty="0">
                <a:latin typeface="+mj-lt"/>
              </a:rPr>
              <a:t>constante la longitud de la pendiente. </a:t>
            </a:r>
          </a:p>
        </p:txBody>
      </p:sp>
      <p:pic>
        <p:nvPicPr>
          <p:cNvPr id="8" name="7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929066"/>
            <a:ext cx="4572032" cy="271462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412662" y="10594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>
                <a:latin typeface="+mj-lt"/>
              </a:rPr>
              <a:t>2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500562" y="10001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>
                <a:latin typeface="+mj-lt"/>
              </a:rPr>
              <a:t>3</a:t>
            </a:r>
            <a:endParaRPr lang="es-AR" b="1" dirty="0">
              <a:latin typeface="+mj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984166" y="40005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 smtClean="0">
                <a:latin typeface="+mj-lt"/>
              </a:rPr>
              <a:t>1</a:t>
            </a:r>
            <a:endParaRPr lang="es-AR" b="1" dirty="0"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500958" y="2143116"/>
            <a:ext cx="1376787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  <a:latin typeface="+mj-lt"/>
              </a:rPr>
              <a:t>Incrementos</a:t>
            </a:r>
          </a:p>
          <a:p>
            <a:r>
              <a:rPr lang="es-AR" b="1" dirty="0" smtClean="0">
                <a:solidFill>
                  <a:srgbClr val="FF0000"/>
                </a:solidFill>
                <a:latin typeface="+mj-lt"/>
              </a:rPr>
              <a:t>crecientes</a:t>
            </a:r>
            <a:endParaRPr lang="es-AR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571736" y="1857364"/>
            <a:ext cx="1376787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AR" b="1" dirty="0" smtClean="0">
                <a:solidFill>
                  <a:srgbClr val="FF0000"/>
                </a:solidFill>
                <a:latin typeface="+mj-lt"/>
              </a:rPr>
              <a:t>Incrementos</a:t>
            </a:r>
          </a:p>
          <a:p>
            <a:r>
              <a:rPr lang="es-AR" b="1" dirty="0" smtClean="0">
                <a:solidFill>
                  <a:srgbClr val="FF0000"/>
                </a:solidFill>
                <a:latin typeface="+mj-lt"/>
              </a:rPr>
              <a:t>decrecientes</a:t>
            </a:r>
            <a:endParaRPr lang="es-AR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1071546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>
                <a:latin typeface="+mj-lt"/>
              </a:rPr>
              <a:t>14-Calcule </a:t>
            </a:r>
            <a:r>
              <a:rPr lang="es-AR" b="1" dirty="0">
                <a:latin typeface="+mj-lt"/>
              </a:rPr>
              <a:t>el factor LS para pendientes </a:t>
            </a:r>
            <a:r>
              <a:rPr lang="es-AR" b="1" dirty="0" err="1">
                <a:latin typeface="+mj-lt"/>
              </a:rPr>
              <a:t>desuniformes</a:t>
            </a:r>
            <a:r>
              <a:rPr lang="es-AR" b="1" dirty="0">
                <a:latin typeface="+mj-lt"/>
              </a:rPr>
              <a:t> en los siguientes ejemplos: </a:t>
            </a:r>
          </a:p>
          <a:p>
            <a:pPr lvl="0" fontAlgn="base"/>
            <a:r>
              <a:rPr lang="es-AR" dirty="0" smtClean="0">
                <a:latin typeface="+mj-lt"/>
              </a:rPr>
              <a:t>un </a:t>
            </a:r>
            <a:r>
              <a:rPr lang="es-AR" dirty="0">
                <a:latin typeface="+mj-lt"/>
              </a:rPr>
              <a:t>lote con pendiente </a:t>
            </a:r>
            <a:r>
              <a:rPr lang="es-AR" b="1" dirty="0">
                <a:solidFill>
                  <a:srgbClr val="FF0000"/>
                </a:solidFill>
                <a:latin typeface="+mj-lt"/>
              </a:rPr>
              <a:t>convexa</a:t>
            </a:r>
            <a:r>
              <a:rPr lang="es-AR" dirty="0">
                <a:latin typeface="+mj-lt"/>
              </a:rPr>
              <a:t>, de 200 metros de longitud, donde en el  primer tramo tiene 3% de pendiente y el segundo tramo tiene 7%. </a:t>
            </a:r>
          </a:p>
          <a:p>
            <a:pPr lvl="0" fontAlgn="base"/>
            <a:endParaRPr lang="es-AR" dirty="0" smtClean="0">
              <a:latin typeface="+mj-lt"/>
            </a:endParaRP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7643866" cy="28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72074"/>
            <a:ext cx="7643866" cy="128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4143372" y="5857892"/>
            <a:ext cx="378621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Elipse"/>
          <p:cNvSpPr/>
          <p:nvPr/>
        </p:nvSpPr>
        <p:spPr>
          <a:xfrm>
            <a:off x="714348" y="2786058"/>
            <a:ext cx="1143008" cy="7858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5000628" y="2714620"/>
            <a:ext cx="1500198" cy="214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1000108"/>
            <a:ext cx="8643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s-AR" dirty="0">
                <a:latin typeface="+mj-lt"/>
              </a:rPr>
              <a:t>un lote con pendiente </a:t>
            </a:r>
            <a:r>
              <a:rPr lang="es-AR" b="1" dirty="0">
                <a:solidFill>
                  <a:srgbClr val="FF0000"/>
                </a:solidFill>
                <a:latin typeface="+mj-lt"/>
              </a:rPr>
              <a:t>cóncava</a:t>
            </a:r>
            <a:r>
              <a:rPr lang="es-AR" dirty="0">
                <a:latin typeface="+mj-lt"/>
              </a:rPr>
              <a:t>, de 200 metros de longitud, con el primer tramo de 7% de pendiente y el segundo tramo de 3% de pendiente. </a:t>
            </a: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913174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¿CÓMO SE ESTIMA </a:t>
            </a:r>
            <a:r>
              <a:rPr kumimoji="0" lang="es-ES" altLang="es-A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</a:t>
            </a:r>
            <a:r>
              <a:rPr kumimoji="0" lang="es-ES" altLang="es-A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0825" y="1557338"/>
            <a:ext cx="8229600" cy="2044700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28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Es la sumatoria de los productos de la Energía Cinética Total de la tormenta (E) por la intensidad </a:t>
            </a:r>
            <a:r>
              <a:rPr kumimoji="0" lang="es-ES" altLang="es-AR" sz="2800" b="0" i="0" u="sng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horaria</a:t>
            </a:r>
            <a:r>
              <a:rPr kumimoji="0" lang="es-ES" altLang="es-AR" sz="28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máxima de una lluvia de duración igual a 30 minutos (I30)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356100" y="3716338"/>
            <a:ext cx="0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42988" y="5445125"/>
            <a:ext cx="7058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altLang="es-AR" sz="2800" b="1">
                <a:solidFill>
                  <a:srgbClr val="0070C0"/>
                </a:solidFill>
                <a:latin typeface="+mj-lt"/>
              </a:rPr>
              <a:t>LLUVIAS EROSIVAS &gt; 13-25 mm/h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635375" y="4365625"/>
            <a:ext cx="1368425" cy="584775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altLang="es-AR" sz="3200" b="1" dirty="0">
                <a:solidFill>
                  <a:srgbClr val="0070C0"/>
                </a:solidFill>
                <a:latin typeface="+mj-lt"/>
              </a:rPr>
              <a:t>EI30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4000504"/>
            <a:ext cx="2500330" cy="1638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871543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Rectángulo"/>
          <p:cNvSpPr/>
          <p:nvPr/>
        </p:nvSpPr>
        <p:spPr>
          <a:xfrm>
            <a:off x="357158" y="428604"/>
            <a:ext cx="8786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>
                <a:latin typeface="+mj-lt"/>
              </a:rPr>
              <a:t>15- Calcule </a:t>
            </a:r>
            <a:r>
              <a:rPr lang="es-AR" b="1" dirty="0">
                <a:latin typeface="+mj-lt"/>
              </a:rPr>
              <a:t>la pérdida de suelo para tres tipos de pendiente, las citadas anteriormente y una pendiente uniforme de 200 metros de longitud de 5% de pendiente en todo el lote. </a:t>
            </a:r>
            <a:endParaRPr lang="es-AR" b="1" dirty="0" smtClean="0">
              <a:latin typeface="+mj-lt"/>
            </a:endParaRPr>
          </a:p>
          <a:p>
            <a:r>
              <a:rPr lang="es-AR" b="1" dirty="0" smtClean="0">
                <a:latin typeface="+mj-lt"/>
              </a:rPr>
              <a:t>Se </a:t>
            </a:r>
            <a:r>
              <a:rPr lang="es-AR" b="1" dirty="0">
                <a:latin typeface="+mj-lt"/>
              </a:rPr>
              <a:t>considera que el lote pertenece a un suelo similar al Perfil 1 y se encuentra ubicado en Pergamino. </a:t>
            </a:r>
            <a:r>
              <a:rPr lang="es-AR" b="1" dirty="0" smtClean="0">
                <a:latin typeface="+mj-lt"/>
              </a:rPr>
              <a:t>Los </a:t>
            </a:r>
            <a:r>
              <a:rPr lang="es-AR" b="1" dirty="0">
                <a:latin typeface="+mj-lt"/>
              </a:rPr>
              <a:t>factores C y P valen 1.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85786" y="3357562"/>
            <a:ext cx="6715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>
                <a:latin typeface="+mj-lt"/>
              </a:rPr>
              <a:t>16-Compare </a:t>
            </a:r>
            <a:r>
              <a:rPr lang="es-AR" b="1" dirty="0">
                <a:latin typeface="+mj-lt"/>
              </a:rPr>
              <a:t>las tres situaciones y saque conclusiones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643538" y="2143116"/>
            <a:ext cx="2786114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CuadroTexto"/>
          <p:cNvSpPr txBox="1"/>
          <p:nvPr/>
        </p:nvSpPr>
        <p:spPr>
          <a:xfrm>
            <a:off x="571472" y="3929066"/>
            <a:ext cx="8286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+mj-lt"/>
              </a:rPr>
              <a:t>Para una misma longitud y grado de pendiente la forma </a:t>
            </a:r>
            <a:r>
              <a:rPr lang="es-AR" b="1" dirty="0">
                <a:latin typeface="+mj-lt"/>
              </a:rPr>
              <a:t>cóncava</a:t>
            </a:r>
            <a:r>
              <a:rPr lang="es-AR" dirty="0">
                <a:latin typeface="+mj-lt"/>
              </a:rPr>
              <a:t> presenta una menor pérdida de suelo respecto a las otras dos, </a:t>
            </a:r>
            <a:r>
              <a:rPr lang="es-AR" dirty="0" smtClean="0">
                <a:latin typeface="+mj-lt"/>
              </a:rPr>
              <a:t>pues </a:t>
            </a:r>
            <a:r>
              <a:rPr lang="es-AR" dirty="0">
                <a:latin typeface="+mj-lt"/>
              </a:rPr>
              <a:t>en el tramo </a:t>
            </a:r>
            <a:r>
              <a:rPr lang="es-AR" dirty="0" smtClean="0">
                <a:latin typeface="+mj-lt"/>
              </a:rPr>
              <a:t>inferior </a:t>
            </a:r>
            <a:r>
              <a:rPr lang="es-AR" dirty="0">
                <a:latin typeface="+mj-lt"/>
              </a:rPr>
              <a:t>de la misma el gradiente resulta menor. </a:t>
            </a:r>
            <a:endParaRPr lang="es-AR" dirty="0" smtClean="0">
              <a:latin typeface="+mj-lt"/>
            </a:endParaRPr>
          </a:p>
          <a:p>
            <a:endParaRPr lang="es-AR" dirty="0">
              <a:latin typeface="+mj-lt"/>
            </a:endParaRPr>
          </a:p>
          <a:p>
            <a:r>
              <a:rPr lang="es-AR" dirty="0" smtClean="0">
                <a:latin typeface="+mj-lt"/>
              </a:rPr>
              <a:t>Contrariamente </a:t>
            </a:r>
            <a:r>
              <a:rPr lang="es-AR" dirty="0">
                <a:latin typeface="+mj-lt"/>
              </a:rPr>
              <a:t>la forma </a:t>
            </a:r>
            <a:r>
              <a:rPr lang="es-AR" b="1" dirty="0">
                <a:latin typeface="+mj-lt"/>
              </a:rPr>
              <a:t>convexa</a:t>
            </a:r>
            <a:r>
              <a:rPr lang="es-AR" dirty="0">
                <a:latin typeface="+mj-lt"/>
              </a:rPr>
              <a:t> resulta la de mayor pérdida </a:t>
            </a:r>
            <a:r>
              <a:rPr lang="es-AR" dirty="0" smtClean="0">
                <a:latin typeface="+mj-lt"/>
              </a:rPr>
              <a:t>pues </a:t>
            </a:r>
            <a:r>
              <a:rPr lang="es-AR" dirty="0">
                <a:latin typeface="+mj-lt"/>
              </a:rPr>
              <a:t>en el tramo inferior de la pendiente se localizan los mayores gradientes respecto a las otras dos. La pendiente uniforme presenta en dicho tramo una situación intermedia.</a:t>
            </a:r>
          </a:p>
          <a:p>
            <a:endParaRPr lang="es-A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00298" y="500042"/>
            <a:ext cx="3172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i="1" cap="all" dirty="0">
                <a:latin typeface="+mj-lt"/>
              </a:rPr>
              <a:t>FACTOR CULTIVO Y MANEJO (C)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85720" y="928670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600" dirty="0">
                <a:latin typeface="+mj-lt"/>
              </a:rPr>
              <a:t>Existen tabulaciones para valores de C en áreas boscosas de ciertas características</a:t>
            </a:r>
            <a:r>
              <a:rPr lang="es-AR" sz="1600" dirty="0" smtClean="0">
                <a:latin typeface="+mj-lt"/>
              </a:rPr>
              <a:t>:</a:t>
            </a:r>
          </a:p>
          <a:p>
            <a:r>
              <a:rPr lang="es-AR" sz="1600" dirty="0" smtClean="0">
                <a:latin typeface="+mj-lt"/>
              </a:rPr>
              <a:t> </a:t>
            </a:r>
            <a:r>
              <a:rPr lang="es-AR" sz="1600" dirty="0">
                <a:latin typeface="+mj-lt"/>
              </a:rPr>
              <a:t>i) terrenos forestales </a:t>
            </a:r>
            <a:r>
              <a:rPr lang="es-AR" sz="1600" dirty="0" smtClean="0">
                <a:latin typeface="+mj-lt"/>
              </a:rPr>
              <a:t>inalterados</a:t>
            </a:r>
          </a:p>
          <a:p>
            <a:r>
              <a:rPr lang="es-AR" sz="1600" dirty="0" smtClean="0">
                <a:latin typeface="+mj-lt"/>
              </a:rPr>
              <a:t> </a:t>
            </a:r>
            <a:r>
              <a:rPr lang="es-AR" sz="1600" dirty="0" err="1">
                <a:latin typeface="+mj-lt"/>
              </a:rPr>
              <a:t>ii</a:t>
            </a:r>
            <a:r>
              <a:rPr lang="es-AR" sz="1600" dirty="0">
                <a:latin typeface="+mj-lt"/>
              </a:rPr>
              <a:t>) terrenos forestales empleados para pastoreo, quemados o cosechados de manera selectiva </a:t>
            </a:r>
            <a:r>
              <a:rPr lang="es-AR" sz="1600" dirty="0" smtClean="0">
                <a:latin typeface="+mj-lt"/>
              </a:rPr>
              <a:t>y</a:t>
            </a:r>
          </a:p>
          <a:p>
            <a:r>
              <a:rPr lang="es-AR" sz="1600" dirty="0" smtClean="0">
                <a:latin typeface="+mj-lt"/>
              </a:rPr>
              <a:t> </a:t>
            </a:r>
            <a:r>
              <a:rPr lang="es-AR" sz="1600" dirty="0" err="1">
                <a:latin typeface="+mj-lt"/>
              </a:rPr>
              <a:t>iii</a:t>
            </a:r>
            <a:r>
              <a:rPr lang="es-AR" sz="1600" dirty="0">
                <a:latin typeface="+mj-lt"/>
              </a:rPr>
              <a:t>) terrenos forestales que han tenido labores de preparación de sitio post-cosecha y están en vías o han sido recientemente restablecidos.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2285992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>
                <a:latin typeface="+mj-lt"/>
              </a:rPr>
              <a:t>17- Calcule </a:t>
            </a:r>
            <a:r>
              <a:rPr lang="es-AR" b="1" dirty="0">
                <a:latin typeface="+mj-lt"/>
              </a:rPr>
              <a:t>la pérdida de suelo en un lote ubicado en la localidad de Pergamino, Serie Arroyo Dulce (Perfil 1), de 200 metros de longitud y 2% de pendiente, bajo diferentes situaciones de manejo:</a:t>
            </a: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5000636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Situación A: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Bosque nativo, 50% de cobertura de copas y 80% de cobertura de hojarasca, laboreo a favor de la pendiente.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Situación B: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Sistema </a:t>
            </a:r>
            <a:r>
              <a:rPr kumimoji="0" lang="es-AR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silvopastoril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, 50% cobertura, altura media de los árboles 4 m, cubierta superficial de pastos y 60% de cubierta superficial en contacto con el suelo., laboreo a favor de la pendiente. 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Situación C: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Quema del sitio para implantación, con 10% de cobertura, pobre cobertura de malezas. Laboreo a favor de la pendiente.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Situación D</a:t>
            </a: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: Lote cultivado con Soja (C=0,45). Laboreo a favor de la pendiente.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358" y="3286124"/>
            <a:ext cx="89462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4714876" y="3857628"/>
            <a:ext cx="3857652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71604" y="642918"/>
            <a:ext cx="6429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i="1" cap="all" dirty="0">
                <a:latin typeface="+mj-lt"/>
              </a:rPr>
              <a:t>FACTOR </a:t>
            </a:r>
            <a:r>
              <a:rPr lang="es-AR" b="1" i="1" cap="all" dirty="0" err="1">
                <a:latin typeface="+mj-lt"/>
              </a:rPr>
              <a:t>PRáCTICAS</a:t>
            </a:r>
            <a:r>
              <a:rPr lang="es-AR" b="1" i="1" cap="all" dirty="0">
                <a:latin typeface="+mj-lt"/>
              </a:rPr>
              <a:t> CONSERVACIONISTAS (P)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71472" y="1214422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>
                <a:latin typeface="+mj-lt"/>
              </a:rPr>
              <a:t>18- Sobre </a:t>
            </a:r>
            <a:r>
              <a:rPr lang="es-AR" b="1" dirty="0">
                <a:latin typeface="+mj-lt"/>
              </a:rPr>
              <a:t>el mismo lote y con las mismas situaciones se realiza cultivo en contorno. Calcule la Pérdida de suelo. Utilice la Tabla 7.</a:t>
            </a: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8858280" cy="166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6786578" y="2643182"/>
            <a:ext cx="2000264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43042" y="785794"/>
            <a:ext cx="6143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i="1" cap="all" dirty="0">
                <a:latin typeface="+mj-lt"/>
              </a:rPr>
              <a:t>TOLERANCIA A LA PÉRDIDA DE SUELO (T)</a:t>
            </a: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22744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642910" y="3214686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>
                <a:latin typeface="+mj-lt"/>
              </a:rPr>
              <a:t>19- Calcule </a:t>
            </a:r>
            <a:r>
              <a:rPr lang="es-AR" b="1" dirty="0">
                <a:latin typeface="+mj-lt"/>
              </a:rPr>
              <a:t>la Tolerancia a la Pérdida de Suelo de los perfiles que se adjuntan usando la Tabla 8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00504"/>
            <a:ext cx="826938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571868" y="0"/>
            <a:ext cx="52948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Tolerancia de pérdida de suelo (t/</a:t>
            </a:r>
            <a:r>
              <a:rPr kumimoji="0" lang="es-E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ha.año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 de acuerdo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al régimen climático y la profundidad del suelo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429256" y="4857760"/>
            <a:ext cx="342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Fuente: Estimación de la pérdida de suelo por erosión hídrica en la República Argentina. 2017. Autores: Juan </a:t>
            </a:r>
            <a:r>
              <a:rPr lang="es-ES" sz="1200" dirty="0" smtClean="0"/>
              <a:t>Gaitán et al</a:t>
            </a:r>
          </a:p>
          <a:p>
            <a:r>
              <a:rPr lang="es-ES" sz="1200" dirty="0" smtClean="0"/>
              <a:t> </a:t>
            </a:r>
            <a:r>
              <a:rPr lang="es-ES" sz="1200" dirty="0"/>
              <a:t>Publicado por</a:t>
            </a:r>
            <a:r>
              <a:rPr lang="es-ES" sz="1200" dirty="0" smtClean="0"/>
              <a:t>: INTA </a:t>
            </a:r>
            <a:r>
              <a:rPr lang="es-ES" sz="1200" dirty="0"/>
              <a:t>y Ministerio de Agroindustria de la </a:t>
            </a:r>
            <a:r>
              <a:rPr lang="es-ES" sz="1200" dirty="0" smtClean="0"/>
              <a:t>Nación.</a:t>
            </a:r>
            <a:endParaRPr lang="es-AR" sz="1200" dirty="0"/>
          </a:p>
          <a:p>
            <a:r>
              <a:rPr lang="en-GB" sz="1200" dirty="0" err="1"/>
              <a:t>Sitio</a:t>
            </a:r>
            <a:r>
              <a:rPr lang="en-GB" sz="1200" dirty="0"/>
              <a:t> web: </a:t>
            </a:r>
            <a:r>
              <a:rPr lang="en-GB" sz="1200" dirty="0" smtClean="0"/>
              <a:t>https</a:t>
            </a:r>
            <a:r>
              <a:rPr lang="en-GB" sz="1200" dirty="0"/>
              <a:t>://</a:t>
            </a:r>
            <a:r>
              <a:rPr lang="en-GB" sz="1200" dirty="0" smtClean="0"/>
              <a:t>inta.gob.ar/documentos/estimacion-de-la-perdida-de-suelo-por-erosion-hidrica-en-la-republica-argentina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214282" y="500042"/>
            <a:ext cx="42148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+mj-lt"/>
              </a:rPr>
              <a:t>El clima se clasificó en 5 clases de acuerdo al </a:t>
            </a:r>
            <a:r>
              <a:rPr lang="es-ES" sz="1400" b="1" dirty="0">
                <a:latin typeface="+mj-lt"/>
              </a:rPr>
              <a:t>índice de aridez (IA)</a:t>
            </a:r>
            <a:r>
              <a:rPr lang="es-ES" sz="1400" dirty="0">
                <a:latin typeface="+mj-lt"/>
              </a:rPr>
              <a:t>, definido como</a:t>
            </a:r>
            <a:endParaRPr lang="es-AR" sz="1400" dirty="0">
              <a:latin typeface="+mj-lt"/>
            </a:endParaRPr>
          </a:p>
          <a:p>
            <a:r>
              <a:rPr lang="es-ES" sz="1400" dirty="0">
                <a:latin typeface="+mj-lt"/>
              </a:rPr>
              <a:t>el cociente entre las precipitaciones y la evapotranspiración potencial: </a:t>
            </a:r>
            <a:endParaRPr lang="es-AR" sz="1400" dirty="0">
              <a:latin typeface="+mj-lt"/>
            </a:endParaRPr>
          </a:p>
          <a:p>
            <a:pPr lvl="0"/>
            <a:r>
              <a:rPr lang="pt-BR" sz="1400" dirty="0">
                <a:latin typeface="+mj-lt"/>
              </a:rPr>
              <a:t>Árido (IA &lt; 0,20), </a:t>
            </a:r>
            <a:endParaRPr lang="es-AR" sz="1400" dirty="0">
              <a:latin typeface="+mj-lt"/>
            </a:endParaRPr>
          </a:p>
          <a:p>
            <a:pPr lvl="0"/>
            <a:r>
              <a:rPr lang="pt-BR" sz="1400" dirty="0" err="1">
                <a:latin typeface="+mj-lt"/>
              </a:rPr>
              <a:t>Semiárido</a:t>
            </a:r>
            <a:r>
              <a:rPr lang="pt-BR" sz="1400" dirty="0">
                <a:latin typeface="+mj-lt"/>
              </a:rPr>
              <a:t> (IA 0,20 – 0,5), </a:t>
            </a:r>
            <a:endParaRPr lang="es-AR" sz="1400" dirty="0">
              <a:latin typeface="+mj-lt"/>
            </a:endParaRPr>
          </a:p>
          <a:p>
            <a:pPr lvl="0"/>
            <a:r>
              <a:rPr lang="pt-BR" sz="1400" dirty="0" err="1">
                <a:latin typeface="+mj-lt"/>
              </a:rPr>
              <a:t>Subhúmedo-seco</a:t>
            </a:r>
            <a:r>
              <a:rPr lang="pt-BR" sz="1400" dirty="0">
                <a:latin typeface="+mj-lt"/>
              </a:rPr>
              <a:t> (IA 0,5 – 0,65),</a:t>
            </a:r>
            <a:endParaRPr lang="es-AR" sz="1400" dirty="0">
              <a:latin typeface="+mj-lt"/>
            </a:endParaRPr>
          </a:p>
          <a:p>
            <a:pPr lvl="0"/>
            <a:r>
              <a:rPr lang="pt-BR" sz="1400" dirty="0" err="1">
                <a:latin typeface="+mj-lt"/>
              </a:rPr>
              <a:t>Subhúmedo-húmedo</a:t>
            </a:r>
            <a:r>
              <a:rPr lang="pt-BR" sz="1400" dirty="0">
                <a:latin typeface="+mj-lt"/>
              </a:rPr>
              <a:t> (IA 0,65 – 1,0), </a:t>
            </a:r>
            <a:endParaRPr lang="es-AR" sz="1400" dirty="0">
              <a:latin typeface="+mj-lt"/>
            </a:endParaRPr>
          </a:p>
          <a:p>
            <a:pPr lvl="0"/>
            <a:r>
              <a:rPr lang="pt-BR" sz="1400" dirty="0" err="1">
                <a:latin typeface="+mj-lt"/>
              </a:rPr>
              <a:t>Húmedo</a:t>
            </a:r>
            <a:r>
              <a:rPr lang="pt-BR" sz="1400" dirty="0">
                <a:latin typeface="+mj-lt"/>
              </a:rPr>
              <a:t> (IA &gt; 1). </a:t>
            </a:r>
            <a:endParaRPr lang="es-AR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/>
          <a:srcRect r="7288"/>
          <a:stretch>
            <a:fillRect/>
          </a:stretch>
        </p:blipFill>
        <p:spPr bwMode="auto">
          <a:xfrm>
            <a:off x="285720" y="2500306"/>
            <a:ext cx="4705475" cy="410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5286380" y="785794"/>
            <a:ext cx="35719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La 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profundidad del suelo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se clasificó en la siguientes 5 clases, que se obtuvo de la profundidad del suelo dominante de las Unidades Cartográficas del Atlas de Suelos de la República Argentina, escala 1:500.000 y 1:1.000.000, 1990): 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menor a 25 cm, 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25 – 50 cm, 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50 – 100 cm, 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100 – 150 cm, 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mayor a 150 cm.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/>
          <a:srcRect l="21524" t="49519" r="19595" b="20984"/>
          <a:stretch>
            <a:fillRect/>
          </a:stretch>
        </p:blipFill>
        <p:spPr bwMode="auto">
          <a:xfrm>
            <a:off x="357158" y="1071546"/>
            <a:ext cx="837890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65175"/>
            <a:ext cx="8229600" cy="1143000"/>
          </a:xfrm>
        </p:spPr>
        <p:txBody>
          <a:bodyPr/>
          <a:lstStyle/>
          <a:p>
            <a:pPr eaLnBrk="1" hangingPunct="1"/>
            <a:r>
              <a:rPr lang="es-AR" altLang="es-AR" sz="2800" b="1" dirty="0" smtClean="0">
                <a:solidFill>
                  <a:schemeClr val="tx1"/>
                </a:solidFill>
              </a:rPr>
              <a:t>ENERGÍA CINÉTICA DE CADA MM DE AGUA CAÍDA</a:t>
            </a:r>
            <a:br>
              <a:rPr lang="es-AR" altLang="es-AR" sz="2800" b="1" dirty="0" smtClean="0">
                <a:solidFill>
                  <a:schemeClr val="tx1"/>
                </a:solidFill>
              </a:rPr>
            </a:br>
            <a:endParaRPr lang="es-ES" altLang="es-AR" sz="2800" b="1" dirty="0" smtClean="0">
              <a:solidFill>
                <a:schemeClr val="tx1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00100" y="1857364"/>
            <a:ext cx="6913562" cy="236988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altLang="es-AR" sz="3200" b="1" dirty="0" err="1" smtClean="0">
                <a:latin typeface="+mj-lt"/>
              </a:rPr>
              <a:t>ei</a:t>
            </a:r>
            <a:r>
              <a:rPr lang="es-ES" altLang="es-AR" sz="3200" b="1" dirty="0" smtClean="0">
                <a:latin typeface="+mj-lt"/>
              </a:rPr>
              <a:t> </a:t>
            </a:r>
            <a:r>
              <a:rPr lang="es-ES" altLang="es-AR" sz="3200" b="1" dirty="0">
                <a:latin typeface="+mj-lt"/>
              </a:rPr>
              <a:t>= 0,119 + 0,0873 x log I</a:t>
            </a:r>
            <a:r>
              <a:rPr lang="es-ES" altLang="es-AR" sz="3200" b="1" baseline="-25000" dirty="0">
                <a:latin typeface="+mj-lt"/>
              </a:rPr>
              <a:t>M</a:t>
            </a:r>
          </a:p>
          <a:p>
            <a:pPr algn="l">
              <a:spcBef>
                <a:spcPct val="50000"/>
              </a:spcBef>
            </a:pPr>
            <a:endParaRPr lang="es-ES" altLang="es-AR" sz="3200" b="1" baseline="-25000" dirty="0">
              <a:latin typeface="+mj-lt"/>
            </a:endParaRPr>
          </a:p>
          <a:p>
            <a:pPr algn="l">
              <a:spcBef>
                <a:spcPct val="50000"/>
              </a:spcBef>
            </a:pPr>
            <a:r>
              <a:rPr lang="es-ES" altLang="es-AR" sz="2800" b="1" dirty="0" err="1" smtClean="0">
                <a:latin typeface="+mj-lt"/>
              </a:rPr>
              <a:t>ei</a:t>
            </a:r>
            <a:r>
              <a:rPr lang="es-ES" altLang="es-AR" sz="2800" b="1" dirty="0" smtClean="0">
                <a:latin typeface="+mj-lt"/>
              </a:rPr>
              <a:t>=energía cinética por mm </a:t>
            </a:r>
          </a:p>
          <a:p>
            <a:pPr algn="l">
              <a:spcBef>
                <a:spcPct val="50000"/>
              </a:spcBef>
            </a:pPr>
            <a:r>
              <a:rPr lang="es-ES" altLang="es-AR" sz="2800" b="1" dirty="0" smtClean="0">
                <a:latin typeface="+mj-lt"/>
              </a:rPr>
              <a:t>I</a:t>
            </a:r>
            <a:r>
              <a:rPr lang="es-ES" altLang="es-AR" sz="2800" b="1" baseline="-25000" dirty="0" smtClean="0">
                <a:latin typeface="+mj-lt"/>
              </a:rPr>
              <a:t>M</a:t>
            </a:r>
            <a:r>
              <a:rPr lang="es-ES" altLang="es-AR" sz="2800" b="1" dirty="0">
                <a:latin typeface="+mj-lt"/>
              </a:rPr>
              <a:t>= intensidad de lluvia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40" y="0"/>
            <a:ext cx="8572560" cy="714372"/>
          </a:xfrm>
        </p:spPr>
        <p:txBody>
          <a:bodyPr>
            <a:normAutofit fontScale="90000"/>
          </a:bodyPr>
          <a:lstStyle/>
          <a:p>
            <a:pPr algn="l"/>
            <a:r>
              <a:rPr lang="es-ES" altLang="es-AR" dirty="0" smtClean="0">
                <a:solidFill>
                  <a:schemeClr val="tx1"/>
                </a:solidFill>
              </a:rPr>
              <a:t>Cálculo de la energía cinética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857233"/>
            <a:ext cx="8229600" cy="3929090"/>
          </a:xfrm>
          <a:prstGeom prst="rect">
            <a:avLst/>
          </a:prstGeom>
          <a:solidFill>
            <a:srgbClr val="FFFFCC"/>
          </a:solidFill>
        </p:spPr>
        <p:txBody>
          <a:bodyPr vert="horz"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AutoNum type="arabicPeriod"/>
              <a:tabLst/>
              <a:defRPr/>
            </a:pP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Establecer intervalos de intensidades</a:t>
            </a:r>
          </a:p>
          <a:p>
            <a:pPr marL="990600" marR="0" lvl="1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Comic Sans MS" pitchFamily="66" charset="0"/>
              <a:buChar char="–"/>
              <a:tabLst/>
              <a:defRPr/>
            </a:pPr>
            <a:r>
              <a:rPr kumimoji="0" lang="es-ES" altLang="es-A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0-25 mm/h</a:t>
            </a:r>
          </a:p>
          <a:p>
            <a:pPr marL="990600" marR="0" lvl="1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Comic Sans MS" pitchFamily="66" charset="0"/>
              <a:buChar char="–"/>
              <a:tabLst/>
              <a:defRPr/>
            </a:pPr>
            <a:r>
              <a:rPr kumimoji="0" lang="es-ES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25-50 mm/h</a:t>
            </a:r>
          </a:p>
          <a:p>
            <a:pPr marL="990600" marR="0" lvl="1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Comic Sans MS" pitchFamily="66" charset="0"/>
              <a:buChar char="–"/>
              <a:tabLst/>
              <a:defRPr/>
            </a:pPr>
            <a:r>
              <a:rPr kumimoji="0" lang="es-ES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50-75 mm/h</a:t>
            </a:r>
          </a:p>
          <a:p>
            <a:pPr marL="990600" marR="0" lvl="1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Comic Sans MS" pitchFamily="66" charset="0"/>
              <a:buChar char="–"/>
              <a:tabLst/>
              <a:defRPr/>
            </a:pPr>
            <a:r>
              <a:rPr kumimoji="0" lang="es-ES" alt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&gt;75 mm/h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AutoNum type="arabicPeriod" startAt="2"/>
              <a:tabLst/>
              <a:defRPr/>
            </a:pP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Para cada intervalo calculo la Energía cinética de cada mm caído                      		(</a:t>
            </a: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 = 0,119 + 0,0873 x log I</a:t>
            </a:r>
            <a:r>
              <a:rPr kumimoji="0" lang="es-ES" altLang="es-AR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</a:t>
            </a: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AutoNum type="arabicPeriod" startAt="2"/>
              <a:tabLst/>
              <a:defRPr/>
            </a:pP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Calculo la Energía cinética de toda la lluvia caída en ese intervalo (</a:t>
            </a:r>
            <a:r>
              <a:rPr kumimoji="0" lang="es-ES" altLang="es-A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</a:t>
            </a:r>
            <a:r>
              <a:rPr kumimoji="0" lang="es-ES" altLang="es-AR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</a:t>
            </a: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= </a:t>
            </a:r>
            <a:r>
              <a:rPr kumimoji="0" lang="es-ES" altLang="es-A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</a:t>
            </a:r>
            <a:r>
              <a:rPr kumimoji="0" lang="es-ES" altLang="es-AR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</a:t>
            </a: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x </a:t>
            </a:r>
            <a:r>
              <a:rPr kumimoji="0" lang="es-ES" altLang="es-A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pp</a:t>
            </a:r>
            <a:r>
              <a:rPr kumimoji="0" lang="es-ES" altLang="es-AR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</a:t>
            </a: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 siendo </a:t>
            </a:r>
            <a:r>
              <a:rPr kumimoji="0" lang="es-ES" altLang="es-A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pp</a:t>
            </a:r>
            <a:r>
              <a:rPr kumimoji="0" lang="es-ES" altLang="es-AR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</a:t>
            </a: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lluvia total de ese intervalo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AutoNum type="arabicPeriod" startAt="2"/>
              <a:tabLst/>
              <a:defRPr/>
            </a:pP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Calculo la Energía cinética total de la tormenta (</a:t>
            </a: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E= </a:t>
            </a:r>
            <a:r>
              <a:rPr kumimoji="0" lang="el-GR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Σ</a:t>
            </a:r>
            <a:r>
              <a:rPr kumimoji="0" lang="es-ES" altLang="es-A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</a:t>
            </a:r>
            <a:r>
              <a:rPr kumimoji="0" lang="es-ES" altLang="es-AR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</a:t>
            </a: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AutoNum type="arabicPeriod" startAt="2"/>
              <a:tabLst/>
              <a:defRPr/>
            </a:pP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Calculo el EI</a:t>
            </a:r>
            <a:r>
              <a:rPr kumimoji="0" lang="es-ES" altLang="es-AR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30</a:t>
            </a: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EI</a:t>
            </a:r>
            <a:r>
              <a:rPr kumimoji="0" lang="es-ES" altLang="es-AR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30</a:t>
            </a: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= E x I</a:t>
            </a:r>
            <a:r>
              <a:rPr kumimoji="0" lang="es-ES" altLang="es-AR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30</a:t>
            </a:r>
            <a:r>
              <a:rPr kumimoji="0" lang="es-ES" alt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s-ES" altLang="es-A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 flipV="1">
            <a:off x="1835150" y="1677970"/>
            <a:ext cx="2952750" cy="13684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>
              <a:latin typeface="+mj-lt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 flipV="1">
            <a:off x="1908175" y="2038332"/>
            <a:ext cx="2879725" cy="10080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>
              <a:latin typeface="+mj-lt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 flipV="1">
            <a:off x="1763713" y="2398695"/>
            <a:ext cx="2952750" cy="6477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>
              <a:latin typeface="+mj-lt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276600" y="1749407"/>
            <a:ext cx="2303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AR">
                <a:solidFill>
                  <a:srgbClr val="CC0000"/>
                </a:solidFill>
                <a:latin typeface="+mj-lt"/>
              </a:rPr>
              <a:t>Uso el valor central de la intensidad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269" y="4929198"/>
            <a:ext cx="79343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Elipse"/>
          <p:cNvSpPr/>
          <p:nvPr/>
        </p:nvSpPr>
        <p:spPr>
          <a:xfrm rot="18462388">
            <a:off x="27862" y="5486021"/>
            <a:ext cx="1785315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b="1" dirty="0" smtClean="0"/>
              <a:t>Sistema Métrico Internacional</a:t>
            </a:r>
            <a:endParaRPr lang="es-A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92867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A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Si I30 (</a:t>
            </a:r>
            <a:r>
              <a:rPr kumimoji="0" lang="es-ES" altLang="es-AR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pluviógrafo</a:t>
            </a:r>
            <a:r>
              <a:rPr kumimoji="0" lang="es-ES" altLang="es-A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 = 45 mm/h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3850" y="1600200"/>
            <a:ext cx="8362950" cy="1684338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s-ES" altLang="es-AR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EI30 = </a:t>
            </a:r>
            <a:r>
              <a:rPr kumimoji="0" lang="es-ES" altLang="es-A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9,30 MJ/ha </a:t>
            </a:r>
            <a:r>
              <a:rPr kumimoji="0" lang="es-ES" altLang="es-AR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x 45 mm/h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s-ES" altLang="es-AR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     = 418,48 MJ mm/ha h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4313" y="6072188"/>
            <a:ext cx="86407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altLang="es-AR" sz="3200" b="1" dirty="0">
                <a:latin typeface="+mj-lt"/>
                <a:cs typeface="Arial" charset="0"/>
              </a:rPr>
              <a:t>Σ</a:t>
            </a:r>
            <a:r>
              <a:rPr lang="es-ES" altLang="es-AR" sz="3200" b="1" dirty="0">
                <a:latin typeface="+mj-lt"/>
                <a:cs typeface="Arial" charset="0"/>
              </a:rPr>
              <a:t> EI30   </a:t>
            </a:r>
            <a:r>
              <a:rPr lang="es-ES" altLang="es-AR" sz="3200" b="1" dirty="0" smtClean="0">
                <a:latin typeface="+mj-lt"/>
                <a:cs typeface="Arial" charset="0"/>
              </a:rPr>
              <a:t>     </a:t>
            </a:r>
            <a:r>
              <a:rPr lang="es-ES" altLang="es-AR" sz="2800" b="1" dirty="0" smtClean="0">
                <a:latin typeface="+mj-lt"/>
                <a:cs typeface="Arial" charset="0"/>
              </a:rPr>
              <a:t>valores </a:t>
            </a:r>
            <a:r>
              <a:rPr lang="es-ES" altLang="es-AR" sz="2800" b="1" dirty="0">
                <a:latin typeface="+mj-lt"/>
                <a:cs typeface="Arial" charset="0"/>
              </a:rPr>
              <a:t>semanales/mensuales/anuales</a:t>
            </a:r>
            <a:endParaRPr lang="el-GR" altLang="es-AR" sz="2800" b="1" dirty="0">
              <a:latin typeface="+mj-lt"/>
              <a:cs typeface="Arial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428728" y="6429375"/>
            <a:ext cx="3603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AR">
              <a:latin typeface="+mj-lt"/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5286380" y="939768"/>
            <a:ext cx="576263" cy="576263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 altLang="es-AR"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2928938"/>
            <a:ext cx="9144000" cy="15700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es-AR" sz="3200" dirty="0">
                <a:latin typeface="+mj-lt"/>
              </a:rPr>
              <a:t>Como:</a:t>
            </a:r>
          </a:p>
          <a:p>
            <a:pPr algn="l">
              <a:defRPr/>
            </a:pPr>
            <a:endParaRPr lang="es-AR" sz="3200" dirty="0">
              <a:latin typeface="+mj-lt"/>
            </a:endParaRPr>
          </a:p>
          <a:p>
            <a:pPr>
              <a:defRPr/>
            </a:pPr>
            <a:r>
              <a:rPr lang="es-AR" sz="3200" dirty="0">
                <a:latin typeface="+mj-lt"/>
              </a:rPr>
              <a:t>MJ mm/ha h x </a:t>
            </a:r>
            <a:r>
              <a:rPr lang="es-AR" sz="3200" b="1" dirty="0">
                <a:solidFill>
                  <a:srgbClr val="FF0000"/>
                </a:solidFill>
                <a:latin typeface="+mj-lt"/>
              </a:rPr>
              <a:t>0,102</a:t>
            </a:r>
            <a:r>
              <a:rPr lang="es-AR" sz="3200" dirty="0">
                <a:latin typeface="+mj-lt"/>
              </a:rPr>
              <a:t>= tonelada-m mm/ha h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0" y="4857750"/>
            <a:ext cx="9144000" cy="47942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s-ES" sz="2800" b="1" dirty="0">
                <a:latin typeface="+mj-lt"/>
              </a:rPr>
              <a:t>418,48 MJ mm/ha h = </a:t>
            </a:r>
            <a:r>
              <a:rPr lang="es-ES" sz="2800" b="1" dirty="0">
                <a:solidFill>
                  <a:srgbClr val="FF0000"/>
                </a:solidFill>
                <a:latin typeface="+mj-lt"/>
              </a:rPr>
              <a:t>42,68</a:t>
            </a:r>
            <a:r>
              <a:rPr lang="es-ES" sz="2800" b="1" dirty="0">
                <a:latin typeface="+mj-lt"/>
              </a:rPr>
              <a:t> tonelada-m mm/ha h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71440" y="214290"/>
            <a:ext cx="8572560" cy="714372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lvl="0">
              <a:spcBef>
                <a:spcPct val="0"/>
              </a:spcBef>
            </a:pPr>
            <a:r>
              <a:rPr kumimoji="0" lang="es-ES" altLang="es-A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Cálculo del</a:t>
            </a:r>
            <a:r>
              <a:rPr kumimoji="0" lang="es-ES" altLang="es-AR" sz="5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s-ES" altLang="es-AR" sz="5400" dirty="0" smtClean="0">
                <a:latin typeface="+mj-lt"/>
              </a:rPr>
              <a:t>EI</a:t>
            </a:r>
            <a:r>
              <a:rPr lang="es-ES" altLang="es-AR" sz="5400" baseline="-25000" dirty="0" smtClean="0">
                <a:latin typeface="+mj-lt"/>
              </a:rPr>
              <a:t>30</a:t>
            </a:r>
            <a:r>
              <a:rPr lang="es-ES" altLang="es-AR" sz="5400" dirty="0" smtClean="0">
                <a:latin typeface="+mj-lt"/>
              </a:rPr>
              <a:t> </a:t>
            </a:r>
            <a:r>
              <a:rPr lang="es-ES" altLang="es-AR" sz="5400" dirty="0">
                <a:latin typeface="+mj-lt"/>
              </a:rPr>
              <a:t>(</a:t>
            </a:r>
            <a:r>
              <a:rPr lang="es-ES" altLang="es-AR" sz="5400" dirty="0">
                <a:solidFill>
                  <a:srgbClr val="CC0000"/>
                </a:solidFill>
                <a:latin typeface="+mj-lt"/>
              </a:rPr>
              <a:t>EI</a:t>
            </a:r>
            <a:r>
              <a:rPr lang="es-ES" altLang="es-AR" sz="5400" baseline="-25000" dirty="0">
                <a:solidFill>
                  <a:srgbClr val="CC0000"/>
                </a:solidFill>
                <a:latin typeface="+mj-lt"/>
              </a:rPr>
              <a:t>30</a:t>
            </a:r>
            <a:r>
              <a:rPr lang="es-ES" altLang="es-AR" sz="5400" dirty="0">
                <a:solidFill>
                  <a:srgbClr val="CC0000"/>
                </a:solidFill>
                <a:latin typeface="+mj-lt"/>
              </a:rPr>
              <a:t> = E x I</a:t>
            </a:r>
            <a:r>
              <a:rPr lang="es-ES" altLang="es-AR" sz="5400" baseline="-25000" dirty="0">
                <a:solidFill>
                  <a:srgbClr val="CC0000"/>
                </a:solidFill>
                <a:latin typeface="+mj-lt"/>
              </a:rPr>
              <a:t>30</a:t>
            </a:r>
            <a:r>
              <a:rPr lang="es-ES" altLang="es-AR" sz="5400" dirty="0">
                <a:latin typeface="+mj-lt"/>
              </a:rPr>
              <a:t>)</a:t>
            </a:r>
            <a:endParaRPr kumimoji="0" lang="es-ES" altLang="es-AR" sz="5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6" grpId="0" animBg="1"/>
      <p:bldP spid="7" grpId="0" build="allAtOnce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8 Ima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285750"/>
            <a:ext cx="614362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1 CuadroTexto"/>
          <p:cNvSpPr txBox="1">
            <a:spLocks noChangeArrowheads="1"/>
          </p:cNvSpPr>
          <p:nvPr/>
        </p:nvSpPr>
        <p:spPr bwMode="auto">
          <a:xfrm>
            <a:off x="7643813" y="2571750"/>
            <a:ext cx="714375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altLang="es-AR" sz="1200"/>
              <a:t>1100</a:t>
            </a:r>
          </a:p>
        </p:txBody>
      </p:sp>
      <p:sp>
        <p:nvSpPr>
          <p:cNvPr id="4" name="11 CuadroTexto"/>
          <p:cNvSpPr txBox="1">
            <a:spLocks noChangeArrowheads="1"/>
          </p:cNvSpPr>
          <p:nvPr/>
        </p:nvSpPr>
        <p:spPr bwMode="auto">
          <a:xfrm>
            <a:off x="6858000" y="1785938"/>
            <a:ext cx="714375" cy="28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altLang="es-AR" sz="1200"/>
              <a:t>1000</a:t>
            </a:r>
          </a:p>
        </p:txBody>
      </p:sp>
      <p:sp>
        <p:nvSpPr>
          <p:cNvPr id="5" name="12 CuadroTexto"/>
          <p:cNvSpPr txBox="1">
            <a:spLocks noChangeArrowheads="1"/>
          </p:cNvSpPr>
          <p:nvPr/>
        </p:nvSpPr>
        <p:spPr bwMode="auto">
          <a:xfrm>
            <a:off x="4000500" y="3643313"/>
            <a:ext cx="500063" cy="28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altLang="es-AR" sz="1200"/>
              <a:t>400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357688" y="4857750"/>
            <a:ext cx="2571750" cy="1366838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MX" altLang="es-AR"/>
          </a:p>
        </p:txBody>
      </p:sp>
      <p:sp>
        <p:nvSpPr>
          <p:cNvPr id="7" name="12 CuadroTexto"/>
          <p:cNvSpPr txBox="1">
            <a:spLocks noChangeArrowheads="1"/>
          </p:cNvSpPr>
          <p:nvPr/>
        </p:nvSpPr>
        <p:spPr bwMode="auto">
          <a:xfrm>
            <a:off x="5500688" y="6072188"/>
            <a:ext cx="500062" cy="28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altLang="es-AR" sz="1200"/>
              <a:t>400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0" y="6027738"/>
            <a:ext cx="4133850" cy="8302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b="1" dirty="0">
                <a:latin typeface="Comic Sans MS" pitchFamily="66" charset="0"/>
              </a:rPr>
              <a:t>t métrica-m mm/ha h año</a:t>
            </a:r>
          </a:p>
          <a:p>
            <a:pPr>
              <a:defRPr/>
            </a:pPr>
            <a:r>
              <a:rPr lang="es-ES" sz="2400" b="1" dirty="0">
                <a:latin typeface="Comic Sans MS" pitchFamily="66" charset="0"/>
              </a:rPr>
              <a:t>(INTA Paraná) </a:t>
            </a:r>
            <a:endParaRPr lang="es-AR" sz="2400" b="1" dirty="0">
              <a:latin typeface="Comic Sans MS" pitchFamily="66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4572000" cy="157003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l">
              <a:defRPr/>
            </a:pPr>
            <a:r>
              <a:rPr lang="es-ES" sz="2400" b="1" dirty="0">
                <a:latin typeface="Comic Sans MS" pitchFamily="66" charset="0"/>
              </a:rPr>
              <a:t>Mapa de </a:t>
            </a:r>
            <a:r>
              <a:rPr lang="es-ES" sz="2400" b="1" dirty="0" err="1">
                <a:latin typeface="Comic Sans MS" pitchFamily="66" charset="0"/>
              </a:rPr>
              <a:t>isoerodentas</a:t>
            </a:r>
            <a:endParaRPr lang="es-ES" sz="2400" b="1" dirty="0">
              <a:latin typeface="Comic Sans MS" pitchFamily="66" charset="0"/>
            </a:endParaRPr>
          </a:p>
          <a:p>
            <a:pPr algn="l">
              <a:defRPr/>
            </a:pPr>
            <a:r>
              <a:rPr lang="es-ES" sz="2400" b="1" dirty="0">
                <a:latin typeface="Comic Sans MS" pitchFamily="66" charset="0"/>
              </a:rPr>
              <a:t>(sistema de unidades métrico decimal)</a:t>
            </a:r>
          </a:p>
          <a:p>
            <a:pPr algn="l">
              <a:defRPr/>
            </a:pPr>
            <a:r>
              <a:rPr lang="es-ES" sz="2400" b="1" dirty="0">
                <a:latin typeface="Comic Sans MS" pitchFamily="66" charset="0"/>
              </a:rPr>
              <a:t>(</a:t>
            </a:r>
            <a:r>
              <a:rPr lang="es-ES" sz="2400" b="1" dirty="0" err="1">
                <a:latin typeface="Comic Sans MS" pitchFamily="66" charset="0"/>
              </a:rPr>
              <a:t>Scoppa</a:t>
            </a:r>
            <a:r>
              <a:rPr lang="es-ES" sz="2400" b="1" dirty="0">
                <a:latin typeface="Comic Sans MS" pitchFamily="66" charset="0"/>
              </a:rPr>
              <a:t> et al, 1989).</a:t>
            </a:r>
            <a:endParaRPr lang="es-AR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357188"/>
            <a:ext cx="8729663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A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Actualización Factor R anual (1950-2005)</a:t>
            </a:r>
            <a:br>
              <a:rPr kumimoji="0" lang="es-AR" altLang="es-A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s-AR" altLang="es-A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Sistema métrico decimal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1714500"/>
            <a:ext cx="444817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4 CuadroTexto"/>
          <p:cNvSpPr txBox="1">
            <a:spLocks noChangeArrowheads="1"/>
          </p:cNvSpPr>
          <p:nvPr/>
        </p:nvSpPr>
        <p:spPr bwMode="auto">
          <a:xfrm>
            <a:off x="6143625" y="6500813"/>
            <a:ext cx="2714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altLang="es-AR"/>
              <a:t>Saluzo J., 2008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00100" y="428604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cap="all" dirty="0">
                <a:latin typeface="+mj-lt"/>
              </a:rPr>
              <a:t>PARTE I: ECUACIÓN UNIVERSAL DE PÉRDIDA DE SUELO</a:t>
            </a:r>
            <a:br>
              <a:rPr lang="es-AR" b="1" cap="all" dirty="0">
                <a:latin typeface="+mj-lt"/>
              </a:rPr>
            </a:br>
            <a:r>
              <a:rPr lang="es-AR" b="1" cap="all" dirty="0">
                <a:latin typeface="+mj-lt"/>
              </a:rPr>
              <a:t>POR EROSIÓN HÍDRICA (USLE)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571470" y="1714484"/>
          <a:ext cx="8143937" cy="3857655"/>
        </p:xfrm>
        <a:graphic>
          <a:graphicData uri="http://schemas.openxmlformats.org/drawingml/2006/table">
            <a:tbl>
              <a:tblPr/>
              <a:tblGrid>
                <a:gridCol w="987045"/>
                <a:gridCol w="389280"/>
                <a:gridCol w="281781"/>
                <a:gridCol w="389280"/>
                <a:gridCol w="353447"/>
                <a:gridCol w="254091"/>
                <a:gridCol w="353447"/>
                <a:gridCol w="353447"/>
                <a:gridCol w="254091"/>
                <a:gridCol w="353447"/>
                <a:gridCol w="353447"/>
                <a:gridCol w="254091"/>
                <a:gridCol w="353447"/>
                <a:gridCol w="353447"/>
                <a:gridCol w="254091"/>
                <a:gridCol w="353447"/>
                <a:gridCol w="332273"/>
                <a:gridCol w="446288"/>
                <a:gridCol w="371363"/>
                <a:gridCol w="368105"/>
                <a:gridCol w="368105"/>
                <a:gridCol w="366477"/>
              </a:tblGrid>
              <a:tr h="4538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Localidad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Reconquista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Rosario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Córdoba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Paraná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Azul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Pergamino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Coronel Suarez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269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Mes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r1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r2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r3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r1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r2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r3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r1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r2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r3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r1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r2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r3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r1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r2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r3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r1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r2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r3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r1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r2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r3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9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Enero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83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93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9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Febrero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121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78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53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9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Marzo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120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96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84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9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Abril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53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9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Mayo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9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Junio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53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63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57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57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9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Julio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57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63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9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Agosto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63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9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Septiembre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71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9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Octubre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103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72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77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78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76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78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9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Noviembre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82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88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83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89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87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89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87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9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Diciembre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129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71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8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 anual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732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603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315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532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374</a:t>
                      </a: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473</a:t>
                      </a:r>
                      <a:endParaRPr lang="es-AR" sz="14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AR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AR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4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296</a:t>
                      </a:r>
                      <a:endParaRPr lang="es-AR" sz="14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AR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AR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-71469" y="1071546"/>
            <a:ext cx="7929618" cy="67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7305" tIns="4572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AR" b="1" dirty="0" smtClean="0">
                <a:latin typeface="+mj-lt"/>
              </a:rPr>
              <a:t>1- Con </a:t>
            </a:r>
            <a:r>
              <a:rPr lang="es-AR" b="1" dirty="0">
                <a:latin typeface="+mj-lt"/>
              </a:rPr>
              <a:t>los datos de r mensual y R anual (Tabla 1) complete la siguiente Tabla  para las localidades de Pergamino y Coronel </a:t>
            </a:r>
            <a:r>
              <a:rPr lang="es-AR" b="1" dirty="0" smtClean="0">
                <a:latin typeface="+mj-lt"/>
              </a:rPr>
              <a:t>Suárez. </a:t>
            </a:r>
            <a:endParaRPr lang="es-AR" b="1" dirty="0">
              <a:latin typeface="+mj-lt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643578"/>
            <a:ext cx="1103594" cy="500066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143240" y="5715016"/>
            <a:ext cx="564360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r1: Valor absoluto de r mensual en (t m mm/ha h año)</a:t>
            </a:r>
            <a:endParaRPr kumimoji="0" lang="es-A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r2: valor relativo de r mensual (% sin decimales)</a:t>
            </a:r>
            <a:endParaRPr kumimoji="0" lang="es-A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r3: valor de r mensual acumulado (% acumulado, sin decimales)</a:t>
            </a:r>
            <a:endParaRPr kumimoji="0" lang="es-A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858016" y="2428868"/>
            <a:ext cx="2000264" cy="32147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336</TotalTime>
  <Words>2608</Words>
  <Application>Microsoft Office PowerPoint</Application>
  <PresentationFormat>Presentación en pantalla (4:3)</PresentationFormat>
  <Paragraphs>677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Flujo</vt:lpstr>
      <vt:lpstr>A = R K L S C P </vt:lpstr>
      <vt:lpstr>Diapositiva 2</vt:lpstr>
      <vt:lpstr>Diapositiva 3</vt:lpstr>
      <vt:lpstr>ENERGÍA CINÉTICA DE CADA MM DE AGUA CAÍDA </vt:lpstr>
      <vt:lpstr>Cálculo de la energía cinética 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= R K L S C P</dc:title>
  <dc:creator>Miriam</dc:creator>
  <cp:lastModifiedBy>Miriam</cp:lastModifiedBy>
  <cp:revision>50</cp:revision>
  <dcterms:created xsi:type="dcterms:W3CDTF">2018-03-24T16:42:25Z</dcterms:created>
  <dcterms:modified xsi:type="dcterms:W3CDTF">2018-04-10T00:31:23Z</dcterms:modified>
</cp:coreProperties>
</file>