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7"/>
  </p:notesMasterIdLst>
  <p:sldIdLst>
    <p:sldId id="256" r:id="rId2"/>
    <p:sldId id="615" r:id="rId3"/>
    <p:sldId id="616" r:id="rId4"/>
    <p:sldId id="577" r:id="rId5"/>
    <p:sldId id="613" r:id="rId6"/>
    <p:sldId id="614" r:id="rId7"/>
    <p:sldId id="528" r:id="rId8"/>
    <p:sldId id="594" r:id="rId9"/>
    <p:sldId id="595" r:id="rId10"/>
    <p:sldId id="640" r:id="rId11"/>
    <p:sldId id="639" r:id="rId12"/>
    <p:sldId id="641" r:id="rId13"/>
    <p:sldId id="572" r:id="rId14"/>
    <p:sldId id="556" r:id="rId15"/>
    <p:sldId id="548" r:id="rId16"/>
    <p:sldId id="628" r:id="rId17"/>
    <p:sldId id="634" r:id="rId18"/>
    <p:sldId id="568" r:id="rId19"/>
    <p:sldId id="642" r:id="rId20"/>
    <p:sldId id="643" r:id="rId21"/>
    <p:sldId id="644" r:id="rId22"/>
    <p:sldId id="560" r:id="rId23"/>
    <p:sldId id="561" r:id="rId24"/>
    <p:sldId id="562" r:id="rId25"/>
    <p:sldId id="563" r:id="rId26"/>
    <p:sldId id="564" r:id="rId27"/>
    <p:sldId id="565" r:id="rId28"/>
    <p:sldId id="567" r:id="rId29"/>
    <p:sldId id="569" r:id="rId30"/>
    <p:sldId id="558" r:id="rId31"/>
    <p:sldId id="559" r:id="rId32"/>
    <p:sldId id="606" r:id="rId33"/>
    <p:sldId id="630" r:id="rId34"/>
    <p:sldId id="631" r:id="rId35"/>
    <p:sldId id="600" r:id="rId36"/>
    <p:sldId id="632" r:id="rId37"/>
    <p:sldId id="601" r:id="rId38"/>
    <p:sldId id="609" r:id="rId39"/>
    <p:sldId id="610" r:id="rId40"/>
    <p:sldId id="622" r:id="rId41"/>
    <p:sldId id="623" r:id="rId42"/>
    <p:sldId id="602" r:id="rId43"/>
    <p:sldId id="603" r:id="rId44"/>
    <p:sldId id="604" r:id="rId45"/>
    <p:sldId id="469" r:id="rId46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FFCC99"/>
    <a:srgbClr val="FFFF00"/>
    <a:srgbClr val="CCFFFF"/>
    <a:srgbClr val="0099CC"/>
    <a:srgbClr val="99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567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0C1189A-B3C2-432C-BD92-B97565890D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79153-F16C-4114-A2B9-46E901A6F3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7BB97-0EFD-4C9E-8C0B-89F7268F96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8C0A0-FBCF-4B6E-A696-AB47D167DF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6B311-41F0-4AF1-87FD-1470B00CAE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ABA4-F00A-4F56-8149-35D4315478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C4534-518E-4D80-AA48-B3840A18CC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D5AB-6AB7-4D33-95DC-0F7E748160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185FA-2CC6-4A5E-A8BC-3AFFD21308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0780C-4404-4885-8B1C-619EAB4923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4568-5612-4FD3-A968-94479C6334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FD17-7C25-4250-B612-AB0E215ECC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73EA-595C-4641-9107-71F02CE05A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AFD6-C8ED-4EAC-944A-DF86B2F412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1965701-3AC6-4C49-AC2E-6B86FAEAEF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sedici.unlp.edu.ar/search/request.php?id_document=ARG-UNLP-EBook-0000000006&amp;request=reque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1768475" y="21685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87450" y="6021388"/>
            <a:ext cx="6913563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Facultad de Ciencias Agrarias y Forestales (UNLP)</a:t>
            </a:r>
          </a:p>
          <a:p>
            <a:pPr algn="ctr" eaLnBrk="0" hangingPunct="0">
              <a:defRPr/>
            </a:pPr>
            <a:r>
              <a:rPr lang="es-ES_tradnl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Curso de Silvicultura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14375" y="1341438"/>
            <a:ext cx="7786688" cy="3078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Silvicultura de Bosques nativos</a:t>
            </a:r>
          </a:p>
          <a:p>
            <a:pPr algn="ctr" eaLnBrk="0" hangingPunct="0">
              <a:defRPr/>
            </a:pPr>
            <a:r>
              <a:rPr lang="es-ES_tradnl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Bosques subtropicales</a:t>
            </a:r>
          </a:p>
          <a:p>
            <a:pPr algn="ctr" eaLnBrk="0" hangingPunct="0">
              <a:defRPr/>
            </a:pP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 flipV="1">
            <a:off x="0" y="5805488"/>
            <a:ext cx="9144000" cy="144462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AFD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4450"/>
            <a:ext cx="9144000" cy="690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357188"/>
            <a:ext cx="9001125" cy="6232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68263"/>
            <a:ext cx="8786812" cy="6575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Sistemas silvícolas para estos rodales</a:t>
            </a:r>
            <a:endParaRPr lang="es-ES" sz="4000" dirty="0" smtClean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dirty="0" err="1" smtClean="0"/>
              <a:t>Monocíclicos</a:t>
            </a:r>
            <a:r>
              <a:rPr lang="es-ES" sz="2800" dirty="0" smtClean="0"/>
              <a:t>: Sistemas de manejo con regeneración natural en un solo ciclo, características de rodales coetáneos. Mayor impacto.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 smtClean="0"/>
          </a:p>
          <a:p>
            <a:pPr eaLnBrk="1" hangingPunct="1">
              <a:defRPr/>
            </a:pPr>
            <a:r>
              <a:rPr lang="es-ES" sz="2800" dirty="0" err="1" smtClean="0"/>
              <a:t>Policíclicos</a:t>
            </a:r>
            <a:r>
              <a:rPr lang="es-ES" sz="2800" dirty="0" smtClean="0"/>
              <a:t>: Sistemas de manejo con regeneración natural en varios ciclos, características de rodales </a:t>
            </a:r>
            <a:r>
              <a:rPr lang="es-ES" sz="2800" dirty="0" err="1" smtClean="0"/>
              <a:t>disetáneos</a:t>
            </a:r>
            <a:r>
              <a:rPr lang="es-ES" sz="2800" dirty="0" smtClean="0"/>
              <a:t>. Menor impacto.</a:t>
            </a:r>
          </a:p>
          <a:p>
            <a:pPr eaLnBrk="1" hangingPunct="1">
              <a:defRPr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dirty="0" smtClean="0"/>
              <a:t>Cortas </a:t>
            </a:r>
            <a:r>
              <a:rPr lang="es-ES" sz="3200" dirty="0" smtClean="0"/>
              <a:t>de mejoramiento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dirty="0" smtClean="0">
                <a:effectLst/>
              </a:rPr>
              <a:t>Estas cortas </a:t>
            </a:r>
            <a:r>
              <a:rPr lang="es-ES" sz="2800" dirty="0" smtClean="0">
                <a:effectLst/>
              </a:rPr>
              <a:t>de mejoramiento buscan optimizar la producción de los árboles que están en </a:t>
            </a:r>
            <a:r>
              <a:rPr lang="es-ES" sz="2800" dirty="0" smtClean="0">
                <a:effectLst/>
              </a:rPr>
              <a:t>pié (árboles de futura cosecha): </a:t>
            </a:r>
            <a:r>
              <a:rPr lang="es-ES" sz="2800" dirty="0" smtClean="0">
                <a:effectLst/>
              </a:rPr>
              <a:t>básicamente son cortas </a:t>
            </a:r>
            <a:r>
              <a:rPr lang="es-ES" sz="2800" dirty="0" smtClean="0">
                <a:effectLst/>
              </a:rPr>
              <a:t>de </a:t>
            </a:r>
            <a:r>
              <a:rPr lang="es-ES" sz="2800" dirty="0" smtClean="0">
                <a:effectLst/>
              </a:rPr>
              <a:t>lianas y especies no </a:t>
            </a:r>
            <a:r>
              <a:rPr lang="es-ES" sz="2800" dirty="0" smtClean="0">
                <a:effectLst/>
              </a:rPr>
              <a:t>deseadas, </a:t>
            </a:r>
            <a:r>
              <a:rPr lang="es-ES" sz="2800" dirty="0" smtClean="0">
                <a:effectLst/>
              </a:rPr>
              <a:t>de saneamiento y </a:t>
            </a:r>
            <a:r>
              <a:rPr lang="es-ES" sz="2800" dirty="0" err="1" smtClean="0">
                <a:effectLst/>
              </a:rPr>
              <a:t>raleos</a:t>
            </a:r>
            <a:r>
              <a:rPr lang="es-ES" sz="2800" dirty="0" smtClean="0">
                <a:effectLst/>
              </a:rPr>
              <a:t>. Se aplican a aquellos rodales con capacidad de reacción a las prácticas</a:t>
            </a:r>
            <a:r>
              <a:rPr lang="es-ES" sz="2800" dirty="0" smtClean="0">
                <a:effectLst/>
              </a:rPr>
              <a:t>. </a:t>
            </a:r>
            <a:endParaRPr lang="es-ES" sz="2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dirty="0" smtClean="0"/>
              <a:t>Sistemas Silvícolas Tropicales</a:t>
            </a:r>
            <a:r>
              <a:rPr lang="es-ES" sz="4000" dirty="0" smtClean="0"/>
              <a:t> </a:t>
            </a:r>
            <a:br>
              <a:rPr lang="es-ES" sz="4000" dirty="0" smtClean="0"/>
            </a:br>
            <a:endParaRPr lang="es-ES" sz="4000" dirty="0" smtClean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4305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dirty="0" smtClean="0"/>
              <a:t>DMC </a:t>
            </a:r>
            <a:r>
              <a:rPr lang="pt-BR" dirty="0" smtClean="0"/>
              <a:t>(</a:t>
            </a:r>
            <a:r>
              <a:rPr lang="pt-BR" dirty="0" err="1" smtClean="0"/>
              <a:t>diámetro</a:t>
            </a:r>
            <a:r>
              <a:rPr lang="pt-BR" dirty="0" smtClean="0"/>
              <a:t> mínimo de corta</a:t>
            </a:r>
            <a:r>
              <a:rPr lang="pt-BR" dirty="0" smtClean="0"/>
              <a:t>) y </a:t>
            </a:r>
            <a:r>
              <a:rPr lang="es-AR" dirty="0" smtClean="0"/>
              <a:t>cortas </a:t>
            </a:r>
            <a:r>
              <a:rPr lang="es-AR" dirty="0" smtClean="0"/>
              <a:t>de mejoramiento. </a:t>
            </a:r>
            <a:r>
              <a:rPr lang="es-AR" dirty="0" smtClean="0"/>
              <a:t>Representa un método de DMC mejorado.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AR" dirty="0" smtClean="0"/>
              <a:t>División de la unidad de manejo.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AR" dirty="0" smtClean="0"/>
              <a:t>Determinación del DMC para cada división.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AR" dirty="0" smtClean="0"/>
              <a:t>Censo y marcación de los individuos a cosechar.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AR" dirty="0" smtClean="0"/>
              <a:t>Cortas de liberación del sotobosque.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AR" dirty="0" smtClean="0"/>
              <a:t>Limpieza de la zona intervenida. 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dirty="0" smtClean="0"/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611188" y="188913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dirty="0" smtClean="0"/>
              <a:t>Sistemas Silvícolas Tropicales</a:t>
            </a:r>
            <a:r>
              <a:rPr lang="es-ES" sz="4000" dirty="0" smtClean="0"/>
              <a:t> </a:t>
            </a:r>
            <a:br>
              <a:rPr lang="es-ES" sz="4000" dirty="0" smtClean="0"/>
            </a:br>
            <a:endParaRPr lang="es-ES" sz="4000" dirty="0" smtClean="0"/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440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/>
              <a:t>DMC. </a:t>
            </a:r>
            <a:r>
              <a:rPr lang="pt-BR" sz="2800" dirty="0" smtClean="0"/>
              <a:t>Se </a:t>
            </a:r>
            <a:r>
              <a:rPr lang="pt-BR" sz="2800" dirty="0" err="1" smtClean="0"/>
              <a:t>cosechan</a:t>
            </a:r>
            <a:r>
              <a:rPr lang="pt-BR" sz="2800" dirty="0" smtClean="0"/>
              <a:t> </a:t>
            </a:r>
            <a:r>
              <a:rPr lang="pt-BR" sz="2800" dirty="0" err="1" smtClean="0"/>
              <a:t>los</a:t>
            </a:r>
            <a:r>
              <a:rPr lang="pt-BR" sz="2800" dirty="0" smtClean="0"/>
              <a:t> </a:t>
            </a:r>
            <a:r>
              <a:rPr lang="pt-BR" sz="2800" dirty="0" err="1" smtClean="0"/>
              <a:t>individuos</a:t>
            </a:r>
            <a:r>
              <a:rPr lang="pt-BR" sz="2800" dirty="0" smtClean="0"/>
              <a:t> de </a:t>
            </a:r>
            <a:r>
              <a:rPr lang="pt-BR" sz="2800" dirty="0" err="1" smtClean="0"/>
              <a:t>las</a:t>
            </a:r>
            <a:r>
              <a:rPr lang="pt-BR" sz="2800" dirty="0" smtClean="0"/>
              <a:t> </a:t>
            </a:r>
            <a:r>
              <a:rPr lang="pt-BR" sz="2800" dirty="0" err="1" smtClean="0"/>
              <a:t>especies</a:t>
            </a:r>
            <a:r>
              <a:rPr lang="pt-BR" sz="2800" dirty="0" smtClean="0"/>
              <a:t> de interes (valiosas o </a:t>
            </a:r>
            <a:r>
              <a:rPr lang="pt-BR" sz="2800" dirty="0" err="1" smtClean="0"/>
              <a:t>comerciales</a:t>
            </a:r>
            <a:r>
              <a:rPr lang="pt-BR" sz="2800" dirty="0" smtClean="0"/>
              <a:t>) de </a:t>
            </a:r>
            <a:r>
              <a:rPr lang="pt-BR" sz="2800" dirty="0" err="1" smtClean="0"/>
              <a:t>mayor</a:t>
            </a:r>
            <a:r>
              <a:rPr lang="pt-BR" sz="2800" dirty="0" smtClean="0"/>
              <a:t> </a:t>
            </a:r>
            <a:r>
              <a:rPr lang="pt-BR" sz="2800" dirty="0" err="1" smtClean="0"/>
              <a:t>tamaño</a:t>
            </a:r>
            <a:r>
              <a:rPr lang="pt-BR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AR" sz="2800" dirty="0" smtClean="0"/>
              <a:t>Debe existir un suficiente número de árboles de las mayores dimensiones.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AR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AR" sz="2800" dirty="0" smtClean="0"/>
              <a:t>El DMC se fija en niveles suficientemente altos como para asegurar poblaciones juveniles y maduras.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dirty="0" smtClean="0"/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673100" y="5969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3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cer\Desktop\ScreenHunter_01 Oct. 28 18.10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91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Sistema CELOS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6305584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dirty="0" smtClean="0"/>
              <a:t>CELOS es un sistema de cortas de mejoramiento </a:t>
            </a:r>
            <a:r>
              <a:rPr lang="es-ES" sz="2400" dirty="0" err="1" smtClean="0"/>
              <a:t>policíclico</a:t>
            </a:r>
            <a:r>
              <a:rPr lang="es-ES" sz="2400" dirty="0" smtClean="0"/>
              <a:t>. Probablemente el mas estudiado en América Latina</a:t>
            </a:r>
            <a:r>
              <a:rPr lang="es-ES" sz="2400" dirty="0" smtClean="0"/>
              <a:t>.</a:t>
            </a:r>
          </a:p>
          <a:p>
            <a:pPr eaLnBrk="1" hangingPunct="1">
              <a:defRPr/>
            </a:pPr>
            <a:endParaRPr lang="es-ES" sz="2400" dirty="0" smtClean="0"/>
          </a:p>
          <a:p>
            <a:pPr eaLnBrk="1" hangingPunct="1">
              <a:defRPr/>
            </a:pPr>
            <a:r>
              <a:rPr lang="es-ES" sz="2400" dirty="0" smtClean="0"/>
              <a:t>Se </a:t>
            </a:r>
            <a:r>
              <a:rPr lang="es-ES" sz="2400" dirty="0" smtClean="0"/>
              <a:t>prevén tres tratamientos con intervalos de 7 a 8 años y un ciclo de corta de 20 a 25 años. </a:t>
            </a:r>
            <a:endParaRPr lang="es-ES" sz="2400" dirty="0" smtClean="0"/>
          </a:p>
          <a:p>
            <a:pPr eaLnBrk="1" hangingPunct="1">
              <a:buNone/>
              <a:defRPr/>
            </a:pPr>
            <a:endParaRPr lang="es-ES" sz="2400" dirty="0" smtClean="0"/>
          </a:p>
          <a:p>
            <a:pPr eaLnBrk="1" hangingPunct="1">
              <a:defRPr/>
            </a:pPr>
            <a:r>
              <a:rPr lang="es-ES" sz="2400" dirty="0" smtClean="0">
                <a:effectLst/>
              </a:rPr>
              <a:t>Inventarios preliminares, mapeo, trazados de sendas y supervisión directa de la dirección de caída y del arrastre de los troncos, redujeron significativamente el daño de la extracción. </a:t>
            </a:r>
          </a:p>
          <a:p>
            <a:pPr eaLnBrk="1" hangingPunct="1">
              <a:defRPr/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dirty="0" smtClean="0"/>
              <a:t>Cortas </a:t>
            </a:r>
            <a:r>
              <a:rPr lang="es-ES" sz="3600" dirty="0" smtClean="0"/>
              <a:t>de </a:t>
            </a:r>
            <a:r>
              <a:rPr lang="es-ES" sz="3600" dirty="0" smtClean="0"/>
              <a:t>mejoramiento. </a:t>
            </a:r>
            <a:r>
              <a:rPr lang="es-ES" sz="3600" dirty="0" smtClean="0"/>
              <a:t>Etapas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Actividad 1: corte de lianas y otras especies vegetales consideradas competidoras.</a:t>
            </a:r>
          </a:p>
          <a:p>
            <a:pPr eaLnBrk="1" hangingPunct="1">
              <a:defRPr/>
            </a:pPr>
            <a:r>
              <a:rPr lang="es-ES" dirty="0" smtClean="0"/>
              <a:t>Actividad 2: Aplicación de </a:t>
            </a:r>
            <a:r>
              <a:rPr lang="es-ES" dirty="0" err="1" smtClean="0"/>
              <a:t>raleos</a:t>
            </a:r>
            <a:r>
              <a:rPr lang="es-ES" dirty="0" smtClean="0"/>
              <a:t> favoreciendo los individuos de especies valiosas o comerciales.</a:t>
            </a:r>
          </a:p>
          <a:p>
            <a:pPr eaLnBrk="1" hangingPunct="1">
              <a:defRPr/>
            </a:pPr>
            <a:r>
              <a:rPr lang="es-ES" dirty="0" smtClean="0"/>
              <a:t>Actividad 3. Anillado o envenenamiento de los árboles en pié.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43313"/>
            <a:ext cx="8229600" cy="2452687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Cuales son los bosques subtropicales de la Argentina?</a:t>
            </a:r>
          </a:p>
          <a:p>
            <a:pPr eaLnBrk="1" hangingPunct="1"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17525" y="152400"/>
            <a:ext cx="8397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 dirty="0" smtClean="0"/>
              <a:t>Cortas </a:t>
            </a:r>
            <a:r>
              <a:rPr lang="es-ES" sz="2400" b="1" i="1" dirty="0"/>
              <a:t>de mejoramiento.</a:t>
            </a:r>
          </a:p>
          <a:p>
            <a:endParaRPr lang="es-ES" sz="2400" b="1" dirty="0"/>
          </a:p>
        </p:txBody>
      </p:sp>
      <p:pic>
        <p:nvPicPr>
          <p:cNvPr id="25603" name="Picture 3" descr="cortas de mejorami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38238"/>
            <a:ext cx="8001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cer\Desktop\ScreenHunter_03 Oct. 28 18.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9688"/>
            <a:ext cx="521493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elo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47700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00563" y="76517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Bosque no intervenido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elo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476250"/>
            <a:ext cx="83058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716463" y="620713"/>
            <a:ext cx="3240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Bosque aprovechado-Baja intensidad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elo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500063"/>
            <a:ext cx="76962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716463" y="620713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Bosque dos años después de una corta de mejoramiento.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elo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476250"/>
            <a:ext cx="75438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716463" y="620713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Bosque siete años después de una corta de mejoramiento.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elo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135938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16463" y="620713"/>
            <a:ext cx="3355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Bosque nueve años después de una corta de mejoramiento.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538"/>
            <a:ext cx="88931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5508625" y="765175"/>
            <a:ext cx="2663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Bosque quince años después de una corta de mejoramiento.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6913"/>
            <a:ext cx="896461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476375" y="908050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Bosque cosechado con veinte años de CC.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 smtClean="0"/>
              <a:t>Algunas críticas sobre el </a:t>
            </a:r>
            <a:r>
              <a:rPr lang="es-ES" sz="3200" dirty="0" smtClean="0"/>
              <a:t>sistema CELOS</a:t>
            </a:r>
            <a:endParaRPr lang="es-ES" sz="3200" dirty="0" smtClean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087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dirty="0" smtClean="0"/>
              <a:t>El aprovechamiento </a:t>
            </a:r>
            <a:r>
              <a:rPr lang="es-ES" sz="2000" dirty="0" err="1" smtClean="0"/>
              <a:t>policíclico</a:t>
            </a:r>
            <a:r>
              <a:rPr lang="es-ES" sz="2000" dirty="0" smtClean="0"/>
              <a:t> puede resultar en degradación genética de las poblaciones de especies de interés.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dirty="0" smtClean="0"/>
              <a:t>Las cortas de mejoramiento pueden eliminar individuos de especies sin valor comercial actual pero que podrían tenerlo en el futuro.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dirty="0" smtClean="0"/>
              <a:t>El sistema significa una reducción importante de la diversidad biológica.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dirty="0" smtClean="0"/>
              <a:t>La apertura del dosel cambia las condiciones micro-ambientales de manera desfavorable para las especies de los bosques primarios.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dirty="0" smtClean="0"/>
              <a:t>Los costos de los tratamientos suelen ser elevados.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443663" cy="5389563"/>
          </a:xfrm>
          <a:noFill/>
        </p:spPr>
      </p:pic>
      <p:pic>
        <p:nvPicPr>
          <p:cNvPr id="4099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1412875"/>
            <a:ext cx="2484437" cy="1047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smtClean="0"/>
              <a:t>Sistemas de enriquecimiento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s-ES" smtClean="0">
                <a:effectLst/>
              </a:rPr>
              <a:t>Los sistemas de enriquecimiento se plantean para bosques empobrecidos en especies de alto valor (bosques explotados), las cuales se introducen al sistema por plantación sistemática en fajas o trochas.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es-ES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fajas de enriquecimi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663" y="0"/>
            <a:ext cx="6288087" cy="67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357188"/>
            <a:ext cx="81819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Users\acer\Desktop\ScreenHunter_04 Oct. 28 18.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928688"/>
            <a:ext cx="8882062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cer\Desktop\ScreenHunter_05 Oct. 28 18.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2075"/>
            <a:ext cx="8286750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Cosecha de Impacto Reducido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Consiste en una planificación detallada de las actividades pre-cosecha, para ello se realiza el censo de todos los árboles comerciales mayores a 30 cm de DAP. </a:t>
            </a:r>
          </a:p>
          <a:p>
            <a:pPr eaLnBrk="1" hangingPunct="1">
              <a:defRPr/>
            </a:pPr>
            <a:r>
              <a:rPr lang="es-ES" smtClean="0"/>
              <a:t>Se confeccionan mapas detallados en los cuales se especifican ubicación de las planchadas, árboles a extraer, árboles de futura cosecha, vías de saca y caminos.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cer\Desktop\ScreenHunter_02 Oct. 28 18.1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0825"/>
            <a:ext cx="9144000" cy="6435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Cosecha Convencional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Extracción selectiva de las especies más valiosas. La decisión la toma el contratista en base a la determinación de un DM (35  a 75 cm) sin planificación previa.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304800"/>
            <a:ext cx="7215187" cy="6553200"/>
          </a:xfrm>
          <a:noFill/>
        </p:spPr>
      </p:pic>
      <p:sp>
        <p:nvSpPr>
          <p:cNvPr id="50179" name="2 CuadroTexto"/>
          <p:cNvSpPr txBox="1">
            <a:spLocks noChangeArrowheads="1"/>
          </p:cNvSpPr>
          <p:nvPr/>
        </p:nvSpPr>
        <p:spPr bwMode="auto">
          <a:xfrm>
            <a:off x="3857625" y="-71438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Yungas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57188"/>
            <a:ext cx="6929438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2 CuadroTexto"/>
          <p:cNvSpPr txBox="1">
            <a:spLocks noChangeArrowheads="1"/>
          </p:cNvSpPr>
          <p:nvPr/>
        </p:nvSpPr>
        <p:spPr bwMode="auto">
          <a:xfrm>
            <a:off x="3429000" y="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Parque Chaqueño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92150"/>
            <a:ext cx="9144000" cy="5691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 smtClean="0"/>
              <a:t>Rodal de quebracho</a:t>
            </a:r>
            <a:endParaRPr lang="es-ES" sz="3200" dirty="0"/>
          </a:p>
        </p:txBody>
      </p:sp>
      <p:pic>
        <p:nvPicPr>
          <p:cNvPr id="52227" name="Picture 2" descr="C:\Documents and Settings\nn\Escritorio\fotoss\Figur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87488"/>
            <a:ext cx="757237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95350"/>
          </a:xfrm>
        </p:spPr>
        <p:txBody>
          <a:bodyPr/>
          <a:lstStyle/>
          <a:p>
            <a:pPr>
              <a:defRPr/>
            </a:pPr>
            <a:r>
              <a:rPr lang="es-ES" sz="3600" dirty="0" smtClean="0"/>
              <a:t>Rodal juvenil de quebracho</a:t>
            </a:r>
            <a:endParaRPr lang="es-ES" sz="3600" dirty="0"/>
          </a:p>
        </p:txBody>
      </p:sp>
      <p:pic>
        <p:nvPicPr>
          <p:cNvPr id="53251" name="Picture 2" descr="C:\Documents and Settings\nn\Escritorio\fotoss\Quebrachal3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821531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762116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Caracterización </a:t>
            </a:r>
            <a:r>
              <a:rPr lang="es-ES" sz="4000" dirty="0" smtClean="0"/>
              <a:t>Silvícola de rodales en bosques subtropicales</a:t>
            </a:r>
            <a:endParaRPr lang="es-ES" sz="4000" dirty="0" smtClean="0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Total de 19 especies comerciales.</a:t>
            </a:r>
          </a:p>
          <a:p>
            <a:pPr eaLnBrk="1" hangingPunct="1">
              <a:defRPr/>
            </a:pPr>
            <a:r>
              <a:rPr lang="es-ES" dirty="0" smtClean="0"/>
              <a:t>Sólo 6 representan el 88% de las ventas.</a:t>
            </a:r>
          </a:p>
          <a:p>
            <a:pPr eaLnBrk="1" hangingPunct="1">
              <a:defRPr/>
            </a:pPr>
            <a:r>
              <a:rPr lang="es-ES" dirty="0" smtClean="0"/>
              <a:t>Las restantes participan del 1 al 3 %.</a:t>
            </a:r>
          </a:p>
          <a:p>
            <a:pPr eaLnBrk="1" hangingPunct="1">
              <a:defRPr/>
            </a:pPr>
            <a:r>
              <a:rPr lang="es-ES" dirty="0" smtClean="0"/>
              <a:t>Las 6 especies representan el 7 % de las especies presentes y el 14 % de las especies que superan el DMC de 55 cm, y 30 % del área basal.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Caracterización Silvícola de rodales en bosques </a:t>
            </a:r>
            <a:r>
              <a:rPr lang="es-ES" sz="4000" dirty="0" smtClean="0"/>
              <a:t>tropicales</a:t>
            </a:r>
            <a:endParaRPr lang="es-ES" sz="4000" dirty="0" smtClean="0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Las especies comerciales representan el 50 % del total de especies.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mtClean="0"/>
          </a:p>
          <a:p>
            <a:pPr eaLnBrk="1" hangingPunct="1">
              <a:defRPr/>
            </a:pPr>
            <a:r>
              <a:rPr lang="es-ES" smtClean="0"/>
              <a:t>Estas especies representan el 30 % de las especies presentes y el 60 % del área basal.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Producción media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535363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Misiones: 10 m3/ha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mtClean="0"/>
          </a:p>
          <a:p>
            <a:pPr eaLnBrk="1" hangingPunct="1">
              <a:defRPr/>
            </a:pPr>
            <a:r>
              <a:rPr lang="es-ES" smtClean="0"/>
              <a:t>Amazonia: 23 a 25 m3/ha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mtClean="0"/>
          </a:p>
          <a:p>
            <a:pPr eaLnBrk="1" hangingPunct="1">
              <a:defRPr/>
            </a:pPr>
            <a:r>
              <a:rPr lang="es-ES" smtClean="0"/>
              <a:t>Bosques de Dipterocarpaceas: 50 m3/ha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smtClean="0"/>
              <a:t>Bibliografía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29600" cy="48577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2000" dirty="0" err="1" smtClean="0"/>
              <a:t>Lamprecht</a:t>
            </a:r>
            <a:r>
              <a:rPr lang="es-ES" sz="2000" dirty="0" smtClean="0"/>
              <a:t>, H. 1990. Silvicultura en los trópicos. Los ecosistemas forestales en los bosques tropicales y sus especies arbóreas -posibilidades y métodos para un aprovechamiento sostenido-. GTZ </a:t>
            </a:r>
            <a:r>
              <a:rPr lang="es-ES" sz="2000" dirty="0" err="1" smtClean="0"/>
              <a:t>GmbH</a:t>
            </a:r>
            <a:r>
              <a:rPr lang="es-ES" sz="2000" dirty="0" smtClean="0"/>
              <a:t>, </a:t>
            </a:r>
            <a:r>
              <a:rPr lang="es-ES" sz="2000" dirty="0" err="1" smtClean="0"/>
              <a:t>Eschborn</a:t>
            </a:r>
            <a:r>
              <a:rPr lang="es-ES" sz="2000" dirty="0" smtClean="0"/>
              <a:t>. 335 p </a:t>
            </a:r>
            <a:endParaRPr lang="en-GB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es-ES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2000" dirty="0" smtClean="0"/>
              <a:t>Ecología y Manejo de los Bosques de Argentina.2004 </a:t>
            </a:r>
            <a:r>
              <a:rPr lang="es-ES" sz="2000" dirty="0" smtClean="0">
                <a:hlinkClick r:id="rId2"/>
              </a:rPr>
              <a:t>http://sedici.unlp.edu.ar/search/request.php?id_document=ARG-UNLP-EBook-0000000006&amp;request=request</a:t>
            </a:r>
            <a:endParaRPr lang="es-ES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es-ES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2000" dirty="0" smtClean="0"/>
              <a:t>IDIA XXI Forestales.2005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ES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2000" dirty="0" err="1" smtClean="0"/>
              <a:t>Balducci</a:t>
            </a:r>
            <a:r>
              <a:rPr lang="es-ES" sz="2000" dirty="0" smtClean="0"/>
              <a:t>, ED; </a:t>
            </a:r>
            <a:r>
              <a:rPr lang="es-ES" sz="2000" dirty="0" err="1" smtClean="0"/>
              <a:t>Eliano</a:t>
            </a:r>
            <a:r>
              <a:rPr lang="es-ES" sz="2000" dirty="0" smtClean="0"/>
              <a:t>, P; Iza HR, y Sosa I. </a:t>
            </a:r>
            <a:r>
              <a:rPr lang="es-ES" sz="2000" dirty="0" smtClean="0"/>
              <a:t>2012. </a:t>
            </a:r>
            <a:r>
              <a:rPr lang="es-ES" sz="2000" b="1" dirty="0" smtClean="0"/>
              <a:t>BASES PARA EL MANEJO SOSTENIBLE DE LOS BOSQUES NATIVOS DE JUJUY. 221 pp.</a:t>
            </a:r>
            <a:endParaRPr lang="es-ES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nn\Escritorio\fotoss\misi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05050" y="-1157288"/>
            <a:ext cx="13754100" cy="917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nn\Mis documentos\Imagenes\Imágenes ss\imagenes\Imagenes\uso_de_la_tier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571500"/>
            <a:ext cx="91344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 smtClean="0"/>
              <a:t>Bosques primarios</a:t>
            </a:r>
            <a:br>
              <a:rPr lang="es-ES" sz="3200" dirty="0" smtClean="0"/>
            </a:br>
            <a:endParaRPr lang="es-ES" sz="3200" dirty="0" smtClean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dirty="0" smtClean="0">
                <a:effectLst/>
              </a:rPr>
              <a:t>Elevada diversidad de especies arbóreas.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dirty="0" smtClean="0">
                <a:effectLst/>
              </a:rPr>
              <a:t>Alta complejidad en la estructura horizontal (variación de las áreas basales, patrón de distribución) y vertical (dosel con más de un estrato).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dirty="0" smtClean="0">
                <a:effectLst/>
              </a:rPr>
              <a:t>Algunas especies tienen distribuciones de diámetros de tipo "J " invertida uniformes, otras tienen distribuciones irregulares con escasa regeneración (especies pioneras longevas, nómadas, oportunistas).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dirty="0" smtClean="0">
                <a:effectLst/>
              </a:rPr>
              <a:t>Los volúmenes utilizables de madera son bajos (ej. 20 m3/ha). Crecimientos reducidos del orden de los 3 a 5 m3/</a:t>
            </a:r>
            <a:r>
              <a:rPr lang="es-ES" sz="2000" dirty="0" err="1" smtClean="0">
                <a:effectLst/>
              </a:rPr>
              <a:t>ha.año</a:t>
            </a:r>
            <a:r>
              <a:rPr lang="es-ES" sz="2000" dirty="0" smtClean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dirty="0" smtClean="0">
                <a:effectLst/>
              </a:rPr>
              <a:t>Muchas especies de valor comercial tienen escasa regeneración avanzada.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smtClean="0"/>
              <a:t>Bosques secundarios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/>
              <a:t>Vegetación leñosa desarrollada en tierras que son abandonadas después que su vegetación natural ha sido degradada por la actividad humana.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/>
              <a:t>De menor complejidad estructural y diversidad que los bosques primarios.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/>
              <a:t>Generalmente en esta etapa hay menor proporción de especies maderables de alto valor.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/>
              <a:t>Los IMA son mayores que en los bosques maduros.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dirty="0" smtClean="0"/>
              <a:t>Bosques degradados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s-E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s-E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dirty="0" smtClean="0">
                <a:effectLst/>
              </a:rPr>
              <a:t>Bosques en donde se aprovecharon en una proporción considerable (o en su totalidad) las existencias con valor económico.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dirty="0" smtClean="0">
                <a:effectLst/>
              </a:rPr>
              <a:t>Dependiendo de la magnitud de las intervenciones el resultado de las explotaciones es un bosque primario empobrecido o un bosque secundario.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/>
    </p:bldLst>
  </p:timing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7415</TotalTime>
  <Words>1037</Words>
  <Application>Microsoft PowerPoint</Application>
  <PresentationFormat>Presentación en pantalla (4:3)</PresentationFormat>
  <Paragraphs>112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0" baseType="lpstr">
      <vt:lpstr>Tahoma</vt:lpstr>
      <vt:lpstr>Arial</vt:lpstr>
      <vt:lpstr>Wingdings</vt:lpstr>
      <vt:lpstr>Times New Roman</vt:lpstr>
      <vt:lpstr>Textura</vt:lpstr>
      <vt:lpstr>Diapositiva 1</vt:lpstr>
      <vt:lpstr>Diapositiva 2</vt:lpstr>
      <vt:lpstr>Diapositiva 3</vt:lpstr>
      <vt:lpstr>Diapositiva 4</vt:lpstr>
      <vt:lpstr>Diapositiva 5</vt:lpstr>
      <vt:lpstr>Diapositiva 6</vt:lpstr>
      <vt:lpstr>Bosques primarios </vt:lpstr>
      <vt:lpstr>Bosques secundarios</vt:lpstr>
      <vt:lpstr>Bosques degradados</vt:lpstr>
      <vt:lpstr>Diapositiva 10</vt:lpstr>
      <vt:lpstr>Diapositiva 11</vt:lpstr>
      <vt:lpstr>Diapositiva 12</vt:lpstr>
      <vt:lpstr>Sistemas silvícolas para estos rodales</vt:lpstr>
      <vt:lpstr>Cortas de mejoramiento</vt:lpstr>
      <vt:lpstr>Sistemas Silvícolas Tropicales  </vt:lpstr>
      <vt:lpstr>Sistemas Silvícolas Tropicales  </vt:lpstr>
      <vt:lpstr>Diapositiva 17</vt:lpstr>
      <vt:lpstr>Sistema CELOS</vt:lpstr>
      <vt:lpstr>Cortas de mejoramiento. Etapas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Algunas críticas sobre el sistema CELOS</vt:lpstr>
      <vt:lpstr>Sistemas de enriquecimiento</vt:lpstr>
      <vt:lpstr>Diapositiva 31</vt:lpstr>
      <vt:lpstr>Diapositiva 32</vt:lpstr>
      <vt:lpstr>Diapositiva 33</vt:lpstr>
      <vt:lpstr>Diapositiva 34</vt:lpstr>
      <vt:lpstr>Cosecha de Impacto Reducido</vt:lpstr>
      <vt:lpstr>Diapositiva 36</vt:lpstr>
      <vt:lpstr>Cosecha Convencional</vt:lpstr>
      <vt:lpstr>Diapositiva 38</vt:lpstr>
      <vt:lpstr>Diapositiva 39</vt:lpstr>
      <vt:lpstr>Rodal de quebracho</vt:lpstr>
      <vt:lpstr>Rodal juvenil de quebracho</vt:lpstr>
      <vt:lpstr>Caracterización Silvícola de rodales en bosques subtropicales</vt:lpstr>
      <vt:lpstr>Caracterización Silvícola de rodales en bosques tropicales</vt:lpstr>
      <vt:lpstr>Producción media</vt:lpstr>
      <vt:lpstr>Bibliografía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m</dc:creator>
  <cp:lastModifiedBy>usuario</cp:lastModifiedBy>
  <cp:revision>482</cp:revision>
  <dcterms:created xsi:type="dcterms:W3CDTF">2002-09-14T15:55:28Z</dcterms:created>
  <dcterms:modified xsi:type="dcterms:W3CDTF">2014-10-29T13:55:06Z</dcterms:modified>
</cp:coreProperties>
</file>