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ms-office.legacyDiagramTex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sldIdLst>
    <p:sldId id="256" r:id="rId2"/>
    <p:sldId id="264" r:id="rId3"/>
    <p:sldId id="391" r:id="rId4"/>
    <p:sldId id="392" r:id="rId5"/>
    <p:sldId id="284" r:id="rId6"/>
    <p:sldId id="402" r:id="rId7"/>
    <p:sldId id="293" r:id="rId8"/>
    <p:sldId id="376" r:id="rId9"/>
    <p:sldId id="295" r:id="rId10"/>
    <p:sldId id="296" r:id="rId11"/>
    <p:sldId id="279" r:id="rId12"/>
    <p:sldId id="298" r:id="rId13"/>
    <p:sldId id="312" r:id="rId14"/>
    <p:sldId id="406" r:id="rId15"/>
    <p:sldId id="410" r:id="rId16"/>
    <p:sldId id="411" r:id="rId17"/>
    <p:sldId id="412" r:id="rId18"/>
    <p:sldId id="413" r:id="rId19"/>
    <p:sldId id="305" r:id="rId20"/>
    <p:sldId id="416" r:id="rId21"/>
    <p:sldId id="415" r:id="rId22"/>
    <p:sldId id="414" r:id="rId23"/>
    <p:sldId id="407" r:id="rId24"/>
    <p:sldId id="417" r:id="rId25"/>
    <p:sldId id="309" r:id="rId26"/>
    <p:sldId id="382" r:id="rId27"/>
    <p:sldId id="314" r:id="rId28"/>
    <p:sldId id="381" r:id="rId29"/>
    <p:sldId id="396" r:id="rId30"/>
    <p:sldId id="318" r:id="rId31"/>
    <p:sldId id="403" r:id="rId32"/>
    <p:sldId id="418" r:id="rId33"/>
    <p:sldId id="419" r:id="rId34"/>
    <p:sldId id="404" r:id="rId35"/>
    <p:sldId id="405" r:id="rId36"/>
    <p:sldId id="389" r:id="rId37"/>
    <p:sldId id="420" r:id="rId38"/>
    <p:sldId id="398" r:id="rId39"/>
    <p:sldId id="367" r:id="rId40"/>
    <p:sldId id="388" r:id="rId41"/>
  </p:sldIdLst>
  <p:sldSz cx="9144000" cy="6858000" type="screen4x3"/>
  <p:notesSz cx="6858000" cy="9144000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99"/>
    <a:srgbClr val="FFCC99"/>
    <a:srgbClr val="FFFF00"/>
    <a:srgbClr val="CCFFFF"/>
    <a:srgbClr val="0099CC"/>
    <a:srgbClr val="99CCFF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2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06/relationships/legacyDocTextInfo" Target="legacyDocTextInfo.bin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8.bin"/><Relationship Id="rId13" Type="http://schemas.microsoft.com/office/2006/relationships/legacyDiagramText" Target="legacyDiagramText13.bin"/><Relationship Id="rId18" Type="http://schemas.microsoft.com/office/2006/relationships/legacyDiagramText" Target="legacyDiagramText18.bin"/><Relationship Id="rId3" Type="http://schemas.microsoft.com/office/2006/relationships/legacyDiagramText" Target="legacyDiagramText3.bin"/><Relationship Id="rId21" Type="http://schemas.microsoft.com/office/2006/relationships/legacyDiagramText" Target="legacyDiagramText21.bin"/><Relationship Id="rId7" Type="http://schemas.microsoft.com/office/2006/relationships/legacyDiagramText" Target="legacyDiagramText7.bin"/><Relationship Id="rId12" Type="http://schemas.microsoft.com/office/2006/relationships/legacyDiagramText" Target="legacyDiagramText12.bin"/><Relationship Id="rId17" Type="http://schemas.microsoft.com/office/2006/relationships/legacyDiagramText" Target="legacyDiagramText17.bin"/><Relationship Id="rId2" Type="http://schemas.microsoft.com/office/2006/relationships/legacyDiagramText" Target="legacyDiagramText2.bin"/><Relationship Id="rId16" Type="http://schemas.microsoft.com/office/2006/relationships/legacyDiagramText" Target="legacyDiagramText16.bin"/><Relationship Id="rId20" Type="http://schemas.microsoft.com/office/2006/relationships/legacyDiagramText" Target="legacyDiagramText20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11" Type="http://schemas.microsoft.com/office/2006/relationships/legacyDiagramText" Target="legacyDiagramText11.bin"/><Relationship Id="rId5" Type="http://schemas.microsoft.com/office/2006/relationships/legacyDiagramText" Target="legacyDiagramText5.bin"/><Relationship Id="rId15" Type="http://schemas.microsoft.com/office/2006/relationships/legacyDiagramText" Target="legacyDiagramText15.bin"/><Relationship Id="rId10" Type="http://schemas.microsoft.com/office/2006/relationships/legacyDiagramText" Target="legacyDiagramText10.bin"/><Relationship Id="rId19" Type="http://schemas.microsoft.com/office/2006/relationships/legacyDiagramText" Target="legacyDiagramText19.bin"/><Relationship Id="rId4" Type="http://schemas.microsoft.com/office/2006/relationships/legacyDiagramText" Target="legacyDiagramText4.bin"/><Relationship Id="rId9" Type="http://schemas.microsoft.com/office/2006/relationships/legacyDiagramText" Target="legacyDiagramText9.bin"/><Relationship Id="rId14" Type="http://schemas.microsoft.com/office/2006/relationships/legacyDiagramText" Target="legacyDiagramText14.bin"/><Relationship Id="rId22" Type="http://schemas.microsoft.com/office/2006/relationships/legacyDiagramText" Target="legacyDiagramText22.bin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C26BB-0B6A-4DCF-8001-47B0F4C8D59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394D4-4BAA-4588-8F9A-DD5EF4199D5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368F3-17FA-44B6-B937-1B74BCC73DF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4189-4318-4C8A-9E27-4F800810C08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B4A61-BBD3-4FC0-A10C-69ED505A40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6A952-1B91-43D5-AE77-92A00A422E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FB04C-2B03-4E23-B468-ECA9B2AD8C3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BC7F2-EC8C-4742-ABF6-AC096B5457C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23EBD-AB8C-4556-8AE4-6E849FD81C7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4CB08-363F-45E6-9DF9-6B9BB9EFD06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6D60E-BADF-4AC7-AB7E-B8839547AC0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A47DC-61C5-44B1-97C2-0EBF3B731F3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8C8AB-286D-4E60-B2B8-D95402ACE41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FB46E54-AB6D-45A7-A16F-24B7A9DE5ED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jpe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ChangeArrowheads="1"/>
          </p:cNvSpPr>
          <p:nvPr/>
        </p:nvSpPr>
        <p:spPr bwMode="auto">
          <a:xfrm>
            <a:off x="1768475" y="2168525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971550" y="404813"/>
            <a:ext cx="7305675" cy="34163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s-ES_tradnl" sz="5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Planificación </a:t>
            </a:r>
            <a:r>
              <a:rPr lang="es-ES_tradnl" sz="5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Silvicultural</a:t>
            </a:r>
            <a:endParaRPr lang="es-ES_tradnl" sz="5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0" hangingPunct="0">
              <a:defRPr/>
            </a:pPr>
            <a:endParaRPr lang="es-ES_tradnl" sz="54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es-ES_tradnl" sz="5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Sistemas Silvícolas</a:t>
            </a:r>
          </a:p>
        </p:txBody>
      </p:sp>
      <p:sp>
        <p:nvSpPr>
          <p:cNvPr id="6148" name="Rectangle 15"/>
          <p:cNvSpPr>
            <a:spLocks noChangeArrowheads="1"/>
          </p:cNvSpPr>
          <p:nvPr/>
        </p:nvSpPr>
        <p:spPr bwMode="auto">
          <a:xfrm flipV="1">
            <a:off x="0" y="5805488"/>
            <a:ext cx="9144000" cy="144462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FAFD00"/>
              </a:gs>
              <a:gs pos="100000">
                <a:srgbClr val="00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1187450" y="6021388"/>
            <a:ext cx="6913563" cy="609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s-ES_tradnl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Facultad de Ciencias Agrarias y Forestales (UNLP)</a:t>
            </a:r>
          </a:p>
          <a:p>
            <a:pPr algn="ctr" eaLnBrk="0" hangingPunct="0">
              <a:defRPr/>
            </a:pPr>
            <a:r>
              <a:rPr lang="es-ES_tradnl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Curso de Silvicultura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gradFill rotWithShape="0">
          <a:gsLst>
            <a:gs pos="0">
              <a:srgbClr val="182F47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419350"/>
            <a:ext cx="62484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04800"/>
            <a:ext cx="9144000" cy="2057400"/>
          </a:xfrm>
        </p:spPr>
        <p:txBody>
          <a:bodyPr/>
          <a:lstStyle/>
          <a:p>
            <a:pPr indent="800100" eaLnBrk="1" hangingPunct="1">
              <a:buFont typeface="Wingdings" pitchFamily="2" charset="2"/>
              <a:buNone/>
              <a:defRPr/>
            </a:pPr>
            <a:r>
              <a:rPr lang="es-ES_tradnl" sz="2800" smtClean="0"/>
              <a:t>Cada método puede ser considerado en   	términos de la proporción relativa del área total del rodal que se deja en cada una de las siguientes condiciones:</a:t>
            </a:r>
          </a:p>
          <a:p>
            <a:pPr indent="800100" eaLnBrk="1" hangingPunct="1">
              <a:defRPr/>
            </a:pPr>
            <a:endParaRPr lang="es-ES_tradnl" sz="2800" smtClean="0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524000" y="2743200"/>
            <a:ext cx="66294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s-ES_tradnl" sz="2400">
              <a:solidFill>
                <a:schemeClr val="bg1"/>
              </a:solidFill>
              <a:latin typeface="Times New Roman" pitchFamily="18" charset="0"/>
            </a:endParaRPr>
          </a:p>
          <a:p>
            <a:pPr eaLnBrk="0" hangingPunct="0"/>
            <a:r>
              <a:rPr lang="es-ES_tradnl" sz="3200">
                <a:solidFill>
                  <a:srgbClr val="FFFF00"/>
                </a:solidFill>
                <a:latin typeface="Times New Roman" pitchFamily="18" charset="0"/>
              </a:rPr>
              <a:t>1- claro</a:t>
            </a:r>
          </a:p>
          <a:p>
            <a:pPr eaLnBrk="0" hangingPunct="0"/>
            <a:endParaRPr lang="es-ES_tradnl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524000" y="4038600"/>
            <a:ext cx="68580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_tradnl" sz="3200">
                <a:solidFill>
                  <a:srgbClr val="FFFF00"/>
                </a:solidFill>
                <a:latin typeface="Times New Roman" pitchFamily="18" charset="0"/>
              </a:rPr>
              <a:t>2- bajo protección</a:t>
            </a:r>
            <a:endParaRPr lang="es-ES_tradnl" sz="2400">
              <a:solidFill>
                <a:srgbClr val="FFFF00"/>
              </a:solidFill>
              <a:latin typeface="Times New Roman" pitchFamily="18" charset="0"/>
            </a:endParaRPr>
          </a:p>
          <a:p>
            <a:pPr eaLnBrk="0" hangingPunct="0"/>
            <a:endParaRPr lang="es-ES_tradnl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524000" y="5105400"/>
            <a:ext cx="6934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3200">
                <a:solidFill>
                  <a:srgbClr val="FFFF00"/>
                </a:solidFill>
                <a:latin typeface="Times New Roman" pitchFamily="18" charset="0"/>
              </a:rPr>
              <a:t>3- bajo fuerte sombra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 advAuto="0"/>
      <p:bldP spid="45060" grpId="0" autoUpdateAnimBg="0"/>
      <p:bldP spid="45061" grpId="0" autoUpdateAnimBg="0"/>
      <p:bldP spid="4506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4905375" y="49213"/>
          <a:ext cx="3705225" cy="1169987"/>
        </p:xfrm>
        <a:graphic>
          <a:graphicData uri="http://schemas.openxmlformats.org/presentationml/2006/ole">
            <p:oleObj spid="_x0000_s2050" name="Imagen de mapa de bits" r:id="rId3" imgW="4009685" imgH="1266685" progId="PBrush">
              <p:embed/>
            </p:oleObj>
          </a:graphicData>
        </a:graphic>
      </p:graphicFrame>
      <p:graphicFrame>
        <p:nvGraphicFramePr>
          <p:cNvPr id="25605" name="Object 5"/>
          <p:cNvGraphicFramePr>
            <a:graphicFrameLocks noChangeAspect="1"/>
          </p:cNvGraphicFramePr>
          <p:nvPr/>
        </p:nvGraphicFramePr>
        <p:xfrm>
          <a:off x="838200" y="73025"/>
          <a:ext cx="3505200" cy="1298575"/>
        </p:xfrm>
        <a:graphic>
          <a:graphicData uri="http://schemas.openxmlformats.org/presentationml/2006/ole">
            <p:oleObj spid="_x0000_s2051" name="Imagen de mapa de bits" r:id="rId4" imgW="4009685" imgH="1571705" progId="PBrush">
              <p:embed/>
            </p:oleObj>
          </a:graphicData>
        </a:graphic>
      </p:graphicFrame>
      <p:pic>
        <p:nvPicPr>
          <p:cNvPr id="2052" name="Picture 1033" descr="gráfico hawley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8" y="1436688"/>
            <a:ext cx="8964612" cy="542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gradFill rotWithShape="0">
          <a:gsLst>
            <a:gs pos="0">
              <a:srgbClr val="182F47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s-ES" sz="3600" b="1" dirty="0" smtClean="0">
                <a:solidFill>
                  <a:srgbClr val="CCFF33"/>
                </a:solidFill>
                <a:latin typeface="Arial" charset="0"/>
              </a:rPr>
              <a:t> </a:t>
            </a:r>
            <a:r>
              <a:rPr lang="es-ES" sz="3600" b="1" dirty="0" smtClean="0">
                <a:solidFill>
                  <a:schemeClr val="tx1"/>
                </a:solidFill>
                <a:latin typeface="Arial" charset="0"/>
              </a:rPr>
              <a:t>Métodos de tala rasa</a:t>
            </a:r>
            <a:endParaRPr lang="es-ES_tradnl" sz="3600" b="1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71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685800"/>
          </a:xfrm>
        </p:spPr>
        <p:txBody>
          <a:bodyPr/>
          <a:lstStyle/>
          <a:p>
            <a:pPr eaLnBrk="1" hangingPunct="1">
              <a:buFontTx/>
              <a:buChar char="•"/>
              <a:defRPr/>
            </a:pPr>
            <a:r>
              <a:rPr lang="es-ES_tradnl" smtClean="0"/>
              <a:t>Tala rasa con regeneración natural</a:t>
            </a:r>
          </a:p>
        </p:txBody>
      </p:sp>
      <p:sp>
        <p:nvSpPr>
          <p:cNvPr id="47108" name="Rectangle 1028"/>
          <p:cNvSpPr>
            <a:spLocks noChangeArrowheads="1"/>
          </p:cNvSpPr>
          <p:nvPr/>
        </p:nvSpPr>
        <p:spPr bwMode="auto">
          <a:xfrm>
            <a:off x="684213" y="3141663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Tx/>
              <a:buChar char="•"/>
              <a:defRPr/>
            </a:pPr>
            <a:r>
              <a:rPr lang="es-ES_tradnl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Tala rasa y plantación</a:t>
            </a:r>
          </a:p>
        </p:txBody>
      </p:sp>
      <p:sp>
        <p:nvSpPr>
          <p:cNvPr id="47109" name="Rectangle 1029"/>
          <p:cNvSpPr>
            <a:spLocks noChangeArrowheads="1"/>
          </p:cNvSpPr>
          <p:nvPr/>
        </p:nvSpPr>
        <p:spPr bwMode="auto">
          <a:xfrm>
            <a:off x="755650" y="47244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Tx/>
              <a:buChar char="•"/>
              <a:defRPr/>
            </a:pPr>
            <a:r>
              <a:rPr lang="es-ES_tradnl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Tala rasa con siembra directa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  <p:bldP spid="47108" grpId="0"/>
      <p:bldP spid="4710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838200" y="471488"/>
          <a:ext cx="7239000" cy="5734050"/>
        </p:xfrm>
        <a:graphic>
          <a:graphicData uri="http://schemas.openxmlformats.org/presentationml/2006/ole">
            <p:oleObj spid="_x0000_s3074" name="Imagen de mapa de bits" r:id="rId3" imgW="4486704" imgH="3552440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alara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010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3200" dirty="0" smtClean="0"/>
              <a:t>Sistema de árboles semilleros</a:t>
            </a: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EEUU Arboles padres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57200"/>
            <a:ext cx="8229600" cy="5562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gradFill rotWithShape="0">
          <a:gsLst>
            <a:gs pos="0">
              <a:srgbClr val="182F47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s-ES" sz="3600" b="1" dirty="0" smtClean="0">
                <a:solidFill>
                  <a:srgbClr val="CCFF33"/>
                </a:solidFill>
                <a:latin typeface="Arial" charset="0"/>
              </a:rPr>
              <a:t> </a:t>
            </a:r>
            <a:r>
              <a:rPr lang="es-ES" sz="3600" b="1" dirty="0" smtClean="0">
                <a:solidFill>
                  <a:schemeClr val="tx1"/>
                </a:solidFill>
                <a:latin typeface="Arial" charset="0"/>
              </a:rPr>
              <a:t>Métodos de cortas sucesivas de protección</a:t>
            </a:r>
            <a:endParaRPr lang="es-ES_tradnl" sz="3600" b="1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848600" cy="1752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s-ES_tradnl" smtClean="0"/>
              <a:t>La regeneración se produce  bajo la protección del dosel, constituido por los árboles de la cosecha final. </a:t>
            </a: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762000" y="3657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s-ES_tradnl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Mediante este método es posible producir diferentes niveles de protección del terreno y la regeneración.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  <p:bldP spid="5530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s-ES" sz="2800" b="1" smtClean="0">
                <a:solidFill>
                  <a:schemeClr val="tx1"/>
                </a:solidFill>
              </a:rPr>
              <a:t>Silvicultura </a:t>
            </a:r>
            <a:r>
              <a:rPr lang="es-ES_tradnl" sz="2800" b="1" smtClean="0">
                <a:solidFill>
                  <a:schemeClr val="tx1"/>
                </a:solidFill>
              </a:rPr>
              <a:t>y</a:t>
            </a:r>
            <a:r>
              <a:rPr lang="es-ES" sz="2800" b="1" smtClean="0">
                <a:solidFill>
                  <a:schemeClr val="tx1"/>
                </a:solidFill>
              </a:rPr>
              <a:t> Manejo</a:t>
            </a:r>
            <a:endParaRPr lang="es-ES_tradnl" sz="2800" b="1" smtClean="0">
              <a:solidFill>
                <a:schemeClr val="tx1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143000"/>
            <a:ext cx="7772400" cy="48768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Symbol" pitchFamily="18" charset="2"/>
              <a:buChar char=""/>
              <a:defRPr/>
            </a:pPr>
            <a:r>
              <a:rPr lang="es-AR" sz="2400" smtClean="0"/>
              <a:t>La Silvicultura es el Arte, la Ciencia y la practica de establecer y manipular un tipo de rodal forestal. La Silvicultura incluye la regeneración, el mantenimiento del crecimiento y la cosecha del rodal de acuerdo a los objetivos del propietario. (Stand Level Management).</a:t>
            </a:r>
          </a:p>
          <a:p>
            <a:pPr algn="just" eaLnBrk="1" hangingPunct="1">
              <a:lnSpc>
                <a:spcPct val="80000"/>
              </a:lnSpc>
              <a:buFont typeface="Symbol" pitchFamily="18" charset="2"/>
              <a:buNone/>
              <a:defRPr/>
            </a:pPr>
            <a:endParaRPr lang="es-ES" sz="2000" i="1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smtClean="0"/>
              <a:t>La silvicultura se aplica sobre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s-ES" sz="2400" smtClean="0"/>
              <a:t>             rodales</a:t>
            </a:r>
          </a:p>
          <a:p>
            <a:pPr eaLnBrk="1" hangingPunct="1">
              <a:lnSpc>
                <a:spcPct val="80000"/>
              </a:lnSpc>
              <a:defRPr/>
            </a:pPr>
            <a:endParaRPr lang="es-ES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400" smtClean="0"/>
              <a:t>Rodal: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s-ES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s-ES" sz="2400" smtClean="0"/>
              <a:t>            Grupo </a:t>
            </a:r>
            <a:r>
              <a:rPr lang="es-ES_tradnl" sz="2400" smtClean="0"/>
              <a:t>continuo </a:t>
            </a:r>
            <a:r>
              <a:rPr lang="es-ES" sz="2400" smtClean="0"/>
              <a:t>de árboles</a:t>
            </a:r>
            <a:r>
              <a:rPr lang="es-ES_tradnl" sz="2400" smtClean="0"/>
              <a:t>,</a:t>
            </a:r>
            <a:r>
              <a:rPr lang="es-ES" sz="2400" smtClean="0"/>
              <a:t> de composición específica, distribución de edad y condiciones suficientemente homogéneas.</a:t>
            </a:r>
          </a:p>
          <a:p>
            <a:pPr eaLnBrk="1" hangingPunct="1">
              <a:lnSpc>
                <a:spcPct val="80000"/>
              </a:lnSpc>
              <a:defRPr/>
            </a:pPr>
            <a:endParaRPr lang="es-ES_tradnl" sz="2400" smtClean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s-ES" sz="3200" smtClean="0"/>
              <a:t>Método de aclareos sucesivos</a:t>
            </a: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1303338"/>
            <a:ext cx="5976938" cy="5554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IMGP008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IMGP007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s-ES" smtClean="0"/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772275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651500" y="2420938"/>
            <a:ext cx="2376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solidFill>
                  <a:srgbClr val="000000"/>
                </a:solidFill>
              </a:rPr>
              <a:t>Línea de autoraleo</a:t>
            </a: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V="1">
            <a:off x="4859338" y="2636838"/>
            <a:ext cx="865187" cy="714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 flipV="1">
            <a:off x="3203575" y="1628775"/>
            <a:ext cx="1368425" cy="10795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V="1">
            <a:off x="2771775" y="1052513"/>
            <a:ext cx="1223963" cy="86360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4716463" y="1412875"/>
            <a:ext cx="1150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solidFill>
                  <a:srgbClr val="000000"/>
                </a:solidFill>
              </a:rPr>
              <a:t>Zona 1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067175" y="765175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solidFill>
                  <a:srgbClr val="000000"/>
                </a:solidFill>
              </a:rPr>
              <a:t>Zona 3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V="1">
            <a:off x="4500563" y="1844675"/>
            <a:ext cx="1584325" cy="93662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6156325" y="1628775"/>
            <a:ext cx="1150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>
                <a:solidFill>
                  <a:srgbClr val="000000"/>
                </a:solidFill>
              </a:rPr>
              <a:t>Raleo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381000" y="990600"/>
            <a:ext cx="8763000" cy="5456238"/>
            <a:chOff x="240" y="624"/>
            <a:chExt cx="5520" cy="3437"/>
          </a:xfrm>
        </p:grpSpPr>
        <p:sp>
          <p:nvSpPr>
            <p:cNvPr id="27652" name="Rectangle 3"/>
            <p:cNvSpPr>
              <a:spLocks noChangeArrowheads="1"/>
            </p:cNvSpPr>
            <p:nvPr/>
          </p:nvSpPr>
          <p:spPr bwMode="auto">
            <a:xfrm>
              <a:off x="3072" y="2400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s-ES" sz="800">
                <a:latin typeface="Arial" charset="0"/>
              </a:endParaRPr>
            </a:p>
          </p:txBody>
        </p:sp>
        <p:sp>
          <p:nvSpPr>
            <p:cNvPr id="27653" name="Rectangle 4"/>
            <p:cNvSpPr>
              <a:spLocks noChangeArrowheads="1"/>
            </p:cNvSpPr>
            <p:nvPr/>
          </p:nvSpPr>
          <p:spPr bwMode="auto">
            <a:xfrm>
              <a:off x="3072" y="624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54" name="Rectangle 5"/>
            <p:cNvSpPr>
              <a:spLocks noChangeArrowheads="1"/>
            </p:cNvSpPr>
            <p:nvPr/>
          </p:nvSpPr>
          <p:spPr bwMode="auto">
            <a:xfrm>
              <a:off x="480" y="139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55" name="Freeform 6"/>
            <p:cNvSpPr>
              <a:spLocks/>
            </p:cNvSpPr>
            <p:nvPr/>
          </p:nvSpPr>
          <p:spPr bwMode="auto">
            <a:xfrm>
              <a:off x="480" y="1728"/>
              <a:ext cx="1872" cy="912"/>
            </a:xfrm>
            <a:custGeom>
              <a:avLst/>
              <a:gdLst>
                <a:gd name="T0" fmla="*/ 0 w 1872"/>
                <a:gd name="T1" fmla="*/ 912 h 912"/>
                <a:gd name="T2" fmla="*/ 432 w 1872"/>
                <a:gd name="T3" fmla="*/ 624 h 912"/>
                <a:gd name="T4" fmla="*/ 1008 w 1872"/>
                <a:gd name="T5" fmla="*/ 0 h 912"/>
                <a:gd name="T6" fmla="*/ 1488 w 1872"/>
                <a:gd name="T7" fmla="*/ 624 h 912"/>
                <a:gd name="T8" fmla="*/ 1872 w 1872"/>
                <a:gd name="T9" fmla="*/ 912 h 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2"/>
                <a:gd name="T16" fmla="*/ 0 h 912"/>
                <a:gd name="T17" fmla="*/ 1872 w 1872"/>
                <a:gd name="T18" fmla="*/ 912 h 9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2" h="912">
                  <a:moveTo>
                    <a:pt x="0" y="912"/>
                  </a:moveTo>
                  <a:cubicBezTo>
                    <a:pt x="132" y="844"/>
                    <a:pt x="264" y="776"/>
                    <a:pt x="432" y="624"/>
                  </a:cubicBezTo>
                  <a:cubicBezTo>
                    <a:pt x="600" y="472"/>
                    <a:pt x="832" y="0"/>
                    <a:pt x="1008" y="0"/>
                  </a:cubicBezTo>
                  <a:cubicBezTo>
                    <a:pt x="1184" y="0"/>
                    <a:pt x="1344" y="472"/>
                    <a:pt x="1488" y="624"/>
                  </a:cubicBezTo>
                  <a:cubicBezTo>
                    <a:pt x="1632" y="776"/>
                    <a:pt x="1752" y="844"/>
                    <a:pt x="1872" y="91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7656" name="Freeform 7"/>
            <p:cNvSpPr>
              <a:spLocks/>
            </p:cNvSpPr>
            <p:nvPr/>
          </p:nvSpPr>
          <p:spPr bwMode="auto">
            <a:xfrm>
              <a:off x="3072" y="1536"/>
              <a:ext cx="576" cy="336"/>
            </a:xfrm>
            <a:custGeom>
              <a:avLst/>
              <a:gdLst>
                <a:gd name="T0" fmla="*/ 0 w 576"/>
                <a:gd name="T1" fmla="*/ 336 h 336"/>
                <a:gd name="T2" fmla="*/ 288 w 576"/>
                <a:gd name="T3" fmla="*/ 192 h 336"/>
                <a:gd name="T4" fmla="*/ 576 w 576"/>
                <a:gd name="T5" fmla="*/ 0 h 336"/>
                <a:gd name="T6" fmla="*/ 0 60000 65536"/>
                <a:gd name="T7" fmla="*/ 0 60000 65536"/>
                <a:gd name="T8" fmla="*/ 0 60000 65536"/>
                <a:gd name="T9" fmla="*/ 0 w 576"/>
                <a:gd name="T10" fmla="*/ 0 h 336"/>
                <a:gd name="T11" fmla="*/ 576 w 57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336">
                  <a:moveTo>
                    <a:pt x="0" y="336"/>
                  </a:moveTo>
                  <a:cubicBezTo>
                    <a:pt x="96" y="292"/>
                    <a:pt x="192" y="248"/>
                    <a:pt x="288" y="192"/>
                  </a:cubicBezTo>
                  <a:cubicBezTo>
                    <a:pt x="384" y="136"/>
                    <a:pt x="520" y="16"/>
                    <a:pt x="57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7657" name="Line 8"/>
            <p:cNvSpPr>
              <a:spLocks noChangeShapeType="1"/>
            </p:cNvSpPr>
            <p:nvPr/>
          </p:nvSpPr>
          <p:spPr bwMode="auto">
            <a:xfrm>
              <a:off x="3648" y="1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58" name="Freeform 9"/>
            <p:cNvSpPr>
              <a:spLocks/>
            </p:cNvSpPr>
            <p:nvPr/>
          </p:nvSpPr>
          <p:spPr bwMode="auto">
            <a:xfrm>
              <a:off x="3648" y="1296"/>
              <a:ext cx="432" cy="336"/>
            </a:xfrm>
            <a:custGeom>
              <a:avLst/>
              <a:gdLst>
                <a:gd name="T0" fmla="*/ 0 w 432"/>
                <a:gd name="T1" fmla="*/ 336 h 336"/>
                <a:gd name="T2" fmla="*/ 180 w 432"/>
                <a:gd name="T3" fmla="*/ 216 h 336"/>
                <a:gd name="T4" fmla="*/ 336 w 432"/>
                <a:gd name="T5" fmla="*/ 48 h 336"/>
                <a:gd name="T6" fmla="*/ 432 w 432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36"/>
                <a:gd name="T14" fmla="*/ 432 w 43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36">
                  <a:moveTo>
                    <a:pt x="0" y="336"/>
                  </a:moveTo>
                  <a:cubicBezTo>
                    <a:pt x="30" y="316"/>
                    <a:pt x="124" y="264"/>
                    <a:pt x="180" y="216"/>
                  </a:cubicBezTo>
                  <a:cubicBezTo>
                    <a:pt x="236" y="168"/>
                    <a:pt x="294" y="84"/>
                    <a:pt x="336" y="48"/>
                  </a:cubicBezTo>
                  <a:cubicBezTo>
                    <a:pt x="378" y="12"/>
                    <a:pt x="404" y="4"/>
                    <a:pt x="43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7659" name="Line 10"/>
            <p:cNvSpPr>
              <a:spLocks noChangeShapeType="1"/>
            </p:cNvSpPr>
            <p:nvPr/>
          </p:nvSpPr>
          <p:spPr bwMode="auto">
            <a:xfrm>
              <a:off x="4080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60" name="Freeform 11"/>
            <p:cNvSpPr>
              <a:spLocks/>
            </p:cNvSpPr>
            <p:nvPr/>
          </p:nvSpPr>
          <p:spPr bwMode="auto">
            <a:xfrm>
              <a:off x="4080" y="1104"/>
              <a:ext cx="432" cy="336"/>
            </a:xfrm>
            <a:custGeom>
              <a:avLst/>
              <a:gdLst>
                <a:gd name="T0" fmla="*/ 0 w 432"/>
                <a:gd name="T1" fmla="*/ 336 h 336"/>
                <a:gd name="T2" fmla="*/ 192 w 432"/>
                <a:gd name="T3" fmla="*/ 180 h 336"/>
                <a:gd name="T4" fmla="*/ 336 w 432"/>
                <a:gd name="T5" fmla="*/ 48 h 336"/>
                <a:gd name="T6" fmla="*/ 432 w 432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36"/>
                <a:gd name="T14" fmla="*/ 432 w 43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36">
                  <a:moveTo>
                    <a:pt x="0" y="336"/>
                  </a:moveTo>
                  <a:cubicBezTo>
                    <a:pt x="32" y="310"/>
                    <a:pt x="136" y="228"/>
                    <a:pt x="192" y="180"/>
                  </a:cubicBezTo>
                  <a:cubicBezTo>
                    <a:pt x="248" y="132"/>
                    <a:pt x="296" y="78"/>
                    <a:pt x="336" y="48"/>
                  </a:cubicBezTo>
                  <a:cubicBezTo>
                    <a:pt x="376" y="18"/>
                    <a:pt x="404" y="4"/>
                    <a:pt x="43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7661" name="Freeform 12"/>
            <p:cNvSpPr>
              <a:spLocks/>
            </p:cNvSpPr>
            <p:nvPr/>
          </p:nvSpPr>
          <p:spPr bwMode="auto">
            <a:xfrm>
              <a:off x="4512" y="1536"/>
              <a:ext cx="576" cy="336"/>
            </a:xfrm>
            <a:custGeom>
              <a:avLst/>
              <a:gdLst>
                <a:gd name="T0" fmla="*/ 0 w 576"/>
                <a:gd name="T1" fmla="*/ 336 h 336"/>
                <a:gd name="T2" fmla="*/ 288 w 576"/>
                <a:gd name="T3" fmla="*/ 192 h 336"/>
                <a:gd name="T4" fmla="*/ 576 w 576"/>
                <a:gd name="T5" fmla="*/ 0 h 336"/>
                <a:gd name="T6" fmla="*/ 0 60000 65536"/>
                <a:gd name="T7" fmla="*/ 0 60000 65536"/>
                <a:gd name="T8" fmla="*/ 0 60000 65536"/>
                <a:gd name="T9" fmla="*/ 0 w 576"/>
                <a:gd name="T10" fmla="*/ 0 h 336"/>
                <a:gd name="T11" fmla="*/ 576 w 57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336">
                  <a:moveTo>
                    <a:pt x="0" y="336"/>
                  </a:moveTo>
                  <a:cubicBezTo>
                    <a:pt x="96" y="292"/>
                    <a:pt x="192" y="248"/>
                    <a:pt x="288" y="192"/>
                  </a:cubicBezTo>
                  <a:cubicBezTo>
                    <a:pt x="384" y="136"/>
                    <a:pt x="520" y="16"/>
                    <a:pt x="57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7662" name="Line 13"/>
            <p:cNvSpPr>
              <a:spLocks noChangeShapeType="1"/>
            </p:cNvSpPr>
            <p:nvPr/>
          </p:nvSpPr>
          <p:spPr bwMode="auto">
            <a:xfrm>
              <a:off x="4512" y="1104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63" name="Freeform 14"/>
            <p:cNvSpPr>
              <a:spLocks/>
            </p:cNvSpPr>
            <p:nvPr/>
          </p:nvSpPr>
          <p:spPr bwMode="auto">
            <a:xfrm>
              <a:off x="4512" y="1440"/>
              <a:ext cx="96" cy="96"/>
            </a:xfrm>
            <a:custGeom>
              <a:avLst/>
              <a:gdLst>
                <a:gd name="T0" fmla="*/ 0 w 96"/>
                <a:gd name="T1" fmla="*/ 96 h 96"/>
                <a:gd name="T2" fmla="*/ 48 w 96"/>
                <a:gd name="T3" fmla="*/ 48 h 96"/>
                <a:gd name="T4" fmla="*/ 96 w 96"/>
                <a:gd name="T5" fmla="*/ 0 h 96"/>
                <a:gd name="T6" fmla="*/ 0 60000 65536"/>
                <a:gd name="T7" fmla="*/ 0 60000 65536"/>
                <a:gd name="T8" fmla="*/ 0 60000 65536"/>
                <a:gd name="T9" fmla="*/ 0 w 96"/>
                <a:gd name="T10" fmla="*/ 0 h 96"/>
                <a:gd name="T11" fmla="*/ 96 w 9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6">
                  <a:moveTo>
                    <a:pt x="0" y="96"/>
                  </a:moveTo>
                  <a:cubicBezTo>
                    <a:pt x="16" y="80"/>
                    <a:pt x="32" y="64"/>
                    <a:pt x="48" y="48"/>
                  </a:cubicBezTo>
                  <a:cubicBezTo>
                    <a:pt x="64" y="32"/>
                    <a:pt x="88" y="8"/>
                    <a:pt x="9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7664" name="Line 15"/>
            <p:cNvSpPr>
              <a:spLocks noChangeShapeType="1"/>
            </p:cNvSpPr>
            <p:nvPr/>
          </p:nvSpPr>
          <p:spPr bwMode="auto">
            <a:xfrm>
              <a:off x="4608" y="144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65" name="Freeform 16"/>
            <p:cNvSpPr>
              <a:spLocks/>
            </p:cNvSpPr>
            <p:nvPr/>
          </p:nvSpPr>
          <p:spPr bwMode="auto">
            <a:xfrm>
              <a:off x="4608" y="1584"/>
              <a:ext cx="96" cy="96"/>
            </a:xfrm>
            <a:custGeom>
              <a:avLst/>
              <a:gdLst>
                <a:gd name="T0" fmla="*/ 0 w 96"/>
                <a:gd name="T1" fmla="*/ 96 h 96"/>
                <a:gd name="T2" fmla="*/ 48 w 96"/>
                <a:gd name="T3" fmla="*/ 48 h 96"/>
                <a:gd name="T4" fmla="*/ 96 w 96"/>
                <a:gd name="T5" fmla="*/ 0 h 96"/>
                <a:gd name="T6" fmla="*/ 0 60000 65536"/>
                <a:gd name="T7" fmla="*/ 0 60000 65536"/>
                <a:gd name="T8" fmla="*/ 0 60000 65536"/>
                <a:gd name="T9" fmla="*/ 0 w 96"/>
                <a:gd name="T10" fmla="*/ 0 h 96"/>
                <a:gd name="T11" fmla="*/ 96 w 9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6">
                  <a:moveTo>
                    <a:pt x="0" y="96"/>
                  </a:moveTo>
                  <a:cubicBezTo>
                    <a:pt x="16" y="80"/>
                    <a:pt x="32" y="64"/>
                    <a:pt x="48" y="48"/>
                  </a:cubicBezTo>
                  <a:cubicBezTo>
                    <a:pt x="64" y="32"/>
                    <a:pt x="88" y="8"/>
                    <a:pt x="9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7666" name="Line 17"/>
            <p:cNvSpPr>
              <a:spLocks noChangeShapeType="1"/>
            </p:cNvSpPr>
            <p:nvPr/>
          </p:nvSpPr>
          <p:spPr bwMode="auto">
            <a:xfrm>
              <a:off x="4704" y="158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67" name="Freeform 18"/>
            <p:cNvSpPr>
              <a:spLocks/>
            </p:cNvSpPr>
            <p:nvPr/>
          </p:nvSpPr>
          <p:spPr bwMode="auto">
            <a:xfrm>
              <a:off x="3648" y="768"/>
              <a:ext cx="1056" cy="768"/>
            </a:xfrm>
            <a:custGeom>
              <a:avLst/>
              <a:gdLst>
                <a:gd name="T0" fmla="*/ 0 w 1056"/>
                <a:gd name="T1" fmla="*/ 768 h 768"/>
                <a:gd name="T2" fmla="*/ 576 w 1056"/>
                <a:gd name="T3" fmla="*/ 144 h 768"/>
                <a:gd name="T4" fmla="*/ 1056 w 1056"/>
                <a:gd name="T5" fmla="*/ 0 h 768"/>
                <a:gd name="T6" fmla="*/ 0 60000 65536"/>
                <a:gd name="T7" fmla="*/ 0 60000 65536"/>
                <a:gd name="T8" fmla="*/ 0 60000 65536"/>
                <a:gd name="T9" fmla="*/ 0 w 1056"/>
                <a:gd name="T10" fmla="*/ 0 h 768"/>
                <a:gd name="T11" fmla="*/ 1056 w 1056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6" h="768">
                  <a:moveTo>
                    <a:pt x="0" y="768"/>
                  </a:moveTo>
                  <a:cubicBezTo>
                    <a:pt x="196" y="520"/>
                    <a:pt x="400" y="272"/>
                    <a:pt x="576" y="144"/>
                  </a:cubicBezTo>
                  <a:cubicBezTo>
                    <a:pt x="752" y="16"/>
                    <a:pt x="956" y="30"/>
                    <a:pt x="105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7668" name="Line 19"/>
            <p:cNvSpPr>
              <a:spLocks noChangeShapeType="1"/>
            </p:cNvSpPr>
            <p:nvPr/>
          </p:nvSpPr>
          <p:spPr bwMode="auto">
            <a:xfrm flipV="1">
              <a:off x="4704" y="768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69" name="Freeform 20"/>
            <p:cNvSpPr>
              <a:spLocks/>
            </p:cNvSpPr>
            <p:nvPr/>
          </p:nvSpPr>
          <p:spPr bwMode="auto">
            <a:xfrm>
              <a:off x="3648" y="2544"/>
              <a:ext cx="1056" cy="768"/>
            </a:xfrm>
            <a:custGeom>
              <a:avLst/>
              <a:gdLst>
                <a:gd name="T0" fmla="*/ 0 w 1056"/>
                <a:gd name="T1" fmla="*/ 768 h 768"/>
                <a:gd name="T2" fmla="*/ 576 w 1056"/>
                <a:gd name="T3" fmla="*/ 144 h 768"/>
                <a:gd name="T4" fmla="*/ 1056 w 1056"/>
                <a:gd name="T5" fmla="*/ 0 h 768"/>
                <a:gd name="T6" fmla="*/ 0 60000 65536"/>
                <a:gd name="T7" fmla="*/ 0 60000 65536"/>
                <a:gd name="T8" fmla="*/ 0 60000 65536"/>
                <a:gd name="T9" fmla="*/ 0 w 1056"/>
                <a:gd name="T10" fmla="*/ 0 h 768"/>
                <a:gd name="T11" fmla="*/ 1056 w 1056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6" h="768">
                  <a:moveTo>
                    <a:pt x="0" y="768"/>
                  </a:moveTo>
                  <a:cubicBezTo>
                    <a:pt x="196" y="520"/>
                    <a:pt x="400" y="272"/>
                    <a:pt x="576" y="144"/>
                  </a:cubicBezTo>
                  <a:cubicBezTo>
                    <a:pt x="752" y="16"/>
                    <a:pt x="956" y="30"/>
                    <a:pt x="105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7670" name="Freeform 21"/>
            <p:cNvSpPr>
              <a:spLocks/>
            </p:cNvSpPr>
            <p:nvPr/>
          </p:nvSpPr>
          <p:spPr bwMode="auto">
            <a:xfrm>
              <a:off x="3072" y="3312"/>
              <a:ext cx="576" cy="336"/>
            </a:xfrm>
            <a:custGeom>
              <a:avLst/>
              <a:gdLst>
                <a:gd name="T0" fmla="*/ 0 w 576"/>
                <a:gd name="T1" fmla="*/ 336 h 336"/>
                <a:gd name="T2" fmla="*/ 288 w 576"/>
                <a:gd name="T3" fmla="*/ 192 h 336"/>
                <a:gd name="T4" fmla="*/ 576 w 576"/>
                <a:gd name="T5" fmla="*/ 0 h 336"/>
                <a:gd name="T6" fmla="*/ 0 60000 65536"/>
                <a:gd name="T7" fmla="*/ 0 60000 65536"/>
                <a:gd name="T8" fmla="*/ 0 60000 65536"/>
                <a:gd name="T9" fmla="*/ 0 w 576"/>
                <a:gd name="T10" fmla="*/ 0 h 336"/>
                <a:gd name="T11" fmla="*/ 576 w 57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336">
                  <a:moveTo>
                    <a:pt x="0" y="336"/>
                  </a:moveTo>
                  <a:cubicBezTo>
                    <a:pt x="96" y="292"/>
                    <a:pt x="192" y="248"/>
                    <a:pt x="288" y="192"/>
                  </a:cubicBezTo>
                  <a:cubicBezTo>
                    <a:pt x="384" y="136"/>
                    <a:pt x="520" y="16"/>
                    <a:pt x="57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7671" name="Freeform 22"/>
            <p:cNvSpPr>
              <a:spLocks/>
            </p:cNvSpPr>
            <p:nvPr/>
          </p:nvSpPr>
          <p:spPr bwMode="auto">
            <a:xfrm>
              <a:off x="3648" y="3072"/>
              <a:ext cx="432" cy="336"/>
            </a:xfrm>
            <a:custGeom>
              <a:avLst/>
              <a:gdLst>
                <a:gd name="T0" fmla="*/ 0 w 432"/>
                <a:gd name="T1" fmla="*/ 336 h 336"/>
                <a:gd name="T2" fmla="*/ 168 w 432"/>
                <a:gd name="T3" fmla="*/ 198 h 336"/>
                <a:gd name="T4" fmla="*/ 336 w 432"/>
                <a:gd name="T5" fmla="*/ 48 h 336"/>
                <a:gd name="T6" fmla="*/ 432 w 432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36"/>
                <a:gd name="T14" fmla="*/ 432 w 43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36">
                  <a:moveTo>
                    <a:pt x="0" y="336"/>
                  </a:moveTo>
                  <a:cubicBezTo>
                    <a:pt x="28" y="313"/>
                    <a:pt x="112" y="246"/>
                    <a:pt x="168" y="198"/>
                  </a:cubicBezTo>
                  <a:cubicBezTo>
                    <a:pt x="224" y="150"/>
                    <a:pt x="292" y="81"/>
                    <a:pt x="336" y="48"/>
                  </a:cubicBezTo>
                  <a:cubicBezTo>
                    <a:pt x="380" y="15"/>
                    <a:pt x="404" y="4"/>
                    <a:pt x="43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7672" name="Freeform 23"/>
            <p:cNvSpPr>
              <a:spLocks/>
            </p:cNvSpPr>
            <p:nvPr/>
          </p:nvSpPr>
          <p:spPr bwMode="auto">
            <a:xfrm>
              <a:off x="4080" y="2832"/>
              <a:ext cx="624" cy="402"/>
            </a:xfrm>
            <a:custGeom>
              <a:avLst/>
              <a:gdLst>
                <a:gd name="T0" fmla="*/ 0 w 624"/>
                <a:gd name="T1" fmla="*/ 402 h 402"/>
                <a:gd name="T2" fmla="*/ 180 w 624"/>
                <a:gd name="T3" fmla="*/ 222 h 402"/>
                <a:gd name="T4" fmla="*/ 348 w 624"/>
                <a:gd name="T5" fmla="*/ 90 h 402"/>
                <a:gd name="T6" fmla="*/ 624 w 624"/>
                <a:gd name="T7" fmla="*/ 0 h 4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402"/>
                <a:gd name="T14" fmla="*/ 624 w 624"/>
                <a:gd name="T15" fmla="*/ 402 h 4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402">
                  <a:moveTo>
                    <a:pt x="0" y="402"/>
                  </a:moveTo>
                  <a:cubicBezTo>
                    <a:pt x="30" y="372"/>
                    <a:pt x="122" y="274"/>
                    <a:pt x="180" y="222"/>
                  </a:cubicBezTo>
                  <a:cubicBezTo>
                    <a:pt x="238" y="170"/>
                    <a:pt x="274" y="127"/>
                    <a:pt x="348" y="90"/>
                  </a:cubicBezTo>
                  <a:cubicBezTo>
                    <a:pt x="422" y="53"/>
                    <a:pt x="567" y="19"/>
                    <a:pt x="62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7673" name="Line 24"/>
            <p:cNvSpPr>
              <a:spLocks noChangeShapeType="1"/>
            </p:cNvSpPr>
            <p:nvPr/>
          </p:nvSpPr>
          <p:spPr bwMode="auto">
            <a:xfrm>
              <a:off x="3648" y="331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74" name="Line 25"/>
            <p:cNvSpPr>
              <a:spLocks noChangeShapeType="1"/>
            </p:cNvSpPr>
            <p:nvPr/>
          </p:nvSpPr>
          <p:spPr bwMode="auto">
            <a:xfrm>
              <a:off x="4080" y="30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75" name="Line 26"/>
            <p:cNvSpPr>
              <a:spLocks noChangeShapeType="1"/>
            </p:cNvSpPr>
            <p:nvPr/>
          </p:nvSpPr>
          <p:spPr bwMode="auto">
            <a:xfrm>
              <a:off x="4704" y="254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76" name="Line 27"/>
            <p:cNvSpPr>
              <a:spLocks noChangeShapeType="1"/>
            </p:cNvSpPr>
            <p:nvPr/>
          </p:nvSpPr>
          <p:spPr bwMode="auto">
            <a:xfrm>
              <a:off x="4704" y="2832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77" name="Freeform 28"/>
            <p:cNvSpPr>
              <a:spLocks/>
            </p:cNvSpPr>
            <p:nvPr/>
          </p:nvSpPr>
          <p:spPr bwMode="auto">
            <a:xfrm>
              <a:off x="4708" y="3456"/>
              <a:ext cx="376" cy="196"/>
            </a:xfrm>
            <a:custGeom>
              <a:avLst/>
              <a:gdLst>
                <a:gd name="T0" fmla="*/ 0 w 376"/>
                <a:gd name="T1" fmla="*/ 196 h 196"/>
                <a:gd name="T2" fmla="*/ 276 w 376"/>
                <a:gd name="T3" fmla="*/ 48 h 196"/>
                <a:gd name="T4" fmla="*/ 376 w 376"/>
                <a:gd name="T5" fmla="*/ 0 h 196"/>
                <a:gd name="T6" fmla="*/ 0 60000 65536"/>
                <a:gd name="T7" fmla="*/ 0 60000 65536"/>
                <a:gd name="T8" fmla="*/ 0 60000 65536"/>
                <a:gd name="T9" fmla="*/ 0 w 376"/>
                <a:gd name="T10" fmla="*/ 0 h 196"/>
                <a:gd name="T11" fmla="*/ 376 w 376"/>
                <a:gd name="T12" fmla="*/ 196 h 1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6" h="196">
                  <a:moveTo>
                    <a:pt x="0" y="196"/>
                  </a:moveTo>
                  <a:cubicBezTo>
                    <a:pt x="46" y="171"/>
                    <a:pt x="213" y="81"/>
                    <a:pt x="276" y="48"/>
                  </a:cubicBezTo>
                  <a:cubicBezTo>
                    <a:pt x="339" y="15"/>
                    <a:pt x="355" y="10"/>
                    <a:pt x="37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7678" name="Text Box 29"/>
            <p:cNvSpPr txBox="1">
              <a:spLocks noChangeArrowheads="1"/>
            </p:cNvSpPr>
            <p:nvPr/>
          </p:nvSpPr>
          <p:spPr bwMode="auto">
            <a:xfrm>
              <a:off x="963" y="2688"/>
              <a:ext cx="9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1200">
                  <a:latin typeface="Arial" charset="0"/>
                </a:rPr>
                <a:t>Clases de diámetro</a:t>
              </a:r>
              <a:endParaRPr lang="es-ES_tradnl" sz="2400">
                <a:latin typeface="Times New Roman" pitchFamily="18" charset="0"/>
              </a:endParaRPr>
            </a:p>
          </p:txBody>
        </p:sp>
        <p:sp>
          <p:nvSpPr>
            <p:cNvPr id="27679" name="Text Box 30"/>
            <p:cNvSpPr txBox="1">
              <a:spLocks noChangeArrowheads="1"/>
            </p:cNvSpPr>
            <p:nvPr/>
          </p:nvSpPr>
          <p:spPr bwMode="auto">
            <a:xfrm rot="10800000">
              <a:off x="240" y="1653"/>
              <a:ext cx="231" cy="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 anchor="ctr">
              <a:spAutoFit/>
            </a:bodyPr>
            <a:lstStyle/>
            <a:p>
              <a:pPr algn="ctr" eaLnBrk="0" hangingPunct="0"/>
              <a:r>
                <a:rPr lang="es-ES_tradnl" sz="1200">
                  <a:latin typeface="Arial" charset="0"/>
                </a:rPr>
                <a:t>abundancia</a:t>
              </a:r>
              <a:endParaRPr lang="es-ES_tradnl" sz="2400">
                <a:latin typeface="Arial" charset="0"/>
              </a:endParaRPr>
            </a:p>
          </p:txBody>
        </p:sp>
        <p:sp>
          <p:nvSpPr>
            <p:cNvPr id="27680" name="Text Box 31"/>
            <p:cNvSpPr txBox="1">
              <a:spLocks noChangeArrowheads="1"/>
            </p:cNvSpPr>
            <p:nvPr/>
          </p:nvSpPr>
          <p:spPr bwMode="auto">
            <a:xfrm>
              <a:off x="3984" y="2064"/>
              <a:ext cx="43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1200">
                  <a:latin typeface="Arial" charset="0"/>
                </a:rPr>
                <a:t>Tiempo</a:t>
              </a:r>
            </a:p>
          </p:txBody>
        </p:sp>
        <p:sp>
          <p:nvSpPr>
            <p:cNvPr id="27681" name="Text Box 32"/>
            <p:cNvSpPr txBox="1">
              <a:spLocks noChangeArrowheads="1"/>
            </p:cNvSpPr>
            <p:nvPr/>
          </p:nvSpPr>
          <p:spPr bwMode="auto">
            <a:xfrm rot="-5400000">
              <a:off x="2440" y="1160"/>
              <a:ext cx="9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1200">
                  <a:latin typeface="Arial" charset="0"/>
                </a:rPr>
                <a:t>Volumen o biomasa</a:t>
              </a:r>
            </a:p>
          </p:txBody>
        </p:sp>
        <p:sp>
          <p:nvSpPr>
            <p:cNvPr id="27682" name="Text Box 33"/>
            <p:cNvSpPr txBox="1">
              <a:spLocks noChangeArrowheads="1"/>
            </p:cNvSpPr>
            <p:nvPr/>
          </p:nvSpPr>
          <p:spPr bwMode="auto">
            <a:xfrm rot="-5400000">
              <a:off x="2438" y="2986"/>
              <a:ext cx="9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1200">
                  <a:latin typeface="Arial" charset="0"/>
                </a:rPr>
                <a:t>Volumen o biomasa</a:t>
              </a:r>
            </a:p>
          </p:txBody>
        </p:sp>
        <p:sp>
          <p:nvSpPr>
            <p:cNvPr id="27683" name="Text Box 34"/>
            <p:cNvSpPr txBox="1">
              <a:spLocks noChangeArrowheads="1"/>
            </p:cNvSpPr>
            <p:nvPr/>
          </p:nvSpPr>
          <p:spPr bwMode="auto">
            <a:xfrm>
              <a:off x="4080" y="3888"/>
              <a:ext cx="43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1200">
                  <a:latin typeface="Arial" charset="0"/>
                </a:rPr>
                <a:t>Tiempo</a:t>
              </a:r>
            </a:p>
          </p:txBody>
        </p:sp>
        <p:sp>
          <p:nvSpPr>
            <p:cNvPr id="27684" name="AutoShape 35"/>
            <p:cNvSpPr>
              <a:spLocks/>
            </p:cNvSpPr>
            <p:nvPr/>
          </p:nvSpPr>
          <p:spPr bwMode="auto">
            <a:xfrm rot="-5400000">
              <a:off x="3840" y="1104"/>
              <a:ext cx="96" cy="1632"/>
            </a:xfrm>
            <a:prstGeom prst="leftBrace">
              <a:avLst>
                <a:gd name="adj1" fmla="val 141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85" name="AutoShape 36"/>
            <p:cNvSpPr>
              <a:spLocks/>
            </p:cNvSpPr>
            <p:nvPr/>
          </p:nvSpPr>
          <p:spPr bwMode="auto">
            <a:xfrm rot="-5400000">
              <a:off x="3840" y="2880"/>
              <a:ext cx="96" cy="1632"/>
            </a:xfrm>
            <a:prstGeom prst="leftBrace">
              <a:avLst>
                <a:gd name="adj1" fmla="val 141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86" name="Text Box 37"/>
            <p:cNvSpPr txBox="1">
              <a:spLocks noChangeArrowheads="1"/>
            </p:cNvSpPr>
            <p:nvPr/>
          </p:nvSpPr>
          <p:spPr bwMode="auto">
            <a:xfrm>
              <a:off x="3648" y="912"/>
              <a:ext cx="29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raleos</a:t>
              </a:r>
              <a:endParaRPr lang="es-ES_tradnl" sz="1000">
                <a:latin typeface="Arial" charset="0"/>
              </a:endParaRPr>
            </a:p>
          </p:txBody>
        </p:sp>
        <p:sp>
          <p:nvSpPr>
            <p:cNvPr id="27687" name="Text Box 38"/>
            <p:cNvSpPr txBox="1">
              <a:spLocks noChangeArrowheads="1"/>
            </p:cNvSpPr>
            <p:nvPr/>
          </p:nvSpPr>
          <p:spPr bwMode="auto">
            <a:xfrm>
              <a:off x="3648" y="2736"/>
              <a:ext cx="29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raleos</a:t>
              </a:r>
              <a:endParaRPr lang="es-ES_tradnl" sz="1000">
                <a:latin typeface="Arial" charset="0"/>
              </a:endParaRPr>
            </a:p>
          </p:txBody>
        </p:sp>
        <p:sp>
          <p:nvSpPr>
            <p:cNvPr id="27688" name="Text Box 39"/>
            <p:cNvSpPr txBox="1">
              <a:spLocks noChangeArrowheads="1"/>
            </p:cNvSpPr>
            <p:nvPr/>
          </p:nvSpPr>
          <p:spPr bwMode="auto">
            <a:xfrm>
              <a:off x="4704" y="2640"/>
              <a:ext cx="40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Corta final</a:t>
              </a:r>
              <a:endParaRPr lang="es-ES_tradnl" sz="2400">
                <a:latin typeface="Times New Roman" pitchFamily="18" charset="0"/>
              </a:endParaRPr>
            </a:p>
          </p:txBody>
        </p:sp>
        <p:sp>
          <p:nvSpPr>
            <p:cNvPr id="27689" name="Text Box 40"/>
            <p:cNvSpPr txBox="1">
              <a:spLocks noChangeArrowheads="1"/>
            </p:cNvSpPr>
            <p:nvPr/>
          </p:nvSpPr>
          <p:spPr bwMode="auto">
            <a:xfrm>
              <a:off x="4416" y="912"/>
              <a:ext cx="72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Cortas reproductoras</a:t>
              </a:r>
            </a:p>
          </p:txBody>
        </p:sp>
        <p:sp>
          <p:nvSpPr>
            <p:cNvPr id="27690" name="Text Box 41"/>
            <p:cNvSpPr txBox="1">
              <a:spLocks noChangeArrowheads="1"/>
            </p:cNvSpPr>
            <p:nvPr/>
          </p:nvSpPr>
          <p:spPr bwMode="auto">
            <a:xfrm>
              <a:off x="3637" y="1968"/>
              <a:ext cx="55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1</a:t>
              </a:r>
              <a:r>
                <a:rPr lang="es-ES_tradnl" sz="800" baseline="30000">
                  <a:latin typeface="Arial" charset="0"/>
                </a:rPr>
                <a:t>er</a:t>
              </a:r>
              <a:r>
                <a:rPr lang="es-ES_tradnl" sz="800">
                  <a:latin typeface="Arial" charset="0"/>
                </a:rPr>
                <a:t> ciclo o turno</a:t>
              </a:r>
            </a:p>
          </p:txBody>
        </p:sp>
        <p:sp>
          <p:nvSpPr>
            <p:cNvPr id="27691" name="Text Box 42"/>
            <p:cNvSpPr txBox="1">
              <a:spLocks noChangeArrowheads="1"/>
            </p:cNvSpPr>
            <p:nvPr/>
          </p:nvSpPr>
          <p:spPr bwMode="auto">
            <a:xfrm>
              <a:off x="3635" y="3744"/>
              <a:ext cx="55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1</a:t>
              </a:r>
              <a:r>
                <a:rPr lang="es-ES_tradnl" sz="800" baseline="30000">
                  <a:latin typeface="Arial" charset="0"/>
                </a:rPr>
                <a:t>er</a:t>
              </a:r>
              <a:r>
                <a:rPr lang="es-ES_tradnl" sz="800">
                  <a:latin typeface="Arial" charset="0"/>
                </a:rPr>
                <a:t> ciclo o turno</a:t>
              </a:r>
            </a:p>
          </p:txBody>
        </p:sp>
        <p:sp>
          <p:nvSpPr>
            <p:cNvPr id="27692" name="Text Box 43"/>
            <p:cNvSpPr txBox="1">
              <a:spLocks noChangeArrowheads="1"/>
            </p:cNvSpPr>
            <p:nvPr/>
          </p:nvSpPr>
          <p:spPr bwMode="auto">
            <a:xfrm>
              <a:off x="4704" y="1968"/>
              <a:ext cx="33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2</a:t>
              </a:r>
              <a:r>
                <a:rPr lang="es-ES_tradnl" sz="800" baseline="30000">
                  <a:latin typeface="Arial" charset="0"/>
                </a:rPr>
                <a:t>er</a:t>
              </a:r>
              <a:r>
                <a:rPr lang="es-ES_tradnl" sz="800">
                  <a:latin typeface="Arial" charset="0"/>
                </a:rPr>
                <a:t> ciclo</a:t>
              </a:r>
            </a:p>
          </p:txBody>
        </p:sp>
        <p:sp>
          <p:nvSpPr>
            <p:cNvPr id="27693" name="Text Box 44"/>
            <p:cNvSpPr txBox="1">
              <a:spLocks noChangeArrowheads="1"/>
            </p:cNvSpPr>
            <p:nvPr/>
          </p:nvSpPr>
          <p:spPr bwMode="auto">
            <a:xfrm>
              <a:off x="4800" y="3744"/>
              <a:ext cx="33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2</a:t>
              </a:r>
              <a:r>
                <a:rPr lang="es-ES_tradnl" sz="800" baseline="30000">
                  <a:latin typeface="Arial" charset="0"/>
                </a:rPr>
                <a:t>er</a:t>
              </a:r>
              <a:r>
                <a:rPr lang="es-ES_tradnl" sz="800">
                  <a:latin typeface="Arial" charset="0"/>
                </a:rPr>
                <a:t> ciclo</a:t>
              </a:r>
            </a:p>
          </p:txBody>
        </p:sp>
        <p:sp>
          <p:nvSpPr>
            <p:cNvPr id="27694" name="Line 45"/>
            <p:cNvSpPr>
              <a:spLocks noChangeShapeType="1"/>
            </p:cNvSpPr>
            <p:nvPr/>
          </p:nvSpPr>
          <p:spPr bwMode="auto">
            <a:xfrm>
              <a:off x="3840" y="1056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95" name="Line 46"/>
            <p:cNvSpPr>
              <a:spLocks noChangeShapeType="1"/>
            </p:cNvSpPr>
            <p:nvPr/>
          </p:nvSpPr>
          <p:spPr bwMode="auto">
            <a:xfrm>
              <a:off x="3840" y="2880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96" name="Line 47"/>
            <p:cNvSpPr>
              <a:spLocks noChangeShapeType="1"/>
            </p:cNvSpPr>
            <p:nvPr/>
          </p:nvSpPr>
          <p:spPr bwMode="auto">
            <a:xfrm flipH="1">
              <a:off x="3696" y="2880"/>
              <a:ext cx="144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97" name="Line 48"/>
            <p:cNvSpPr>
              <a:spLocks noChangeShapeType="1"/>
            </p:cNvSpPr>
            <p:nvPr/>
          </p:nvSpPr>
          <p:spPr bwMode="auto">
            <a:xfrm flipH="1">
              <a:off x="3648" y="1056"/>
              <a:ext cx="19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98" name="AutoShape 49"/>
            <p:cNvSpPr>
              <a:spLocks noChangeArrowheads="1"/>
            </p:cNvSpPr>
            <p:nvPr/>
          </p:nvSpPr>
          <p:spPr bwMode="auto">
            <a:xfrm rot="-2253680">
              <a:off x="2640" y="1920"/>
              <a:ext cx="288" cy="96"/>
            </a:xfrm>
            <a:prstGeom prst="rightArrow">
              <a:avLst>
                <a:gd name="adj1" fmla="val 50000"/>
                <a:gd name="adj2" fmla="val 7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699" name="AutoShape 50"/>
            <p:cNvSpPr>
              <a:spLocks noChangeArrowheads="1"/>
            </p:cNvSpPr>
            <p:nvPr/>
          </p:nvSpPr>
          <p:spPr bwMode="auto">
            <a:xfrm rot="2108920">
              <a:off x="2640" y="2256"/>
              <a:ext cx="288" cy="96"/>
            </a:xfrm>
            <a:prstGeom prst="rightArrow">
              <a:avLst>
                <a:gd name="adj1" fmla="val 50000"/>
                <a:gd name="adj2" fmla="val 7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700" name="Rectangle 51"/>
            <p:cNvSpPr>
              <a:spLocks noChangeArrowheads="1"/>
            </p:cNvSpPr>
            <p:nvPr/>
          </p:nvSpPr>
          <p:spPr bwMode="auto">
            <a:xfrm>
              <a:off x="5184" y="768"/>
              <a:ext cx="96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701" name="AutoShape 52"/>
            <p:cNvSpPr>
              <a:spLocks/>
            </p:cNvSpPr>
            <p:nvPr/>
          </p:nvSpPr>
          <p:spPr bwMode="auto">
            <a:xfrm>
              <a:off x="5616" y="1008"/>
              <a:ext cx="48" cy="864"/>
            </a:xfrm>
            <a:prstGeom prst="rightBrace">
              <a:avLst>
                <a:gd name="adj1" fmla="val 1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702" name="AutoShape 53"/>
            <p:cNvSpPr>
              <a:spLocks/>
            </p:cNvSpPr>
            <p:nvPr/>
          </p:nvSpPr>
          <p:spPr bwMode="auto">
            <a:xfrm>
              <a:off x="5280" y="768"/>
              <a:ext cx="48" cy="240"/>
            </a:xfrm>
            <a:prstGeom prst="rightBrace">
              <a:avLst>
                <a:gd name="adj1" fmla="val 41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703" name="Rectangle 54" descr="Diagonal hacia arriba ancha"/>
            <p:cNvSpPr>
              <a:spLocks noChangeArrowheads="1"/>
            </p:cNvSpPr>
            <p:nvPr/>
          </p:nvSpPr>
          <p:spPr bwMode="auto">
            <a:xfrm>
              <a:off x="5184" y="2880"/>
              <a:ext cx="96" cy="768"/>
            </a:xfrm>
            <a:prstGeom prst="rect">
              <a:avLst/>
            </a:prstGeom>
            <a:pattFill prst="wdUpDiag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704" name="Rectangle 55"/>
            <p:cNvSpPr>
              <a:spLocks noChangeArrowheads="1"/>
            </p:cNvSpPr>
            <p:nvPr/>
          </p:nvSpPr>
          <p:spPr bwMode="auto">
            <a:xfrm>
              <a:off x="5184" y="2544"/>
              <a:ext cx="96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705" name="AutoShape 56"/>
            <p:cNvSpPr>
              <a:spLocks/>
            </p:cNvSpPr>
            <p:nvPr/>
          </p:nvSpPr>
          <p:spPr bwMode="auto">
            <a:xfrm>
              <a:off x="5280" y="2544"/>
              <a:ext cx="48" cy="336"/>
            </a:xfrm>
            <a:prstGeom prst="righ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706" name="AutoShape 57"/>
            <p:cNvSpPr>
              <a:spLocks/>
            </p:cNvSpPr>
            <p:nvPr/>
          </p:nvSpPr>
          <p:spPr bwMode="auto">
            <a:xfrm>
              <a:off x="5280" y="2880"/>
              <a:ext cx="48" cy="768"/>
            </a:xfrm>
            <a:prstGeom prst="rightBrace">
              <a:avLst>
                <a:gd name="adj1" fmla="val 13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707" name="Text Box 58"/>
            <p:cNvSpPr txBox="1">
              <a:spLocks noChangeArrowheads="1"/>
            </p:cNvSpPr>
            <p:nvPr/>
          </p:nvSpPr>
          <p:spPr bwMode="auto">
            <a:xfrm>
              <a:off x="5328" y="816"/>
              <a:ext cx="29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raleos</a:t>
              </a:r>
              <a:endParaRPr lang="es-ES_tradnl" sz="1000">
                <a:latin typeface="Arial" charset="0"/>
              </a:endParaRPr>
            </a:p>
          </p:txBody>
        </p:sp>
        <p:sp>
          <p:nvSpPr>
            <p:cNvPr id="27708" name="Text Box 59"/>
            <p:cNvSpPr txBox="1">
              <a:spLocks noChangeArrowheads="1"/>
            </p:cNvSpPr>
            <p:nvPr/>
          </p:nvSpPr>
          <p:spPr bwMode="auto">
            <a:xfrm>
              <a:off x="5328" y="2640"/>
              <a:ext cx="29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raleos</a:t>
              </a:r>
              <a:endParaRPr lang="es-ES_tradnl" sz="1000">
                <a:latin typeface="Arial" charset="0"/>
              </a:endParaRPr>
            </a:p>
          </p:txBody>
        </p:sp>
        <p:sp>
          <p:nvSpPr>
            <p:cNvPr id="27709" name="Text Box 60"/>
            <p:cNvSpPr txBox="1">
              <a:spLocks noChangeArrowheads="1"/>
            </p:cNvSpPr>
            <p:nvPr/>
          </p:nvSpPr>
          <p:spPr bwMode="auto">
            <a:xfrm>
              <a:off x="5328" y="3168"/>
              <a:ext cx="356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cosecha</a:t>
              </a:r>
              <a:endParaRPr lang="es-ES_tradnl" sz="2400">
                <a:latin typeface="Times New Roman" pitchFamily="18" charset="0"/>
              </a:endParaRPr>
            </a:p>
          </p:txBody>
        </p:sp>
        <p:sp>
          <p:nvSpPr>
            <p:cNvPr id="27710" name="Rectangle 61" descr="Diagonal hacia abajo clara"/>
            <p:cNvSpPr>
              <a:spLocks noChangeArrowheads="1"/>
            </p:cNvSpPr>
            <p:nvPr/>
          </p:nvSpPr>
          <p:spPr bwMode="auto">
            <a:xfrm>
              <a:off x="5184" y="1008"/>
              <a:ext cx="96" cy="432"/>
            </a:xfrm>
            <a:prstGeom prst="rect">
              <a:avLst/>
            </a:prstGeom>
            <a:pattFill prst="ltDnDiag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711" name="Rectangle 62" descr="Horizontal clara"/>
            <p:cNvSpPr>
              <a:spLocks noChangeArrowheads="1"/>
            </p:cNvSpPr>
            <p:nvPr/>
          </p:nvSpPr>
          <p:spPr bwMode="auto">
            <a:xfrm>
              <a:off x="5184" y="1440"/>
              <a:ext cx="96" cy="192"/>
            </a:xfrm>
            <a:prstGeom prst="rect">
              <a:avLst/>
            </a:prstGeom>
            <a:pattFill prst="ltHorz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712" name="Rectangle 63" descr="Diagonal hacia arriba ancha"/>
            <p:cNvSpPr>
              <a:spLocks noChangeArrowheads="1"/>
            </p:cNvSpPr>
            <p:nvPr/>
          </p:nvSpPr>
          <p:spPr bwMode="auto">
            <a:xfrm>
              <a:off x="5184" y="1632"/>
              <a:ext cx="96" cy="240"/>
            </a:xfrm>
            <a:prstGeom prst="rect">
              <a:avLst/>
            </a:prstGeom>
            <a:pattFill prst="wdUpDiag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713" name="AutoShape 64"/>
            <p:cNvSpPr>
              <a:spLocks/>
            </p:cNvSpPr>
            <p:nvPr/>
          </p:nvSpPr>
          <p:spPr bwMode="auto">
            <a:xfrm>
              <a:off x="5280" y="1008"/>
              <a:ext cx="48" cy="432"/>
            </a:xfrm>
            <a:prstGeom prst="rightBrace">
              <a:avLst>
                <a:gd name="adj1" fmla="val 75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714" name="AutoShape 65"/>
            <p:cNvSpPr>
              <a:spLocks/>
            </p:cNvSpPr>
            <p:nvPr/>
          </p:nvSpPr>
          <p:spPr bwMode="auto">
            <a:xfrm>
              <a:off x="5280" y="1440"/>
              <a:ext cx="48" cy="192"/>
            </a:xfrm>
            <a:prstGeom prst="rightBrace">
              <a:avLst>
                <a:gd name="adj1" fmla="val 3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715" name="AutoShape 66"/>
            <p:cNvSpPr>
              <a:spLocks/>
            </p:cNvSpPr>
            <p:nvPr/>
          </p:nvSpPr>
          <p:spPr bwMode="auto">
            <a:xfrm>
              <a:off x="5280" y="1632"/>
              <a:ext cx="48" cy="240"/>
            </a:xfrm>
            <a:prstGeom prst="rightBrace">
              <a:avLst>
                <a:gd name="adj1" fmla="val 41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716" name="Text Box 67"/>
            <p:cNvSpPr txBox="1">
              <a:spLocks noChangeArrowheads="1"/>
            </p:cNvSpPr>
            <p:nvPr/>
          </p:nvSpPr>
          <p:spPr bwMode="auto">
            <a:xfrm rot="-5401448">
              <a:off x="5333" y="1348"/>
              <a:ext cx="72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Cortas reproductoras</a:t>
              </a:r>
            </a:p>
          </p:txBody>
        </p:sp>
        <p:sp>
          <p:nvSpPr>
            <p:cNvPr id="27717" name="Text Box 68"/>
            <p:cNvSpPr txBox="1">
              <a:spLocks noChangeArrowheads="1"/>
            </p:cNvSpPr>
            <p:nvPr/>
          </p:nvSpPr>
          <p:spPr bwMode="auto">
            <a:xfrm rot="-25633">
              <a:off x="5280" y="1680"/>
              <a:ext cx="324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600">
                  <a:latin typeface="Arial" charset="0"/>
                </a:rPr>
                <a:t>liberación</a:t>
              </a:r>
              <a:endParaRPr lang="es-ES_tradnl" sz="2400">
                <a:latin typeface="Times New Roman" pitchFamily="18" charset="0"/>
              </a:endParaRPr>
            </a:p>
          </p:txBody>
        </p:sp>
        <p:sp>
          <p:nvSpPr>
            <p:cNvPr id="27718" name="Text Box 69"/>
            <p:cNvSpPr txBox="1">
              <a:spLocks noChangeArrowheads="1"/>
            </p:cNvSpPr>
            <p:nvPr/>
          </p:nvSpPr>
          <p:spPr bwMode="auto">
            <a:xfrm>
              <a:off x="5280" y="1152"/>
              <a:ext cx="39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600">
                  <a:latin typeface="Arial" charset="0"/>
                </a:rPr>
                <a:t>diseminación</a:t>
              </a:r>
              <a:endParaRPr lang="es-ES_tradnl" sz="800">
                <a:latin typeface="Arial" charset="0"/>
              </a:endParaRPr>
            </a:p>
          </p:txBody>
        </p:sp>
        <p:sp>
          <p:nvSpPr>
            <p:cNvPr id="27719" name="Text Box 70"/>
            <p:cNvSpPr txBox="1">
              <a:spLocks noChangeArrowheads="1"/>
            </p:cNvSpPr>
            <p:nvPr/>
          </p:nvSpPr>
          <p:spPr bwMode="auto">
            <a:xfrm>
              <a:off x="5280" y="1488"/>
              <a:ext cx="342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600">
                  <a:latin typeface="Arial" charset="0"/>
                </a:rPr>
                <a:t>intermedia</a:t>
              </a:r>
              <a:endParaRPr lang="es-ES_tradnl" sz="2400">
                <a:latin typeface="Times New Roman" pitchFamily="18" charset="0"/>
              </a:endParaRPr>
            </a:p>
          </p:txBody>
        </p:sp>
      </p:grpSp>
      <p:sp>
        <p:nvSpPr>
          <p:cNvPr id="27651" name="Text Box 71"/>
          <p:cNvSpPr txBox="1">
            <a:spLocks noChangeArrowheads="1"/>
          </p:cNvSpPr>
          <p:nvPr/>
        </p:nvSpPr>
        <p:spPr bwMode="auto">
          <a:xfrm>
            <a:off x="1295400" y="579438"/>
            <a:ext cx="22558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s-ES_tradnl" sz="2400">
                <a:latin typeface="Arial" charset="0"/>
              </a:rPr>
              <a:t>Rodales  coetáneo</a:t>
            </a:r>
            <a:endParaRPr lang="es-ES_tradnl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gradFill rotWithShape="0">
          <a:gsLst>
            <a:gs pos="0">
              <a:srgbClr val="182F47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s-ES" sz="3600" b="1" smtClean="0">
                <a:solidFill>
                  <a:srgbClr val="CCFF33"/>
                </a:solidFill>
                <a:latin typeface="Arial" charset="0"/>
              </a:rPr>
              <a:t> </a:t>
            </a:r>
            <a:r>
              <a:rPr lang="es-ES" sz="3600" b="1" smtClean="0">
                <a:solidFill>
                  <a:schemeClr val="tx1"/>
                </a:solidFill>
                <a:latin typeface="Arial" charset="0"/>
              </a:rPr>
              <a:t>Métodos de selección</a:t>
            </a:r>
            <a:endParaRPr lang="es-ES_tradnl" sz="3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685800" y="34290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Tx/>
              <a:buChar char="•"/>
              <a:defRPr/>
            </a:pPr>
            <a:r>
              <a:rPr lang="es-ES_tradnl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Selección de árboles individuales</a:t>
            </a: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685800" y="4419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Tx/>
              <a:buChar char="•"/>
              <a:defRPr/>
            </a:pPr>
            <a:r>
              <a:rPr lang="es-ES_tradnl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Selección en grupos o bosquetes</a:t>
            </a:r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848600" cy="12954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s-ES_tradnl" sz="2800" smtClean="0"/>
              <a:t>La regeneración nunca pierde la protección de otros árboles de clases de edad mayores</a:t>
            </a:r>
            <a:r>
              <a:rPr lang="es-ES_tradnl" sz="2800" smtClean="0">
                <a:solidFill>
                  <a:schemeClr val="bg1"/>
                </a:solidFill>
              </a:rPr>
              <a:t> </a:t>
            </a:r>
            <a:endParaRPr lang="es-ES_tradnl" sz="28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/>
      <p:bldP spid="59397" grpId="0"/>
      <p:bldP spid="5939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1905000"/>
            <a:ext cx="8575675" cy="2713038"/>
            <a:chOff x="240" y="1200"/>
            <a:chExt cx="5402" cy="1709"/>
          </a:xfrm>
        </p:grpSpPr>
        <p:sp>
          <p:nvSpPr>
            <p:cNvPr id="29700" name="Rectangle 3"/>
            <p:cNvSpPr>
              <a:spLocks noChangeArrowheads="1"/>
            </p:cNvSpPr>
            <p:nvPr/>
          </p:nvSpPr>
          <p:spPr bwMode="auto">
            <a:xfrm>
              <a:off x="3168" y="139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s-ES" sz="800">
                <a:latin typeface="Arial" charset="0"/>
              </a:endParaRPr>
            </a:p>
          </p:txBody>
        </p:sp>
        <p:sp>
          <p:nvSpPr>
            <p:cNvPr id="29701" name="Rectangle 4"/>
            <p:cNvSpPr>
              <a:spLocks noChangeArrowheads="1"/>
            </p:cNvSpPr>
            <p:nvPr/>
          </p:nvSpPr>
          <p:spPr bwMode="auto">
            <a:xfrm>
              <a:off x="480" y="139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9702" name="Freeform 5"/>
            <p:cNvSpPr>
              <a:spLocks/>
            </p:cNvSpPr>
            <p:nvPr/>
          </p:nvSpPr>
          <p:spPr bwMode="auto">
            <a:xfrm>
              <a:off x="545" y="1478"/>
              <a:ext cx="1807" cy="1162"/>
            </a:xfrm>
            <a:custGeom>
              <a:avLst/>
              <a:gdLst>
                <a:gd name="T0" fmla="*/ 0 w 1807"/>
                <a:gd name="T1" fmla="*/ 0 h 1162"/>
                <a:gd name="T2" fmla="*/ 433 w 1807"/>
                <a:gd name="T3" fmla="*/ 700 h 1162"/>
                <a:gd name="T4" fmla="*/ 755 w 1807"/>
                <a:gd name="T5" fmla="*/ 944 h 1162"/>
                <a:gd name="T6" fmla="*/ 1355 w 1807"/>
                <a:gd name="T7" fmla="*/ 1077 h 1162"/>
                <a:gd name="T8" fmla="*/ 1807 w 1807"/>
                <a:gd name="T9" fmla="*/ 1162 h 1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07"/>
                <a:gd name="T16" fmla="*/ 0 h 1162"/>
                <a:gd name="T17" fmla="*/ 1807 w 1807"/>
                <a:gd name="T18" fmla="*/ 1162 h 1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07" h="1162">
                  <a:moveTo>
                    <a:pt x="0" y="0"/>
                  </a:moveTo>
                  <a:cubicBezTo>
                    <a:pt x="72" y="117"/>
                    <a:pt x="307" y="543"/>
                    <a:pt x="433" y="700"/>
                  </a:cubicBezTo>
                  <a:cubicBezTo>
                    <a:pt x="559" y="857"/>
                    <a:pt x="601" y="881"/>
                    <a:pt x="755" y="944"/>
                  </a:cubicBezTo>
                  <a:cubicBezTo>
                    <a:pt x="909" y="1007"/>
                    <a:pt x="1180" y="1041"/>
                    <a:pt x="1355" y="1077"/>
                  </a:cubicBezTo>
                  <a:cubicBezTo>
                    <a:pt x="1530" y="1113"/>
                    <a:pt x="1713" y="1144"/>
                    <a:pt x="1807" y="116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9703" name="Freeform 6"/>
            <p:cNvSpPr>
              <a:spLocks/>
            </p:cNvSpPr>
            <p:nvPr/>
          </p:nvSpPr>
          <p:spPr bwMode="auto">
            <a:xfrm>
              <a:off x="3168" y="1584"/>
              <a:ext cx="576" cy="336"/>
            </a:xfrm>
            <a:custGeom>
              <a:avLst/>
              <a:gdLst>
                <a:gd name="T0" fmla="*/ 0 w 576"/>
                <a:gd name="T1" fmla="*/ 336 h 336"/>
                <a:gd name="T2" fmla="*/ 276 w 576"/>
                <a:gd name="T3" fmla="*/ 144 h 336"/>
                <a:gd name="T4" fmla="*/ 576 w 576"/>
                <a:gd name="T5" fmla="*/ 0 h 336"/>
                <a:gd name="T6" fmla="*/ 0 60000 65536"/>
                <a:gd name="T7" fmla="*/ 0 60000 65536"/>
                <a:gd name="T8" fmla="*/ 0 60000 65536"/>
                <a:gd name="T9" fmla="*/ 0 w 576"/>
                <a:gd name="T10" fmla="*/ 0 h 336"/>
                <a:gd name="T11" fmla="*/ 576 w 57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336">
                  <a:moveTo>
                    <a:pt x="0" y="336"/>
                  </a:moveTo>
                  <a:cubicBezTo>
                    <a:pt x="46" y="304"/>
                    <a:pt x="180" y="200"/>
                    <a:pt x="276" y="144"/>
                  </a:cubicBezTo>
                  <a:cubicBezTo>
                    <a:pt x="372" y="88"/>
                    <a:pt x="514" y="30"/>
                    <a:pt x="57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9704" name="Text Box 7"/>
            <p:cNvSpPr txBox="1">
              <a:spLocks noChangeArrowheads="1"/>
            </p:cNvSpPr>
            <p:nvPr/>
          </p:nvSpPr>
          <p:spPr bwMode="auto">
            <a:xfrm>
              <a:off x="963" y="2688"/>
              <a:ext cx="9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1200">
                  <a:latin typeface="Arial" charset="0"/>
                </a:rPr>
                <a:t>Clases de diámetro</a:t>
              </a:r>
              <a:endParaRPr lang="es-ES_tradnl" sz="2400">
                <a:latin typeface="Times New Roman" pitchFamily="18" charset="0"/>
              </a:endParaRPr>
            </a:p>
          </p:txBody>
        </p:sp>
        <p:sp>
          <p:nvSpPr>
            <p:cNvPr id="29705" name="Text Box 8"/>
            <p:cNvSpPr txBox="1">
              <a:spLocks noChangeArrowheads="1"/>
            </p:cNvSpPr>
            <p:nvPr/>
          </p:nvSpPr>
          <p:spPr bwMode="auto">
            <a:xfrm rot="10800000">
              <a:off x="240" y="1653"/>
              <a:ext cx="231" cy="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 anchor="ctr">
              <a:spAutoFit/>
            </a:bodyPr>
            <a:lstStyle/>
            <a:p>
              <a:pPr algn="ctr" eaLnBrk="0" hangingPunct="0"/>
              <a:r>
                <a:rPr lang="es-ES_tradnl" sz="1200">
                  <a:latin typeface="Arial" charset="0"/>
                </a:rPr>
                <a:t>abundancia</a:t>
              </a:r>
              <a:endParaRPr lang="es-ES_tradnl" sz="2400">
                <a:latin typeface="Arial" charset="0"/>
              </a:endParaRPr>
            </a:p>
          </p:txBody>
        </p:sp>
        <p:sp>
          <p:nvSpPr>
            <p:cNvPr id="29706" name="Text Box 9"/>
            <p:cNvSpPr txBox="1">
              <a:spLocks noChangeArrowheads="1"/>
            </p:cNvSpPr>
            <p:nvPr/>
          </p:nvSpPr>
          <p:spPr bwMode="auto">
            <a:xfrm>
              <a:off x="3693" y="2736"/>
              <a:ext cx="73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1200">
                  <a:latin typeface="Arial" charset="0"/>
                </a:rPr>
                <a:t>Tiempo (años)</a:t>
              </a:r>
            </a:p>
          </p:txBody>
        </p:sp>
        <p:sp>
          <p:nvSpPr>
            <p:cNvPr id="29707" name="Text Box 10"/>
            <p:cNvSpPr txBox="1">
              <a:spLocks noChangeArrowheads="1"/>
            </p:cNvSpPr>
            <p:nvPr/>
          </p:nvSpPr>
          <p:spPr bwMode="auto">
            <a:xfrm rot="-5400000">
              <a:off x="2535" y="1929"/>
              <a:ext cx="9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1200">
                  <a:latin typeface="Arial" charset="0"/>
                </a:rPr>
                <a:t>Volumen o biomasa</a:t>
              </a:r>
            </a:p>
          </p:txBody>
        </p:sp>
        <p:sp>
          <p:nvSpPr>
            <p:cNvPr id="29708" name="Text Box 11"/>
            <p:cNvSpPr txBox="1">
              <a:spLocks noChangeArrowheads="1"/>
            </p:cNvSpPr>
            <p:nvPr/>
          </p:nvSpPr>
          <p:spPr bwMode="auto">
            <a:xfrm>
              <a:off x="3312" y="2016"/>
              <a:ext cx="33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1</a:t>
              </a:r>
              <a:r>
                <a:rPr lang="es-ES_tradnl" sz="800" baseline="30000">
                  <a:latin typeface="Arial" charset="0"/>
                </a:rPr>
                <a:t>er</a:t>
              </a:r>
              <a:r>
                <a:rPr lang="es-ES_tradnl" sz="800">
                  <a:latin typeface="Arial" charset="0"/>
                </a:rPr>
                <a:t> ciclo</a:t>
              </a:r>
            </a:p>
          </p:txBody>
        </p:sp>
        <p:sp>
          <p:nvSpPr>
            <p:cNvPr id="29709" name="Text Box 12"/>
            <p:cNvSpPr txBox="1">
              <a:spLocks noChangeArrowheads="1"/>
            </p:cNvSpPr>
            <p:nvPr/>
          </p:nvSpPr>
          <p:spPr bwMode="auto">
            <a:xfrm>
              <a:off x="3931" y="2016"/>
              <a:ext cx="34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2</a:t>
              </a:r>
              <a:r>
                <a:rPr lang="es-ES_tradnl" sz="800" baseline="30000">
                  <a:latin typeface="Arial" charset="0"/>
                </a:rPr>
                <a:t>do</a:t>
              </a:r>
              <a:r>
                <a:rPr lang="es-ES_tradnl" sz="800">
                  <a:latin typeface="Arial" charset="0"/>
                </a:rPr>
                <a:t> ciclo</a:t>
              </a:r>
            </a:p>
          </p:txBody>
        </p:sp>
        <p:sp>
          <p:nvSpPr>
            <p:cNvPr id="29710" name="AutoShape 13"/>
            <p:cNvSpPr>
              <a:spLocks noChangeArrowheads="1"/>
            </p:cNvSpPr>
            <p:nvPr/>
          </p:nvSpPr>
          <p:spPr bwMode="auto">
            <a:xfrm rot="-13391">
              <a:off x="2640" y="2112"/>
              <a:ext cx="288" cy="96"/>
            </a:xfrm>
            <a:prstGeom prst="rightArrow">
              <a:avLst>
                <a:gd name="adj1" fmla="val 50000"/>
                <a:gd name="adj2" fmla="val 7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9711" name="Freeform 14"/>
            <p:cNvSpPr>
              <a:spLocks/>
            </p:cNvSpPr>
            <p:nvPr/>
          </p:nvSpPr>
          <p:spPr bwMode="auto">
            <a:xfrm>
              <a:off x="3744" y="1584"/>
              <a:ext cx="576" cy="336"/>
            </a:xfrm>
            <a:custGeom>
              <a:avLst/>
              <a:gdLst>
                <a:gd name="T0" fmla="*/ 0 w 576"/>
                <a:gd name="T1" fmla="*/ 336 h 336"/>
                <a:gd name="T2" fmla="*/ 264 w 576"/>
                <a:gd name="T3" fmla="*/ 120 h 336"/>
                <a:gd name="T4" fmla="*/ 576 w 576"/>
                <a:gd name="T5" fmla="*/ 0 h 336"/>
                <a:gd name="T6" fmla="*/ 0 60000 65536"/>
                <a:gd name="T7" fmla="*/ 0 60000 65536"/>
                <a:gd name="T8" fmla="*/ 0 60000 65536"/>
                <a:gd name="T9" fmla="*/ 0 w 576"/>
                <a:gd name="T10" fmla="*/ 0 h 336"/>
                <a:gd name="T11" fmla="*/ 576 w 57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336">
                  <a:moveTo>
                    <a:pt x="0" y="336"/>
                  </a:moveTo>
                  <a:cubicBezTo>
                    <a:pt x="44" y="300"/>
                    <a:pt x="168" y="176"/>
                    <a:pt x="264" y="120"/>
                  </a:cubicBezTo>
                  <a:cubicBezTo>
                    <a:pt x="360" y="64"/>
                    <a:pt x="511" y="25"/>
                    <a:pt x="57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9712" name="Freeform 15"/>
            <p:cNvSpPr>
              <a:spLocks/>
            </p:cNvSpPr>
            <p:nvPr/>
          </p:nvSpPr>
          <p:spPr bwMode="auto">
            <a:xfrm>
              <a:off x="4848" y="1650"/>
              <a:ext cx="345" cy="254"/>
            </a:xfrm>
            <a:custGeom>
              <a:avLst/>
              <a:gdLst>
                <a:gd name="T0" fmla="*/ 0 w 345"/>
                <a:gd name="T1" fmla="*/ 254 h 254"/>
                <a:gd name="T2" fmla="*/ 288 w 345"/>
                <a:gd name="T3" fmla="*/ 48 h 254"/>
                <a:gd name="T4" fmla="*/ 342 w 345"/>
                <a:gd name="T5" fmla="*/ 0 h 254"/>
                <a:gd name="T6" fmla="*/ 0 60000 65536"/>
                <a:gd name="T7" fmla="*/ 0 60000 65536"/>
                <a:gd name="T8" fmla="*/ 0 60000 65536"/>
                <a:gd name="T9" fmla="*/ 0 w 345"/>
                <a:gd name="T10" fmla="*/ 0 h 254"/>
                <a:gd name="T11" fmla="*/ 345 w 345"/>
                <a:gd name="T12" fmla="*/ 254 h 2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5" h="254">
                  <a:moveTo>
                    <a:pt x="0" y="254"/>
                  </a:moveTo>
                  <a:cubicBezTo>
                    <a:pt x="49" y="220"/>
                    <a:pt x="231" y="90"/>
                    <a:pt x="288" y="48"/>
                  </a:cubicBezTo>
                  <a:cubicBezTo>
                    <a:pt x="345" y="6"/>
                    <a:pt x="331" y="10"/>
                    <a:pt x="34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9713" name="Freeform 16"/>
            <p:cNvSpPr>
              <a:spLocks/>
            </p:cNvSpPr>
            <p:nvPr/>
          </p:nvSpPr>
          <p:spPr bwMode="auto">
            <a:xfrm>
              <a:off x="4312" y="1584"/>
              <a:ext cx="536" cy="336"/>
            </a:xfrm>
            <a:custGeom>
              <a:avLst/>
              <a:gdLst>
                <a:gd name="T0" fmla="*/ 0 w 536"/>
                <a:gd name="T1" fmla="*/ 336 h 336"/>
                <a:gd name="T2" fmla="*/ 266 w 536"/>
                <a:gd name="T3" fmla="*/ 66 h 336"/>
                <a:gd name="T4" fmla="*/ 536 w 536"/>
                <a:gd name="T5" fmla="*/ 0 h 336"/>
                <a:gd name="T6" fmla="*/ 0 60000 65536"/>
                <a:gd name="T7" fmla="*/ 0 60000 65536"/>
                <a:gd name="T8" fmla="*/ 0 60000 65536"/>
                <a:gd name="T9" fmla="*/ 0 w 536"/>
                <a:gd name="T10" fmla="*/ 0 h 336"/>
                <a:gd name="T11" fmla="*/ 536 w 53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6" h="336">
                  <a:moveTo>
                    <a:pt x="0" y="336"/>
                  </a:moveTo>
                  <a:cubicBezTo>
                    <a:pt x="44" y="292"/>
                    <a:pt x="177" y="122"/>
                    <a:pt x="266" y="66"/>
                  </a:cubicBezTo>
                  <a:cubicBezTo>
                    <a:pt x="355" y="10"/>
                    <a:pt x="480" y="14"/>
                    <a:pt x="53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9714" name="Line 17"/>
            <p:cNvSpPr>
              <a:spLocks noChangeShapeType="1"/>
            </p:cNvSpPr>
            <p:nvPr/>
          </p:nvSpPr>
          <p:spPr bwMode="auto">
            <a:xfrm>
              <a:off x="3168" y="1920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9715" name="Line 18"/>
            <p:cNvSpPr>
              <a:spLocks noChangeShapeType="1"/>
            </p:cNvSpPr>
            <p:nvPr/>
          </p:nvSpPr>
          <p:spPr bwMode="auto">
            <a:xfrm>
              <a:off x="3744" y="158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9716" name="Freeform 19"/>
            <p:cNvSpPr>
              <a:spLocks/>
            </p:cNvSpPr>
            <p:nvPr/>
          </p:nvSpPr>
          <p:spPr bwMode="auto">
            <a:xfrm>
              <a:off x="4320" y="1584"/>
              <a:ext cx="1" cy="336"/>
            </a:xfrm>
            <a:custGeom>
              <a:avLst/>
              <a:gdLst>
                <a:gd name="T0" fmla="*/ 0 w 1"/>
                <a:gd name="T1" fmla="*/ 0 h 336"/>
                <a:gd name="T2" fmla="*/ 0 w 1"/>
                <a:gd name="T3" fmla="*/ 336 h 336"/>
                <a:gd name="T4" fmla="*/ 0 60000 65536"/>
                <a:gd name="T5" fmla="*/ 0 60000 65536"/>
                <a:gd name="T6" fmla="*/ 0 w 1"/>
                <a:gd name="T7" fmla="*/ 0 h 336"/>
                <a:gd name="T8" fmla="*/ 1 w 1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336">
                  <a:moveTo>
                    <a:pt x="0" y="0"/>
                  </a:moveTo>
                  <a:lnTo>
                    <a:pt x="0" y="33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9717" name="Freeform 20"/>
            <p:cNvSpPr>
              <a:spLocks/>
            </p:cNvSpPr>
            <p:nvPr/>
          </p:nvSpPr>
          <p:spPr bwMode="auto">
            <a:xfrm>
              <a:off x="4848" y="1584"/>
              <a:ext cx="1" cy="336"/>
            </a:xfrm>
            <a:custGeom>
              <a:avLst/>
              <a:gdLst>
                <a:gd name="T0" fmla="*/ 0 w 1"/>
                <a:gd name="T1" fmla="*/ 0 h 336"/>
                <a:gd name="T2" fmla="*/ 0 w 1"/>
                <a:gd name="T3" fmla="*/ 336 h 336"/>
                <a:gd name="T4" fmla="*/ 0 60000 65536"/>
                <a:gd name="T5" fmla="*/ 0 60000 65536"/>
                <a:gd name="T6" fmla="*/ 0 w 1"/>
                <a:gd name="T7" fmla="*/ 0 h 336"/>
                <a:gd name="T8" fmla="*/ 1 w 1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336">
                  <a:moveTo>
                    <a:pt x="0" y="0"/>
                  </a:moveTo>
                  <a:lnTo>
                    <a:pt x="0" y="33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29718" name="Text Box 21"/>
            <p:cNvSpPr txBox="1">
              <a:spLocks noChangeArrowheads="1"/>
            </p:cNvSpPr>
            <p:nvPr/>
          </p:nvSpPr>
          <p:spPr bwMode="auto">
            <a:xfrm>
              <a:off x="4464" y="2016"/>
              <a:ext cx="33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3</a:t>
              </a:r>
              <a:r>
                <a:rPr lang="es-ES_tradnl" sz="800" baseline="30000">
                  <a:latin typeface="Arial" charset="0"/>
                </a:rPr>
                <a:t>er</a:t>
              </a:r>
              <a:r>
                <a:rPr lang="es-ES_tradnl" sz="800">
                  <a:latin typeface="Arial" charset="0"/>
                </a:rPr>
                <a:t> ciclo</a:t>
              </a:r>
            </a:p>
          </p:txBody>
        </p:sp>
        <p:sp>
          <p:nvSpPr>
            <p:cNvPr id="29719" name="Text Box 22"/>
            <p:cNvSpPr txBox="1">
              <a:spLocks noChangeArrowheads="1"/>
            </p:cNvSpPr>
            <p:nvPr/>
          </p:nvSpPr>
          <p:spPr bwMode="auto">
            <a:xfrm>
              <a:off x="4032" y="1200"/>
              <a:ext cx="606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Nivel de cosecha</a:t>
              </a:r>
              <a:endParaRPr lang="es-ES_tradnl" sz="2400">
                <a:latin typeface="Times New Roman" pitchFamily="18" charset="0"/>
              </a:endParaRPr>
            </a:p>
          </p:txBody>
        </p:sp>
        <p:sp>
          <p:nvSpPr>
            <p:cNvPr id="29720" name="Line 23"/>
            <p:cNvSpPr>
              <a:spLocks noChangeShapeType="1"/>
            </p:cNvSpPr>
            <p:nvPr/>
          </p:nvSpPr>
          <p:spPr bwMode="auto">
            <a:xfrm flipH="1">
              <a:off x="3792" y="1344"/>
              <a:ext cx="33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9721" name="Line 24"/>
            <p:cNvSpPr>
              <a:spLocks noChangeShapeType="1"/>
            </p:cNvSpPr>
            <p:nvPr/>
          </p:nvSpPr>
          <p:spPr bwMode="auto">
            <a:xfrm>
              <a:off x="4128" y="1344"/>
              <a:ext cx="144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9722" name="Line 25"/>
            <p:cNvSpPr>
              <a:spLocks noChangeShapeType="1"/>
            </p:cNvSpPr>
            <p:nvPr/>
          </p:nvSpPr>
          <p:spPr bwMode="auto">
            <a:xfrm>
              <a:off x="4128" y="1344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9723" name="AutoShape 26"/>
            <p:cNvSpPr>
              <a:spLocks/>
            </p:cNvSpPr>
            <p:nvPr/>
          </p:nvSpPr>
          <p:spPr bwMode="auto">
            <a:xfrm>
              <a:off x="5184" y="1920"/>
              <a:ext cx="96" cy="720"/>
            </a:xfrm>
            <a:prstGeom prst="rightBrace">
              <a:avLst>
                <a:gd name="adj1" fmla="val 625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9724" name="Text Box 27"/>
            <p:cNvSpPr txBox="1">
              <a:spLocks noChangeArrowheads="1"/>
            </p:cNvSpPr>
            <p:nvPr/>
          </p:nvSpPr>
          <p:spPr bwMode="auto">
            <a:xfrm>
              <a:off x="5312" y="2208"/>
              <a:ext cx="33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reserva</a:t>
              </a:r>
              <a:endParaRPr lang="es-ES_tradnl" sz="2400">
                <a:latin typeface="Times New Roman" pitchFamily="18" charset="0"/>
              </a:endParaRPr>
            </a:p>
          </p:txBody>
        </p:sp>
      </p:grpSp>
      <p:sp>
        <p:nvSpPr>
          <p:cNvPr id="181276" name="Text Box 28"/>
          <p:cNvSpPr txBox="1">
            <a:spLocks noChangeArrowheads="1"/>
          </p:cNvSpPr>
          <p:nvPr/>
        </p:nvSpPr>
        <p:spPr bwMode="auto">
          <a:xfrm>
            <a:off x="1295400" y="579438"/>
            <a:ext cx="22558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s-ES_tradnl" sz="2400">
                <a:latin typeface="Arial" charset="0"/>
              </a:rPr>
              <a:t>Rodales disetáneos</a:t>
            </a:r>
            <a:endParaRPr lang="es-ES_tradnl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7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0" y="620713"/>
          <a:ext cx="8893175" cy="5227637"/>
        </p:xfrm>
        <a:graphic>
          <a:graphicData uri="http://schemas.openxmlformats.org/presentationml/2006/ole">
            <p:oleObj spid="_x0000_s4098" name="Imagen de mapa de bits" r:id="rId3" imgW="6982634" imgH="4105433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3200" smtClean="0"/>
              <a:t>Sistema de selección en bosquetes</a:t>
            </a:r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820863"/>
            <a:ext cx="7570787" cy="50371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33338"/>
            <a:ext cx="9144000" cy="68913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rganization Chart 2"/>
          <p:cNvGraphicFramePr>
            <a:graphicFrameLocks/>
          </p:cNvGraphicFramePr>
          <p:nvPr/>
        </p:nvGraphicFramePr>
        <p:xfrm>
          <a:off x="0" y="188913"/>
          <a:ext cx="9144000" cy="6669087"/>
        </p:xfrm>
        <a:graphic>
          <a:graphicData uri="http://schemas.openxmlformats.org/drawingml/2006/compatibility">
            <com:legacyDrawing xmlns:com="http://schemas.openxmlformats.org/drawingml/2006/compatibility" spid="_x0000_s1026"/>
          </a:graphicData>
        </a:graphic>
      </p:graphicFrame>
      <p:sp>
        <p:nvSpPr>
          <p:cNvPr id="1086" name="Line 32"/>
          <p:cNvSpPr>
            <a:spLocks noChangeShapeType="1"/>
          </p:cNvSpPr>
          <p:nvPr/>
        </p:nvSpPr>
        <p:spPr bwMode="auto">
          <a:xfrm flipH="1">
            <a:off x="6372225" y="4868863"/>
            <a:ext cx="936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087" name="Line 33"/>
          <p:cNvSpPr>
            <a:spLocks noChangeShapeType="1"/>
          </p:cNvSpPr>
          <p:nvPr/>
        </p:nvSpPr>
        <p:spPr bwMode="auto">
          <a:xfrm flipH="1" flipV="1">
            <a:off x="6372225" y="836613"/>
            <a:ext cx="0" cy="4032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088" name="Line 34"/>
          <p:cNvSpPr>
            <a:spLocks noChangeShapeType="1"/>
          </p:cNvSpPr>
          <p:nvPr/>
        </p:nvSpPr>
        <p:spPr bwMode="auto">
          <a:xfrm flipH="1">
            <a:off x="5292725" y="908050"/>
            <a:ext cx="1079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graphicFrame>
        <p:nvGraphicFramePr>
          <p:cNvPr id="1056" name="Organization Chart 35"/>
          <p:cNvGraphicFramePr>
            <a:graphicFrameLocks/>
          </p:cNvGraphicFramePr>
          <p:nvPr/>
        </p:nvGraphicFramePr>
        <p:xfrm>
          <a:off x="0" y="188913"/>
          <a:ext cx="9144000" cy="6669087"/>
        </p:xfrm>
        <a:graphic>
          <a:graphicData uri="http://schemas.openxmlformats.org/drawingml/2006/compatibility">
            <com:legacyDrawing xmlns:com="http://schemas.openxmlformats.org/drawingml/2006/compatibility" spid="_x0000_s1056"/>
          </a:graphicData>
        </a:graphic>
      </p:graphicFrame>
      <p:sp>
        <p:nvSpPr>
          <p:cNvPr id="1089" name="Line 65"/>
          <p:cNvSpPr>
            <a:spLocks noChangeShapeType="1"/>
          </p:cNvSpPr>
          <p:nvPr/>
        </p:nvSpPr>
        <p:spPr bwMode="auto">
          <a:xfrm flipH="1">
            <a:off x="6372225" y="4868863"/>
            <a:ext cx="936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090" name="Line 66"/>
          <p:cNvSpPr>
            <a:spLocks noChangeShapeType="1"/>
          </p:cNvSpPr>
          <p:nvPr/>
        </p:nvSpPr>
        <p:spPr bwMode="auto">
          <a:xfrm flipH="1" flipV="1">
            <a:off x="6372225" y="836613"/>
            <a:ext cx="0" cy="4032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091" name="Line 67"/>
          <p:cNvSpPr>
            <a:spLocks noChangeShapeType="1"/>
          </p:cNvSpPr>
          <p:nvPr/>
        </p:nvSpPr>
        <p:spPr bwMode="auto">
          <a:xfrm flipH="1">
            <a:off x="5292725" y="908050"/>
            <a:ext cx="1079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grpSp>
        <p:nvGrpSpPr>
          <p:cNvPr id="1092" name="Group 68"/>
          <p:cNvGrpSpPr>
            <a:grpSpLocks/>
          </p:cNvGrpSpPr>
          <p:nvPr/>
        </p:nvGrpSpPr>
        <p:grpSpPr bwMode="auto">
          <a:xfrm>
            <a:off x="4500563" y="1844675"/>
            <a:ext cx="2160587" cy="1223963"/>
            <a:chOff x="2835" y="1162"/>
            <a:chExt cx="1361" cy="771"/>
          </a:xfrm>
        </p:grpSpPr>
        <p:sp>
          <p:nvSpPr>
            <p:cNvPr id="1093" name="AutoShape 69"/>
            <p:cNvSpPr>
              <a:spLocks noChangeArrowheads="1"/>
            </p:cNvSpPr>
            <p:nvPr/>
          </p:nvSpPr>
          <p:spPr bwMode="auto">
            <a:xfrm>
              <a:off x="3878" y="1797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94" name="AutoShape 70"/>
            <p:cNvSpPr>
              <a:spLocks noChangeArrowheads="1"/>
            </p:cNvSpPr>
            <p:nvPr/>
          </p:nvSpPr>
          <p:spPr bwMode="auto">
            <a:xfrm rot="5400000">
              <a:off x="2744" y="1253"/>
              <a:ext cx="318" cy="136"/>
            </a:xfrm>
            <a:prstGeom prst="rightArrow">
              <a:avLst>
                <a:gd name="adj1" fmla="val 50000"/>
                <a:gd name="adj2" fmla="val 58456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gradFill rotWithShape="0">
          <a:gsLst>
            <a:gs pos="0">
              <a:srgbClr val="182F47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s-ES" sz="3600" b="1" smtClean="0">
                <a:solidFill>
                  <a:srgbClr val="CCFF33"/>
                </a:solidFill>
                <a:latin typeface="Arial" charset="0"/>
              </a:rPr>
              <a:t> </a:t>
            </a:r>
            <a:r>
              <a:rPr lang="es-ES" sz="3200" b="1" smtClean="0">
                <a:solidFill>
                  <a:schemeClr val="tx1"/>
                </a:solidFill>
                <a:latin typeface="Arial" charset="0"/>
              </a:rPr>
              <a:t>Métodos de monte bajo</a:t>
            </a:r>
            <a:endParaRPr lang="es-ES_tradnl" sz="32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685800"/>
          </a:xfrm>
        </p:spPr>
        <p:txBody>
          <a:bodyPr/>
          <a:lstStyle/>
          <a:p>
            <a:pPr eaLnBrk="1" hangingPunct="1">
              <a:buFontTx/>
              <a:buChar char="A"/>
              <a:defRPr/>
            </a:pPr>
            <a:r>
              <a:rPr lang="es-ES_tradnl" smtClean="0"/>
              <a:t> Monte bajo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685800" y="403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Tx/>
              <a:buChar char="B"/>
              <a:defRPr/>
            </a:pPr>
            <a:r>
              <a:rPr lang="es-ES_tradnl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Monte medio (bajo con reservas)</a:t>
            </a: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685800" y="19050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s-ES_tradnl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Rápido crecimiento volumétrico inicial</a:t>
            </a:r>
            <a:endParaRPr lang="es-ES_tradnl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685800" y="2514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s-ES_tradnl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Regeneración simple y de bajo costo</a:t>
            </a:r>
            <a:endParaRPr lang="es-ES_tradnl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685800" y="4724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s-ES_tradnl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 mantienen  árboles de la primera rotación </a:t>
            </a:r>
            <a:endParaRPr lang="es-ES_tradnl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685800" y="53340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s-ES_tradnl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Se pretende desarrollar árboles de buen tamaño (reserva) además de los rebrotes</a:t>
            </a:r>
            <a:endParaRPr lang="es-ES_tradnl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8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8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8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142875"/>
            <a:ext cx="5634037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42875"/>
            <a:ext cx="5002213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" y="752475"/>
            <a:ext cx="7805738" cy="562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366713"/>
            <a:ext cx="8772525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319088"/>
            <a:ext cx="8753475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mtClean="0"/>
              <a:t>Métodos de monte bajo</a:t>
            </a:r>
          </a:p>
        </p:txBody>
      </p:sp>
      <p:pic>
        <p:nvPicPr>
          <p:cNvPr id="3993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25"/>
            <a:ext cx="9144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447800"/>
            <a:ext cx="7086600" cy="533400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smtClean="0">
                <a:solidFill>
                  <a:schemeClr val="tx1"/>
                </a:solidFill>
              </a:rPr>
              <a:t>Planificación Silvícola</a:t>
            </a:r>
            <a:r>
              <a:rPr lang="es-ES" sz="4000" b="1" smtClean="0">
                <a:solidFill>
                  <a:srgbClr val="FFFFFF"/>
                </a:solidFill>
              </a:rPr>
              <a:t> </a:t>
            </a:r>
            <a:endParaRPr lang="es-ES_tradnl" sz="4000" b="1" smtClean="0">
              <a:solidFill>
                <a:schemeClr val="tx1"/>
              </a:solidFill>
            </a:endParaRP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2209800" y="3657600"/>
            <a:ext cx="548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s-ES" sz="1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755650" y="3925888"/>
            <a:ext cx="1943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Estructura actual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3276600" y="3716338"/>
            <a:ext cx="223202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/>
              <a:t>Estrategias</a:t>
            </a:r>
          </a:p>
          <a:p>
            <a:pPr algn="ctr">
              <a:spcBef>
                <a:spcPct val="50000"/>
              </a:spcBef>
            </a:pPr>
            <a:r>
              <a:rPr lang="es-ES"/>
              <a:t>Sistemas Silvícolas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227763" y="3933825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Estructura Objetivo</a:t>
            </a:r>
          </a:p>
        </p:txBody>
      </p:sp>
      <p:sp>
        <p:nvSpPr>
          <p:cNvPr id="41991" name="AutoShape 7"/>
          <p:cNvSpPr>
            <a:spLocks noChangeArrowheads="1"/>
          </p:cNvSpPr>
          <p:nvPr/>
        </p:nvSpPr>
        <p:spPr bwMode="auto">
          <a:xfrm>
            <a:off x="2843213" y="3860800"/>
            <a:ext cx="431800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1992" name="AutoShape 8"/>
          <p:cNvSpPr>
            <a:spLocks noChangeArrowheads="1"/>
          </p:cNvSpPr>
          <p:nvPr/>
        </p:nvSpPr>
        <p:spPr bwMode="auto">
          <a:xfrm>
            <a:off x="5653088" y="3933825"/>
            <a:ext cx="431800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3200" smtClean="0"/>
              <a:t>Metodologías para la determinación del rodal objetivo</a:t>
            </a:r>
            <a:r>
              <a:rPr lang="es-ES" smtClean="0"/>
              <a:t> 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mtClean="0"/>
              <a:t>Diagramas de manejo de la densidad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" smtClean="0"/>
          </a:p>
          <a:p>
            <a:pPr eaLnBrk="1" hangingPunct="1">
              <a:defRPr/>
            </a:pPr>
            <a:r>
              <a:rPr lang="es-ES" smtClean="0"/>
              <a:t>Serie mínima para el manejo de rodales disetáneos</a:t>
            </a:r>
          </a:p>
          <a:p>
            <a:pPr eaLnBrk="1" hangingPunct="1">
              <a:defRPr/>
            </a:pPr>
            <a:endParaRPr lang="es-ES" smtClean="0"/>
          </a:p>
          <a:p>
            <a:pPr eaLnBrk="1" hangingPunct="1">
              <a:defRPr/>
            </a:pPr>
            <a:r>
              <a:rPr lang="es-ES" smtClean="0"/>
              <a:t>Modelos de rendimiento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447800"/>
            <a:ext cx="7086600" cy="533400"/>
          </a:xfrm>
        </p:spPr>
        <p:txBody>
          <a:bodyPr/>
          <a:lstStyle/>
          <a:p>
            <a:pPr eaLnBrk="1" hangingPunct="1">
              <a:defRPr/>
            </a:pPr>
            <a:r>
              <a:rPr lang="es-ES" sz="4000" b="1" smtClean="0">
                <a:solidFill>
                  <a:schemeClr val="tx1"/>
                </a:solidFill>
              </a:rPr>
              <a:t>Planificación Silvícola</a:t>
            </a:r>
            <a:r>
              <a:rPr lang="es-ES" sz="4000" b="1" smtClean="0">
                <a:solidFill>
                  <a:srgbClr val="FFFFFF"/>
                </a:solidFill>
              </a:rPr>
              <a:t> </a:t>
            </a:r>
            <a:endParaRPr lang="es-ES_tradnl" sz="4000" b="1" smtClean="0">
              <a:solidFill>
                <a:schemeClr val="tx1"/>
              </a:solidFill>
            </a:endParaRPr>
          </a:p>
        </p:txBody>
      </p:sp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2209800" y="3657600"/>
            <a:ext cx="548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s-ES" sz="1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55650" y="3925888"/>
            <a:ext cx="1943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Estructura actual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276600" y="3716338"/>
            <a:ext cx="223202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/>
              <a:t>Estrategias</a:t>
            </a:r>
          </a:p>
          <a:p>
            <a:pPr algn="ctr">
              <a:spcBef>
                <a:spcPct val="50000"/>
              </a:spcBef>
            </a:pPr>
            <a:r>
              <a:rPr lang="es-ES"/>
              <a:t>Sistemas Silvícolas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227763" y="3933825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Estructura Objetivo</a:t>
            </a:r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843213" y="3860800"/>
            <a:ext cx="431800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5653088" y="3933825"/>
            <a:ext cx="431800" cy="431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3200" smtClean="0"/>
              <a:t>Bibliografía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2000" smtClean="0"/>
              <a:t>Daniel, W.; Helms, E. &amp; Baker 1982. Principios de Silvicultura. Capítulos 1,2,4,12,14,17 y 18.</a:t>
            </a:r>
          </a:p>
          <a:p>
            <a:pPr eaLnBrk="1" hangingPunct="1">
              <a:defRPr/>
            </a:pPr>
            <a:endParaRPr lang="es-ES_tradnl" sz="2000" smtClean="0"/>
          </a:p>
          <a:p>
            <a:pPr eaLnBrk="1" hangingPunct="1">
              <a:defRPr/>
            </a:pPr>
            <a:r>
              <a:rPr lang="es-ES_tradnl" sz="2000" smtClean="0"/>
              <a:t>Smith DM, Larson BC, Kelty MJ, &amp; Ashton PMS. 1997. </a:t>
            </a:r>
            <a:r>
              <a:rPr lang="en-US" sz="2000" smtClean="0"/>
              <a:t>The Practice of Silviculture: Applied Ecology, Ninth Edition. John Wiley &amp; Sons, Inc. 537 pp.</a:t>
            </a:r>
          </a:p>
          <a:p>
            <a:pPr eaLnBrk="1" hangingPunct="1">
              <a:defRPr/>
            </a:pPr>
            <a:endParaRPr lang="en-US" sz="2000" smtClean="0"/>
          </a:p>
          <a:p>
            <a:pPr eaLnBrk="1" hangingPunct="1">
              <a:defRPr/>
            </a:pPr>
            <a:r>
              <a:rPr lang="en-US" sz="2000" smtClean="0"/>
              <a:t>Matthews JD 1989. Silvicultural Systems. Clarendon Press, Oxford, 284 pp.</a:t>
            </a:r>
            <a:endParaRPr lang="es-ES" sz="20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1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1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1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838200" y="304800"/>
            <a:ext cx="701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s-ES" sz="2400">
              <a:latin typeface="Times New Roman" pitchFamily="18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685800" y="1371600"/>
            <a:ext cx="777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rgbClr val="FFFFFF"/>
              </a:buClr>
              <a:buSzPct val="65000"/>
              <a:buFontTx/>
              <a:buChar char="-"/>
              <a:defRPr/>
            </a:pPr>
            <a:endParaRPr lang="es-E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s-E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Programas de tratamientos culturales planificados que se extienden a lo largo de la vida del rodal, e incluyen los métodos de regeneración y los tratamientos intermedios.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endParaRPr lang="es-ES" sz="2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r>
              <a:rPr lang="es-E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Los métodos de regeneración tienen una influencia determinante sobre la estructura y dinámica del rodal. Generalmente su nombre designa el sistema silvícola.</a:t>
            </a:r>
            <a:endParaRPr lang="es-ES" sz="2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FF66"/>
              </a:buClr>
              <a:buSzPct val="65000"/>
              <a:buFont typeface="Monotype Sorts" pitchFamily="2" charset="2"/>
              <a:buChar char="P"/>
              <a:defRPr/>
            </a:pPr>
            <a:endParaRPr lang="es-ES" sz="2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3810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ES" sz="2400" b="1" smtClean="0">
                <a:solidFill>
                  <a:schemeClr val="tx1"/>
                </a:solidFill>
                <a:latin typeface="Arial" charset="0"/>
              </a:rPr>
              <a:t>Sistemas Silvícolas</a:t>
            </a:r>
            <a:endParaRPr lang="es-ES_tradnl" smtClean="0">
              <a:solidFill>
                <a:schemeClr val="tx1"/>
              </a:solidFill>
            </a:endParaRP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422275" y="44973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 typeface="Monotype Sorts" pitchFamily="2" charset="2"/>
              <a:buNone/>
            </a:pPr>
            <a:endParaRPr lang="es-ES" sz="2400">
              <a:latin typeface="Arial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3600" smtClean="0"/>
              <a:t>Aspectos a considerar en un Sistema Silvícola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6164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s-E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dirty="0" smtClean="0"/>
              <a:t>Previsión de la regeneración o material de plantación.</a:t>
            </a:r>
          </a:p>
          <a:p>
            <a:pPr eaLnBrk="1" hangingPunct="1">
              <a:lnSpc>
                <a:spcPct val="80000"/>
              </a:lnSpc>
              <a:defRPr/>
            </a:pPr>
            <a:endParaRPr lang="es-E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dirty="0" smtClean="0"/>
              <a:t>Eficiente utilización del espacio de crecimiento y la capacidad productiva del sitio.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s-E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dirty="0" smtClean="0"/>
              <a:t>Protección de los recursos suelo y agua. Sanidad.</a:t>
            </a:r>
          </a:p>
          <a:p>
            <a:pPr eaLnBrk="1" hangingPunct="1">
              <a:lnSpc>
                <a:spcPct val="80000"/>
              </a:lnSpc>
              <a:defRPr/>
            </a:pPr>
            <a:endParaRPr lang="es-E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dirty="0" smtClean="0"/>
              <a:t>Mantenimiento de la productividad.</a:t>
            </a:r>
          </a:p>
          <a:p>
            <a:pPr eaLnBrk="1" hangingPunct="1">
              <a:lnSpc>
                <a:spcPct val="80000"/>
              </a:lnSpc>
              <a:defRPr/>
            </a:pPr>
            <a:endParaRPr lang="es-E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dirty="0" smtClean="0"/>
              <a:t>Conservación de las poblaciones de plantas y animales de interés.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s-E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s-ES" sz="2000" dirty="0" smtClean="0"/>
              <a:t>Concordancia con la restricciones sociales, legales y económicas.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7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7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7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78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70104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s-ES" sz="2400">
              <a:latin typeface="Times New Roman" pitchFamily="18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685800" y="914400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lvl="1" indent="-533400">
              <a:spcBef>
                <a:spcPct val="20000"/>
              </a:spcBef>
              <a:buClr>
                <a:srgbClr val="FFFFFF"/>
              </a:buClr>
              <a:buSzPct val="65000"/>
              <a:buFontTx/>
              <a:buChar char="-"/>
              <a:defRPr/>
            </a:pPr>
            <a:endParaRPr lang="es-E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spcBef>
                <a:spcPct val="20000"/>
              </a:spcBef>
              <a:buClr>
                <a:srgbClr val="FFFFFF"/>
              </a:buClr>
              <a:buSzPct val="65000"/>
              <a:buFontTx/>
              <a:buChar char="•"/>
              <a:defRPr/>
            </a:pPr>
            <a:r>
              <a:rPr lang="es-E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Métodos de regeneración o reproducción: Tratamientos realizados durante el PR o establecimiento  del rodal. </a:t>
            </a:r>
          </a:p>
          <a:p>
            <a:pPr marL="609600" indent="-609600">
              <a:spcBef>
                <a:spcPct val="20000"/>
              </a:spcBef>
              <a:buClr>
                <a:srgbClr val="FFFFFF"/>
              </a:buClr>
              <a:buSzPct val="65000"/>
              <a:buFontTx/>
              <a:buChar char="•"/>
              <a:defRPr/>
            </a:pPr>
            <a:endParaRPr lang="es-E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spcBef>
                <a:spcPct val="20000"/>
              </a:spcBef>
              <a:buClr>
                <a:srgbClr val="FFFFFF"/>
              </a:buClr>
              <a:buSzPct val="65000"/>
              <a:buFontTx/>
              <a:buChar char="•"/>
              <a:defRPr/>
            </a:pPr>
            <a:r>
              <a:rPr lang="es-E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Mediante la aplicación de estos métodos se crean las condiciones para iniciar la regeneración o el </a:t>
            </a:r>
            <a:r>
              <a:rPr lang="es-E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establecimiento del rodal.</a:t>
            </a:r>
            <a:endParaRPr lang="es-E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spcBef>
                <a:spcPct val="20000"/>
              </a:spcBef>
              <a:buClr>
                <a:srgbClr val="FFFFFF"/>
              </a:buClr>
              <a:buSzPct val="65000"/>
              <a:buFontTx/>
              <a:buChar char="•"/>
              <a:defRPr/>
            </a:pPr>
            <a:endParaRPr lang="es-E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spcBef>
                <a:spcPct val="20000"/>
              </a:spcBef>
              <a:buClr>
                <a:srgbClr val="FFFFFF"/>
              </a:buClr>
              <a:buSzPct val="65000"/>
              <a:buFontTx/>
              <a:buChar char="•"/>
              <a:defRPr/>
            </a:pPr>
            <a:r>
              <a:rPr lang="es-E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Tratamientos intermedios:</a:t>
            </a:r>
            <a:r>
              <a:rPr lang="es-E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se aplican durante el período que va entre la regeneración y la cosecha. </a:t>
            </a:r>
          </a:p>
          <a:p>
            <a:pPr marL="609600" indent="-609600">
              <a:spcBef>
                <a:spcPct val="20000"/>
              </a:spcBef>
              <a:buClr>
                <a:srgbClr val="FFFFFF"/>
              </a:buClr>
              <a:buSzPct val="65000"/>
              <a:buFontTx/>
              <a:buChar char="•"/>
              <a:defRPr/>
            </a:pPr>
            <a:endParaRPr lang="es-E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spcBef>
                <a:spcPct val="20000"/>
              </a:spcBef>
              <a:buClr>
                <a:srgbClr val="FFFFFF"/>
              </a:buClr>
              <a:buSzPct val="65000"/>
              <a:buFontTx/>
              <a:buChar char="•"/>
              <a:defRPr/>
            </a:pPr>
            <a:r>
              <a:rPr lang="es-E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Cosecha.</a:t>
            </a:r>
            <a:endParaRPr lang="es-E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s-ES" sz="2400" b="1" smtClean="0">
                <a:solidFill>
                  <a:schemeClr val="tx1"/>
                </a:solidFill>
                <a:latin typeface="Arial" charset="0"/>
              </a:rPr>
              <a:t>Componentes de la práctica silvícola</a:t>
            </a:r>
            <a:endParaRPr lang="es-ES_tradnl" smtClean="0">
              <a:solidFill>
                <a:schemeClr val="tx1"/>
              </a:solidFill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422275" y="44973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 typeface="Monotype Sorts" pitchFamily="2" charset="2"/>
              <a:buNone/>
            </a:pPr>
            <a:endParaRPr lang="es-ES" sz="2400">
              <a:latin typeface="Arial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990600"/>
            <a:ext cx="8763000" cy="5456238"/>
            <a:chOff x="240" y="624"/>
            <a:chExt cx="5520" cy="3437"/>
          </a:xfrm>
        </p:grpSpPr>
        <p:sp>
          <p:nvSpPr>
            <p:cNvPr id="13316" name="Rectangle 3"/>
            <p:cNvSpPr>
              <a:spLocks noChangeArrowheads="1"/>
            </p:cNvSpPr>
            <p:nvPr/>
          </p:nvSpPr>
          <p:spPr bwMode="auto">
            <a:xfrm>
              <a:off x="3072" y="2400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s-ES" sz="800">
                <a:latin typeface="Arial" charset="0"/>
              </a:endParaRPr>
            </a:p>
          </p:txBody>
        </p:sp>
        <p:sp>
          <p:nvSpPr>
            <p:cNvPr id="13317" name="Rectangle 4"/>
            <p:cNvSpPr>
              <a:spLocks noChangeArrowheads="1"/>
            </p:cNvSpPr>
            <p:nvPr/>
          </p:nvSpPr>
          <p:spPr bwMode="auto">
            <a:xfrm>
              <a:off x="3072" y="624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18" name="Rectangle 5"/>
            <p:cNvSpPr>
              <a:spLocks noChangeArrowheads="1"/>
            </p:cNvSpPr>
            <p:nvPr/>
          </p:nvSpPr>
          <p:spPr bwMode="auto">
            <a:xfrm>
              <a:off x="480" y="1392"/>
              <a:ext cx="2016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19" name="Freeform 6"/>
            <p:cNvSpPr>
              <a:spLocks/>
            </p:cNvSpPr>
            <p:nvPr/>
          </p:nvSpPr>
          <p:spPr bwMode="auto">
            <a:xfrm>
              <a:off x="480" y="1728"/>
              <a:ext cx="1872" cy="912"/>
            </a:xfrm>
            <a:custGeom>
              <a:avLst/>
              <a:gdLst>
                <a:gd name="T0" fmla="*/ 0 w 1872"/>
                <a:gd name="T1" fmla="*/ 912 h 912"/>
                <a:gd name="T2" fmla="*/ 432 w 1872"/>
                <a:gd name="T3" fmla="*/ 624 h 912"/>
                <a:gd name="T4" fmla="*/ 1008 w 1872"/>
                <a:gd name="T5" fmla="*/ 0 h 912"/>
                <a:gd name="T6" fmla="*/ 1488 w 1872"/>
                <a:gd name="T7" fmla="*/ 624 h 912"/>
                <a:gd name="T8" fmla="*/ 1872 w 1872"/>
                <a:gd name="T9" fmla="*/ 912 h 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72"/>
                <a:gd name="T16" fmla="*/ 0 h 912"/>
                <a:gd name="T17" fmla="*/ 1872 w 1872"/>
                <a:gd name="T18" fmla="*/ 912 h 9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72" h="912">
                  <a:moveTo>
                    <a:pt x="0" y="912"/>
                  </a:moveTo>
                  <a:cubicBezTo>
                    <a:pt x="132" y="844"/>
                    <a:pt x="264" y="776"/>
                    <a:pt x="432" y="624"/>
                  </a:cubicBezTo>
                  <a:cubicBezTo>
                    <a:pt x="600" y="472"/>
                    <a:pt x="832" y="0"/>
                    <a:pt x="1008" y="0"/>
                  </a:cubicBezTo>
                  <a:cubicBezTo>
                    <a:pt x="1184" y="0"/>
                    <a:pt x="1344" y="472"/>
                    <a:pt x="1488" y="624"/>
                  </a:cubicBezTo>
                  <a:cubicBezTo>
                    <a:pt x="1632" y="776"/>
                    <a:pt x="1752" y="844"/>
                    <a:pt x="1872" y="91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3320" name="Freeform 7"/>
            <p:cNvSpPr>
              <a:spLocks/>
            </p:cNvSpPr>
            <p:nvPr/>
          </p:nvSpPr>
          <p:spPr bwMode="auto">
            <a:xfrm>
              <a:off x="3072" y="1536"/>
              <a:ext cx="576" cy="336"/>
            </a:xfrm>
            <a:custGeom>
              <a:avLst/>
              <a:gdLst>
                <a:gd name="T0" fmla="*/ 0 w 576"/>
                <a:gd name="T1" fmla="*/ 336 h 336"/>
                <a:gd name="T2" fmla="*/ 288 w 576"/>
                <a:gd name="T3" fmla="*/ 192 h 336"/>
                <a:gd name="T4" fmla="*/ 576 w 576"/>
                <a:gd name="T5" fmla="*/ 0 h 336"/>
                <a:gd name="T6" fmla="*/ 0 60000 65536"/>
                <a:gd name="T7" fmla="*/ 0 60000 65536"/>
                <a:gd name="T8" fmla="*/ 0 60000 65536"/>
                <a:gd name="T9" fmla="*/ 0 w 576"/>
                <a:gd name="T10" fmla="*/ 0 h 336"/>
                <a:gd name="T11" fmla="*/ 576 w 57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336">
                  <a:moveTo>
                    <a:pt x="0" y="336"/>
                  </a:moveTo>
                  <a:cubicBezTo>
                    <a:pt x="96" y="292"/>
                    <a:pt x="192" y="248"/>
                    <a:pt x="288" y="192"/>
                  </a:cubicBezTo>
                  <a:cubicBezTo>
                    <a:pt x="384" y="136"/>
                    <a:pt x="520" y="16"/>
                    <a:pt x="57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3321" name="Line 8"/>
            <p:cNvSpPr>
              <a:spLocks noChangeShapeType="1"/>
            </p:cNvSpPr>
            <p:nvPr/>
          </p:nvSpPr>
          <p:spPr bwMode="auto">
            <a:xfrm>
              <a:off x="3648" y="1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22" name="Freeform 9"/>
            <p:cNvSpPr>
              <a:spLocks/>
            </p:cNvSpPr>
            <p:nvPr/>
          </p:nvSpPr>
          <p:spPr bwMode="auto">
            <a:xfrm>
              <a:off x="3648" y="1296"/>
              <a:ext cx="432" cy="336"/>
            </a:xfrm>
            <a:custGeom>
              <a:avLst/>
              <a:gdLst>
                <a:gd name="T0" fmla="*/ 0 w 432"/>
                <a:gd name="T1" fmla="*/ 336 h 336"/>
                <a:gd name="T2" fmla="*/ 180 w 432"/>
                <a:gd name="T3" fmla="*/ 216 h 336"/>
                <a:gd name="T4" fmla="*/ 336 w 432"/>
                <a:gd name="T5" fmla="*/ 48 h 336"/>
                <a:gd name="T6" fmla="*/ 432 w 432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36"/>
                <a:gd name="T14" fmla="*/ 432 w 43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36">
                  <a:moveTo>
                    <a:pt x="0" y="336"/>
                  </a:moveTo>
                  <a:cubicBezTo>
                    <a:pt x="30" y="316"/>
                    <a:pt x="124" y="264"/>
                    <a:pt x="180" y="216"/>
                  </a:cubicBezTo>
                  <a:cubicBezTo>
                    <a:pt x="236" y="168"/>
                    <a:pt x="294" y="84"/>
                    <a:pt x="336" y="48"/>
                  </a:cubicBezTo>
                  <a:cubicBezTo>
                    <a:pt x="378" y="12"/>
                    <a:pt x="404" y="4"/>
                    <a:pt x="43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3323" name="Line 10"/>
            <p:cNvSpPr>
              <a:spLocks noChangeShapeType="1"/>
            </p:cNvSpPr>
            <p:nvPr/>
          </p:nvSpPr>
          <p:spPr bwMode="auto">
            <a:xfrm>
              <a:off x="4080" y="129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24" name="Freeform 11"/>
            <p:cNvSpPr>
              <a:spLocks/>
            </p:cNvSpPr>
            <p:nvPr/>
          </p:nvSpPr>
          <p:spPr bwMode="auto">
            <a:xfrm>
              <a:off x="4080" y="1104"/>
              <a:ext cx="432" cy="336"/>
            </a:xfrm>
            <a:custGeom>
              <a:avLst/>
              <a:gdLst>
                <a:gd name="T0" fmla="*/ 0 w 432"/>
                <a:gd name="T1" fmla="*/ 336 h 336"/>
                <a:gd name="T2" fmla="*/ 192 w 432"/>
                <a:gd name="T3" fmla="*/ 180 h 336"/>
                <a:gd name="T4" fmla="*/ 336 w 432"/>
                <a:gd name="T5" fmla="*/ 48 h 336"/>
                <a:gd name="T6" fmla="*/ 432 w 432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36"/>
                <a:gd name="T14" fmla="*/ 432 w 43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36">
                  <a:moveTo>
                    <a:pt x="0" y="336"/>
                  </a:moveTo>
                  <a:cubicBezTo>
                    <a:pt x="32" y="310"/>
                    <a:pt x="136" y="228"/>
                    <a:pt x="192" y="180"/>
                  </a:cubicBezTo>
                  <a:cubicBezTo>
                    <a:pt x="248" y="132"/>
                    <a:pt x="296" y="78"/>
                    <a:pt x="336" y="48"/>
                  </a:cubicBezTo>
                  <a:cubicBezTo>
                    <a:pt x="376" y="18"/>
                    <a:pt x="404" y="4"/>
                    <a:pt x="43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3325" name="Freeform 12"/>
            <p:cNvSpPr>
              <a:spLocks/>
            </p:cNvSpPr>
            <p:nvPr/>
          </p:nvSpPr>
          <p:spPr bwMode="auto">
            <a:xfrm>
              <a:off x="4512" y="1536"/>
              <a:ext cx="576" cy="336"/>
            </a:xfrm>
            <a:custGeom>
              <a:avLst/>
              <a:gdLst>
                <a:gd name="T0" fmla="*/ 0 w 576"/>
                <a:gd name="T1" fmla="*/ 336 h 336"/>
                <a:gd name="T2" fmla="*/ 288 w 576"/>
                <a:gd name="T3" fmla="*/ 192 h 336"/>
                <a:gd name="T4" fmla="*/ 576 w 576"/>
                <a:gd name="T5" fmla="*/ 0 h 336"/>
                <a:gd name="T6" fmla="*/ 0 60000 65536"/>
                <a:gd name="T7" fmla="*/ 0 60000 65536"/>
                <a:gd name="T8" fmla="*/ 0 60000 65536"/>
                <a:gd name="T9" fmla="*/ 0 w 576"/>
                <a:gd name="T10" fmla="*/ 0 h 336"/>
                <a:gd name="T11" fmla="*/ 576 w 57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336">
                  <a:moveTo>
                    <a:pt x="0" y="336"/>
                  </a:moveTo>
                  <a:cubicBezTo>
                    <a:pt x="96" y="292"/>
                    <a:pt x="192" y="248"/>
                    <a:pt x="288" y="192"/>
                  </a:cubicBezTo>
                  <a:cubicBezTo>
                    <a:pt x="384" y="136"/>
                    <a:pt x="520" y="16"/>
                    <a:pt x="57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3326" name="Line 13"/>
            <p:cNvSpPr>
              <a:spLocks noChangeShapeType="1"/>
            </p:cNvSpPr>
            <p:nvPr/>
          </p:nvSpPr>
          <p:spPr bwMode="auto">
            <a:xfrm>
              <a:off x="4512" y="1104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27" name="Freeform 14"/>
            <p:cNvSpPr>
              <a:spLocks/>
            </p:cNvSpPr>
            <p:nvPr/>
          </p:nvSpPr>
          <p:spPr bwMode="auto">
            <a:xfrm>
              <a:off x="4512" y="1440"/>
              <a:ext cx="96" cy="96"/>
            </a:xfrm>
            <a:custGeom>
              <a:avLst/>
              <a:gdLst>
                <a:gd name="T0" fmla="*/ 0 w 96"/>
                <a:gd name="T1" fmla="*/ 96 h 96"/>
                <a:gd name="T2" fmla="*/ 48 w 96"/>
                <a:gd name="T3" fmla="*/ 48 h 96"/>
                <a:gd name="T4" fmla="*/ 96 w 96"/>
                <a:gd name="T5" fmla="*/ 0 h 96"/>
                <a:gd name="T6" fmla="*/ 0 60000 65536"/>
                <a:gd name="T7" fmla="*/ 0 60000 65536"/>
                <a:gd name="T8" fmla="*/ 0 60000 65536"/>
                <a:gd name="T9" fmla="*/ 0 w 96"/>
                <a:gd name="T10" fmla="*/ 0 h 96"/>
                <a:gd name="T11" fmla="*/ 96 w 9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6">
                  <a:moveTo>
                    <a:pt x="0" y="96"/>
                  </a:moveTo>
                  <a:cubicBezTo>
                    <a:pt x="16" y="80"/>
                    <a:pt x="32" y="64"/>
                    <a:pt x="48" y="48"/>
                  </a:cubicBezTo>
                  <a:cubicBezTo>
                    <a:pt x="64" y="32"/>
                    <a:pt x="88" y="8"/>
                    <a:pt x="9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3328" name="Line 15"/>
            <p:cNvSpPr>
              <a:spLocks noChangeShapeType="1"/>
            </p:cNvSpPr>
            <p:nvPr/>
          </p:nvSpPr>
          <p:spPr bwMode="auto">
            <a:xfrm>
              <a:off x="4608" y="144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4608" y="1584"/>
              <a:ext cx="96" cy="96"/>
            </a:xfrm>
            <a:custGeom>
              <a:avLst/>
              <a:gdLst>
                <a:gd name="T0" fmla="*/ 0 w 96"/>
                <a:gd name="T1" fmla="*/ 96 h 96"/>
                <a:gd name="T2" fmla="*/ 48 w 96"/>
                <a:gd name="T3" fmla="*/ 48 h 96"/>
                <a:gd name="T4" fmla="*/ 96 w 96"/>
                <a:gd name="T5" fmla="*/ 0 h 96"/>
                <a:gd name="T6" fmla="*/ 0 60000 65536"/>
                <a:gd name="T7" fmla="*/ 0 60000 65536"/>
                <a:gd name="T8" fmla="*/ 0 60000 65536"/>
                <a:gd name="T9" fmla="*/ 0 w 96"/>
                <a:gd name="T10" fmla="*/ 0 h 96"/>
                <a:gd name="T11" fmla="*/ 96 w 9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96">
                  <a:moveTo>
                    <a:pt x="0" y="96"/>
                  </a:moveTo>
                  <a:cubicBezTo>
                    <a:pt x="16" y="80"/>
                    <a:pt x="32" y="64"/>
                    <a:pt x="48" y="48"/>
                  </a:cubicBezTo>
                  <a:cubicBezTo>
                    <a:pt x="64" y="32"/>
                    <a:pt x="88" y="8"/>
                    <a:pt x="9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3330" name="Line 17"/>
            <p:cNvSpPr>
              <a:spLocks noChangeShapeType="1"/>
            </p:cNvSpPr>
            <p:nvPr/>
          </p:nvSpPr>
          <p:spPr bwMode="auto">
            <a:xfrm>
              <a:off x="4704" y="158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3648" y="768"/>
              <a:ext cx="1056" cy="768"/>
            </a:xfrm>
            <a:custGeom>
              <a:avLst/>
              <a:gdLst>
                <a:gd name="T0" fmla="*/ 0 w 1056"/>
                <a:gd name="T1" fmla="*/ 768 h 768"/>
                <a:gd name="T2" fmla="*/ 576 w 1056"/>
                <a:gd name="T3" fmla="*/ 144 h 768"/>
                <a:gd name="T4" fmla="*/ 1056 w 1056"/>
                <a:gd name="T5" fmla="*/ 0 h 768"/>
                <a:gd name="T6" fmla="*/ 0 60000 65536"/>
                <a:gd name="T7" fmla="*/ 0 60000 65536"/>
                <a:gd name="T8" fmla="*/ 0 60000 65536"/>
                <a:gd name="T9" fmla="*/ 0 w 1056"/>
                <a:gd name="T10" fmla="*/ 0 h 768"/>
                <a:gd name="T11" fmla="*/ 1056 w 1056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6" h="768">
                  <a:moveTo>
                    <a:pt x="0" y="768"/>
                  </a:moveTo>
                  <a:cubicBezTo>
                    <a:pt x="196" y="520"/>
                    <a:pt x="400" y="272"/>
                    <a:pt x="576" y="144"/>
                  </a:cubicBezTo>
                  <a:cubicBezTo>
                    <a:pt x="752" y="16"/>
                    <a:pt x="956" y="30"/>
                    <a:pt x="105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3332" name="Line 19"/>
            <p:cNvSpPr>
              <a:spLocks noChangeShapeType="1"/>
            </p:cNvSpPr>
            <p:nvPr/>
          </p:nvSpPr>
          <p:spPr bwMode="auto">
            <a:xfrm flipV="1">
              <a:off x="4704" y="768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33" name="Freeform 20"/>
            <p:cNvSpPr>
              <a:spLocks/>
            </p:cNvSpPr>
            <p:nvPr/>
          </p:nvSpPr>
          <p:spPr bwMode="auto">
            <a:xfrm>
              <a:off x="3648" y="2544"/>
              <a:ext cx="1056" cy="768"/>
            </a:xfrm>
            <a:custGeom>
              <a:avLst/>
              <a:gdLst>
                <a:gd name="T0" fmla="*/ 0 w 1056"/>
                <a:gd name="T1" fmla="*/ 768 h 768"/>
                <a:gd name="T2" fmla="*/ 576 w 1056"/>
                <a:gd name="T3" fmla="*/ 144 h 768"/>
                <a:gd name="T4" fmla="*/ 1056 w 1056"/>
                <a:gd name="T5" fmla="*/ 0 h 768"/>
                <a:gd name="T6" fmla="*/ 0 60000 65536"/>
                <a:gd name="T7" fmla="*/ 0 60000 65536"/>
                <a:gd name="T8" fmla="*/ 0 60000 65536"/>
                <a:gd name="T9" fmla="*/ 0 w 1056"/>
                <a:gd name="T10" fmla="*/ 0 h 768"/>
                <a:gd name="T11" fmla="*/ 1056 w 1056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6" h="768">
                  <a:moveTo>
                    <a:pt x="0" y="768"/>
                  </a:moveTo>
                  <a:cubicBezTo>
                    <a:pt x="196" y="520"/>
                    <a:pt x="400" y="272"/>
                    <a:pt x="576" y="144"/>
                  </a:cubicBezTo>
                  <a:cubicBezTo>
                    <a:pt x="752" y="16"/>
                    <a:pt x="956" y="30"/>
                    <a:pt x="105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3334" name="Freeform 21"/>
            <p:cNvSpPr>
              <a:spLocks/>
            </p:cNvSpPr>
            <p:nvPr/>
          </p:nvSpPr>
          <p:spPr bwMode="auto">
            <a:xfrm>
              <a:off x="3072" y="3312"/>
              <a:ext cx="576" cy="336"/>
            </a:xfrm>
            <a:custGeom>
              <a:avLst/>
              <a:gdLst>
                <a:gd name="T0" fmla="*/ 0 w 576"/>
                <a:gd name="T1" fmla="*/ 336 h 336"/>
                <a:gd name="T2" fmla="*/ 288 w 576"/>
                <a:gd name="T3" fmla="*/ 192 h 336"/>
                <a:gd name="T4" fmla="*/ 576 w 576"/>
                <a:gd name="T5" fmla="*/ 0 h 336"/>
                <a:gd name="T6" fmla="*/ 0 60000 65536"/>
                <a:gd name="T7" fmla="*/ 0 60000 65536"/>
                <a:gd name="T8" fmla="*/ 0 60000 65536"/>
                <a:gd name="T9" fmla="*/ 0 w 576"/>
                <a:gd name="T10" fmla="*/ 0 h 336"/>
                <a:gd name="T11" fmla="*/ 576 w 57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6" h="336">
                  <a:moveTo>
                    <a:pt x="0" y="336"/>
                  </a:moveTo>
                  <a:cubicBezTo>
                    <a:pt x="96" y="292"/>
                    <a:pt x="192" y="248"/>
                    <a:pt x="288" y="192"/>
                  </a:cubicBezTo>
                  <a:cubicBezTo>
                    <a:pt x="384" y="136"/>
                    <a:pt x="520" y="16"/>
                    <a:pt x="57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3335" name="Freeform 22"/>
            <p:cNvSpPr>
              <a:spLocks/>
            </p:cNvSpPr>
            <p:nvPr/>
          </p:nvSpPr>
          <p:spPr bwMode="auto">
            <a:xfrm>
              <a:off x="3648" y="3072"/>
              <a:ext cx="432" cy="336"/>
            </a:xfrm>
            <a:custGeom>
              <a:avLst/>
              <a:gdLst>
                <a:gd name="T0" fmla="*/ 0 w 432"/>
                <a:gd name="T1" fmla="*/ 336 h 336"/>
                <a:gd name="T2" fmla="*/ 168 w 432"/>
                <a:gd name="T3" fmla="*/ 198 h 336"/>
                <a:gd name="T4" fmla="*/ 336 w 432"/>
                <a:gd name="T5" fmla="*/ 48 h 336"/>
                <a:gd name="T6" fmla="*/ 432 w 432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36"/>
                <a:gd name="T14" fmla="*/ 432 w 43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36">
                  <a:moveTo>
                    <a:pt x="0" y="336"/>
                  </a:moveTo>
                  <a:cubicBezTo>
                    <a:pt x="28" y="313"/>
                    <a:pt x="112" y="246"/>
                    <a:pt x="168" y="198"/>
                  </a:cubicBezTo>
                  <a:cubicBezTo>
                    <a:pt x="224" y="150"/>
                    <a:pt x="292" y="81"/>
                    <a:pt x="336" y="48"/>
                  </a:cubicBezTo>
                  <a:cubicBezTo>
                    <a:pt x="380" y="15"/>
                    <a:pt x="404" y="4"/>
                    <a:pt x="43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3336" name="Freeform 23"/>
            <p:cNvSpPr>
              <a:spLocks/>
            </p:cNvSpPr>
            <p:nvPr/>
          </p:nvSpPr>
          <p:spPr bwMode="auto">
            <a:xfrm>
              <a:off x="4080" y="2832"/>
              <a:ext cx="624" cy="402"/>
            </a:xfrm>
            <a:custGeom>
              <a:avLst/>
              <a:gdLst>
                <a:gd name="T0" fmla="*/ 0 w 624"/>
                <a:gd name="T1" fmla="*/ 402 h 402"/>
                <a:gd name="T2" fmla="*/ 180 w 624"/>
                <a:gd name="T3" fmla="*/ 222 h 402"/>
                <a:gd name="T4" fmla="*/ 348 w 624"/>
                <a:gd name="T5" fmla="*/ 90 h 402"/>
                <a:gd name="T6" fmla="*/ 624 w 624"/>
                <a:gd name="T7" fmla="*/ 0 h 4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402"/>
                <a:gd name="T14" fmla="*/ 624 w 624"/>
                <a:gd name="T15" fmla="*/ 402 h 4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402">
                  <a:moveTo>
                    <a:pt x="0" y="402"/>
                  </a:moveTo>
                  <a:cubicBezTo>
                    <a:pt x="30" y="372"/>
                    <a:pt x="122" y="274"/>
                    <a:pt x="180" y="222"/>
                  </a:cubicBezTo>
                  <a:cubicBezTo>
                    <a:pt x="238" y="170"/>
                    <a:pt x="274" y="127"/>
                    <a:pt x="348" y="90"/>
                  </a:cubicBezTo>
                  <a:cubicBezTo>
                    <a:pt x="422" y="53"/>
                    <a:pt x="567" y="19"/>
                    <a:pt x="62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3337" name="Line 24"/>
            <p:cNvSpPr>
              <a:spLocks noChangeShapeType="1"/>
            </p:cNvSpPr>
            <p:nvPr/>
          </p:nvSpPr>
          <p:spPr bwMode="auto">
            <a:xfrm>
              <a:off x="3648" y="331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38" name="Line 25"/>
            <p:cNvSpPr>
              <a:spLocks noChangeShapeType="1"/>
            </p:cNvSpPr>
            <p:nvPr/>
          </p:nvSpPr>
          <p:spPr bwMode="auto">
            <a:xfrm>
              <a:off x="4080" y="30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39" name="Line 26"/>
            <p:cNvSpPr>
              <a:spLocks noChangeShapeType="1"/>
            </p:cNvSpPr>
            <p:nvPr/>
          </p:nvSpPr>
          <p:spPr bwMode="auto">
            <a:xfrm>
              <a:off x="4704" y="254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40" name="Line 27"/>
            <p:cNvSpPr>
              <a:spLocks noChangeShapeType="1"/>
            </p:cNvSpPr>
            <p:nvPr/>
          </p:nvSpPr>
          <p:spPr bwMode="auto">
            <a:xfrm>
              <a:off x="4704" y="2832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41" name="Freeform 28"/>
            <p:cNvSpPr>
              <a:spLocks/>
            </p:cNvSpPr>
            <p:nvPr/>
          </p:nvSpPr>
          <p:spPr bwMode="auto">
            <a:xfrm>
              <a:off x="4708" y="3456"/>
              <a:ext cx="376" cy="196"/>
            </a:xfrm>
            <a:custGeom>
              <a:avLst/>
              <a:gdLst>
                <a:gd name="T0" fmla="*/ 0 w 376"/>
                <a:gd name="T1" fmla="*/ 196 h 196"/>
                <a:gd name="T2" fmla="*/ 276 w 376"/>
                <a:gd name="T3" fmla="*/ 48 h 196"/>
                <a:gd name="T4" fmla="*/ 376 w 376"/>
                <a:gd name="T5" fmla="*/ 0 h 196"/>
                <a:gd name="T6" fmla="*/ 0 60000 65536"/>
                <a:gd name="T7" fmla="*/ 0 60000 65536"/>
                <a:gd name="T8" fmla="*/ 0 60000 65536"/>
                <a:gd name="T9" fmla="*/ 0 w 376"/>
                <a:gd name="T10" fmla="*/ 0 h 196"/>
                <a:gd name="T11" fmla="*/ 376 w 376"/>
                <a:gd name="T12" fmla="*/ 196 h 1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6" h="196">
                  <a:moveTo>
                    <a:pt x="0" y="196"/>
                  </a:moveTo>
                  <a:cubicBezTo>
                    <a:pt x="46" y="171"/>
                    <a:pt x="213" y="81"/>
                    <a:pt x="276" y="48"/>
                  </a:cubicBezTo>
                  <a:cubicBezTo>
                    <a:pt x="339" y="15"/>
                    <a:pt x="355" y="10"/>
                    <a:pt x="37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AR"/>
            </a:p>
          </p:txBody>
        </p:sp>
        <p:sp>
          <p:nvSpPr>
            <p:cNvPr id="13342" name="Text Box 29"/>
            <p:cNvSpPr txBox="1">
              <a:spLocks noChangeArrowheads="1"/>
            </p:cNvSpPr>
            <p:nvPr/>
          </p:nvSpPr>
          <p:spPr bwMode="auto">
            <a:xfrm>
              <a:off x="963" y="2688"/>
              <a:ext cx="9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1200">
                  <a:latin typeface="Arial" charset="0"/>
                </a:rPr>
                <a:t>Clases de diámetro</a:t>
              </a:r>
              <a:endParaRPr lang="es-ES_tradnl" sz="2400">
                <a:latin typeface="Times New Roman" pitchFamily="18" charset="0"/>
              </a:endParaRPr>
            </a:p>
          </p:txBody>
        </p:sp>
        <p:sp>
          <p:nvSpPr>
            <p:cNvPr id="13343" name="Text Box 30"/>
            <p:cNvSpPr txBox="1">
              <a:spLocks noChangeArrowheads="1"/>
            </p:cNvSpPr>
            <p:nvPr/>
          </p:nvSpPr>
          <p:spPr bwMode="auto">
            <a:xfrm rot="10800000">
              <a:off x="240" y="1653"/>
              <a:ext cx="231" cy="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 anchor="ctr">
              <a:spAutoFit/>
            </a:bodyPr>
            <a:lstStyle/>
            <a:p>
              <a:pPr algn="ctr" eaLnBrk="0" hangingPunct="0"/>
              <a:r>
                <a:rPr lang="es-ES_tradnl" sz="1200">
                  <a:latin typeface="Arial" charset="0"/>
                </a:rPr>
                <a:t>abundancia</a:t>
              </a:r>
              <a:endParaRPr lang="es-ES_tradnl" sz="2400">
                <a:latin typeface="Arial" charset="0"/>
              </a:endParaRPr>
            </a:p>
          </p:txBody>
        </p:sp>
        <p:sp>
          <p:nvSpPr>
            <p:cNvPr id="13344" name="Text Box 31"/>
            <p:cNvSpPr txBox="1">
              <a:spLocks noChangeArrowheads="1"/>
            </p:cNvSpPr>
            <p:nvPr/>
          </p:nvSpPr>
          <p:spPr bwMode="auto">
            <a:xfrm>
              <a:off x="3984" y="2064"/>
              <a:ext cx="43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1200">
                  <a:latin typeface="Arial" charset="0"/>
                </a:rPr>
                <a:t>Tiempo</a:t>
              </a:r>
            </a:p>
          </p:txBody>
        </p:sp>
        <p:sp>
          <p:nvSpPr>
            <p:cNvPr id="13345" name="Text Box 32"/>
            <p:cNvSpPr txBox="1">
              <a:spLocks noChangeArrowheads="1"/>
            </p:cNvSpPr>
            <p:nvPr/>
          </p:nvSpPr>
          <p:spPr bwMode="auto">
            <a:xfrm rot="-5400000">
              <a:off x="2440" y="1160"/>
              <a:ext cx="9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1200">
                  <a:latin typeface="Arial" charset="0"/>
                </a:rPr>
                <a:t>Volumen o biomasa</a:t>
              </a:r>
            </a:p>
          </p:txBody>
        </p:sp>
        <p:sp>
          <p:nvSpPr>
            <p:cNvPr id="13346" name="Text Box 33"/>
            <p:cNvSpPr txBox="1">
              <a:spLocks noChangeArrowheads="1"/>
            </p:cNvSpPr>
            <p:nvPr/>
          </p:nvSpPr>
          <p:spPr bwMode="auto">
            <a:xfrm rot="-5400000">
              <a:off x="2438" y="2986"/>
              <a:ext cx="9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1200">
                  <a:latin typeface="Arial" charset="0"/>
                </a:rPr>
                <a:t>Volumen o biomasa</a:t>
              </a:r>
            </a:p>
          </p:txBody>
        </p:sp>
        <p:sp>
          <p:nvSpPr>
            <p:cNvPr id="13347" name="Text Box 34"/>
            <p:cNvSpPr txBox="1">
              <a:spLocks noChangeArrowheads="1"/>
            </p:cNvSpPr>
            <p:nvPr/>
          </p:nvSpPr>
          <p:spPr bwMode="auto">
            <a:xfrm>
              <a:off x="4080" y="3888"/>
              <a:ext cx="43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1200">
                  <a:latin typeface="Arial" charset="0"/>
                </a:rPr>
                <a:t>Tiempo</a:t>
              </a:r>
            </a:p>
          </p:txBody>
        </p:sp>
        <p:sp>
          <p:nvSpPr>
            <p:cNvPr id="13348" name="AutoShape 35"/>
            <p:cNvSpPr>
              <a:spLocks/>
            </p:cNvSpPr>
            <p:nvPr/>
          </p:nvSpPr>
          <p:spPr bwMode="auto">
            <a:xfrm rot="-5400000">
              <a:off x="3840" y="1104"/>
              <a:ext cx="96" cy="1632"/>
            </a:xfrm>
            <a:prstGeom prst="leftBrace">
              <a:avLst>
                <a:gd name="adj1" fmla="val 141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49" name="AutoShape 36"/>
            <p:cNvSpPr>
              <a:spLocks/>
            </p:cNvSpPr>
            <p:nvPr/>
          </p:nvSpPr>
          <p:spPr bwMode="auto">
            <a:xfrm rot="-5400000">
              <a:off x="3840" y="2880"/>
              <a:ext cx="96" cy="1632"/>
            </a:xfrm>
            <a:prstGeom prst="leftBrace">
              <a:avLst>
                <a:gd name="adj1" fmla="val 141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50" name="Text Box 37"/>
            <p:cNvSpPr txBox="1">
              <a:spLocks noChangeArrowheads="1"/>
            </p:cNvSpPr>
            <p:nvPr/>
          </p:nvSpPr>
          <p:spPr bwMode="auto">
            <a:xfrm>
              <a:off x="3648" y="912"/>
              <a:ext cx="29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raleos</a:t>
              </a:r>
              <a:endParaRPr lang="es-ES_tradnl" sz="1000">
                <a:latin typeface="Arial" charset="0"/>
              </a:endParaRPr>
            </a:p>
          </p:txBody>
        </p:sp>
        <p:sp>
          <p:nvSpPr>
            <p:cNvPr id="13351" name="Text Box 38"/>
            <p:cNvSpPr txBox="1">
              <a:spLocks noChangeArrowheads="1"/>
            </p:cNvSpPr>
            <p:nvPr/>
          </p:nvSpPr>
          <p:spPr bwMode="auto">
            <a:xfrm>
              <a:off x="3648" y="2736"/>
              <a:ext cx="29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raleos</a:t>
              </a:r>
              <a:endParaRPr lang="es-ES_tradnl" sz="1000">
                <a:latin typeface="Arial" charset="0"/>
              </a:endParaRPr>
            </a:p>
          </p:txBody>
        </p:sp>
        <p:sp>
          <p:nvSpPr>
            <p:cNvPr id="13352" name="Text Box 39"/>
            <p:cNvSpPr txBox="1">
              <a:spLocks noChangeArrowheads="1"/>
            </p:cNvSpPr>
            <p:nvPr/>
          </p:nvSpPr>
          <p:spPr bwMode="auto">
            <a:xfrm>
              <a:off x="4704" y="2640"/>
              <a:ext cx="40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Corta final</a:t>
              </a:r>
              <a:endParaRPr lang="es-ES_tradnl" sz="2400">
                <a:latin typeface="Times New Roman" pitchFamily="18" charset="0"/>
              </a:endParaRPr>
            </a:p>
          </p:txBody>
        </p:sp>
        <p:sp>
          <p:nvSpPr>
            <p:cNvPr id="13353" name="Text Box 40"/>
            <p:cNvSpPr txBox="1">
              <a:spLocks noChangeArrowheads="1"/>
            </p:cNvSpPr>
            <p:nvPr/>
          </p:nvSpPr>
          <p:spPr bwMode="auto">
            <a:xfrm>
              <a:off x="4416" y="912"/>
              <a:ext cx="72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Cortas reproductoras</a:t>
              </a:r>
            </a:p>
          </p:txBody>
        </p:sp>
        <p:sp>
          <p:nvSpPr>
            <p:cNvPr id="13354" name="Text Box 41"/>
            <p:cNvSpPr txBox="1">
              <a:spLocks noChangeArrowheads="1"/>
            </p:cNvSpPr>
            <p:nvPr/>
          </p:nvSpPr>
          <p:spPr bwMode="auto">
            <a:xfrm>
              <a:off x="3637" y="1968"/>
              <a:ext cx="55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1</a:t>
              </a:r>
              <a:r>
                <a:rPr lang="es-ES_tradnl" sz="800" baseline="30000">
                  <a:latin typeface="Arial" charset="0"/>
                </a:rPr>
                <a:t>er</a:t>
              </a:r>
              <a:r>
                <a:rPr lang="es-ES_tradnl" sz="800">
                  <a:latin typeface="Arial" charset="0"/>
                </a:rPr>
                <a:t> ciclo o turno</a:t>
              </a:r>
            </a:p>
          </p:txBody>
        </p:sp>
        <p:sp>
          <p:nvSpPr>
            <p:cNvPr id="13355" name="Text Box 42"/>
            <p:cNvSpPr txBox="1">
              <a:spLocks noChangeArrowheads="1"/>
            </p:cNvSpPr>
            <p:nvPr/>
          </p:nvSpPr>
          <p:spPr bwMode="auto">
            <a:xfrm>
              <a:off x="3635" y="3744"/>
              <a:ext cx="55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1</a:t>
              </a:r>
              <a:r>
                <a:rPr lang="es-ES_tradnl" sz="800" baseline="30000">
                  <a:latin typeface="Arial" charset="0"/>
                </a:rPr>
                <a:t>er</a:t>
              </a:r>
              <a:r>
                <a:rPr lang="es-ES_tradnl" sz="800">
                  <a:latin typeface="Arial" charset="0"/>
                </a:rPr>
                <a:t> ciclo o turno</a:t>
              </a:r>
            </a:p>
          </p:txBody>
        </p:sp>
        <p:sp>
          <p:nvSpPr>
            <p:cNvPr id="13356" name="Text Box 43"/>
            <p:cNvSpPr txBox="1">
              <a:spLocks noChangeArrowheads="1"/>
            </p:cNvSpPr>
            <p:nvPr/>
          </p:nvSpPr>
          <p:spPr bwMode="auto">
            <a:xfrm>
              <a:off x="4704" y="1968"/>
              <a:ext cx="33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2</a:t>
              </a:r>
              <a:r>
                <a:rPr lang="es-ES_tradnl" sz="800" baseline="30000">
                  <a:latin typeface="Arial" charset="0"/>
                </a:rPr>
                <a:t>er</a:t>
              </a:r>
              <a:r>
                <a:rPr lang="es-ES_tradnl" sz="800">
                  <a:latin typeface="Arial" charset="0"/>
                </a:rPr>
                <a:t> ciclo</a:t>
              </a:r>
            </a:p>
          </p:txBody>
        </p:sp>
        <p:sp>
          <p:nvSpPr>
            <p:cNvPr id="13357" name="Text Box 44"/>
            <p:cNvSpPr txBox="1">
              <a:spLocks noChangeArrowheads="1"/>
            </p:cNvSpPr>
            <p:nvPr/>
          </p:nvSpPr>
          <p:spPr bwMode="auto">
            <a:xfrm>
              <a:off x="4800" y="3744"/>
              <a:ext cx="333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2</a:t>
              </a:r>
              <a:r>
                <a:rPr lang="es-ES_tradnl" sz="800" baseline="30000">
                  <a:latin typeface="Arial" charset="0"/>
                </a:rPr>
                <a:t>er</a:t>
              </a:r>
              <a:r>
                <a:rPr lang="es-ES_tradnl" sz="800">
                  <a:latin typeface="Arial" charset="0"/>
                </a:rPr>
                <a:t> ciclo</a:t>
              </a:r>
            </a:p>
          </p:txBody>
        </p:sp>
        <p:sp>
          <p:nvSpPr>
            <p:cNvPr id="13358" name="Line 45"/>
            <p:cNvSpPr>
              <a:spLocks noChangeShapeType="1"/>
            </p:cNvSpPr>
            <p:nvPr/>
          </p:nvSpPr>
          <p:spPr bwMode="auto">
            <a:xfrm>
              <a:off x="3840" y="1056"/>
              <a:ext cx="1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59" name="Line 46"/>
            <p:cNvSpPr>
              <a:spLocks noChangeShapeType="1"/>
            </p:cNvSpPr>
            <p:nvPr/>
          </p:nvSpPr>
          <p:spPr bwMode="auto">
            <a:xfrm>
              <a:off x="3840" y="2880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60" name="Line 47"/>
            <p:cNvSpPr>
              <a:spLocks noChangeShapeType="1"/>
            </p:cNvSpPr>
            <p:nvPr/>
          </p:nvSpPr>
          <p:spPr bwMode="auto">
            <a:xfrm flipH="1">
              <a:off x="3696" y="2880"/>
              <a:ext cx="144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61" name="Line 48"/>
            <p:cNvSpPr>
              <a:spLocks noChangeShapeType="1"/>
            </p:cNvSpPr>
            <p:nvPr/>
          </p:nvSpPr>
          <p:spPr bwMode="auto">
            <a:xfrm flipH="1">
              <a:off x="3648" y="1056"/>
              <a:ext cx="19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62" name="AutoShape 49"/>
            <p:cNvSpPr>
              <a:spLocks noChangeArrowheads="1"/>
            </p:cNvSpPr>
            <p:nvPr/>
          </p:nvSpPr>
          <p:spPr bwMode="auto">
            <a:xfrm rot="-2253680">
              <a:off x="2640" y="1920"/>
              <a:ext cx="288" cy="96"/>
            </a:xfrm>
            <a:prstGeom prst="rightArrow">
              <a:avLst>
                <a:gd name="adj1" fmla="val 50000"/>
                <a:gd name="adj2" fmla="val 7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63" name="AutoShape 50"/>
            <p:cNvSpPr>
              <a:spLocks noChangeArrowheads="1"/>
            </p:cNvSpPr>
            <p:nvPr/>
          </p:nvSpPr>
          <p:spPr bwMode="auto">
            <a:xfrm rot="2108920">
              <a:off x="2640" y="2256"/>
              <a:ext cx="288" cy="96"/>
            </a:xfrm>
            <a:prstGeom prst="rightArrow">
              <a:avLst>
                <a:gd name="adj1" fmla="val 50000"/>
                <a:gd name="adj2" fmla="val 7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64" name="Rectangle 51"/>
            <p:cNvSpPr>
              <a:spLocks noChangeArrowheads="1"/>
            </p:cNvSpPr>
            <p:nvPr/>
          </p:nvSpPr>
          <p:spPr bwMode="auto">
            <a:xfrm>
              <a:off x="5184" y="768"/>
              <a:ext cx="96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65" name="AutoShape 52"/>
            <p:cNvSpPr>
              <a:spLocks/>
            </p:cNvSpPr>
            <p:nvPr/>
          </p:nvSpPr>
          <p:spPr bwMode="auto">
            <a:xfrm>
              <a:off x="5616" y="1008"/>
              <a:ext cx="48" cy="864"/>
            </a:xfrm>
            <a:prstGeom prst="rightBrace">
              <a:avLst>
                <a:gd name="adj1" fmla="val 1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66" name="AutoShape 53"/>
            <p:cNvSpPr>
              <a:spLocks/>
            </p:cNvSpPr>
            <p:nvPr/>
          </p:nvSpPr>
          <p:spPr bwMode="auto">
            <a:xfrm>
              <a:off x="5280" y="768"/>
              <a:ext cx="48" cy="240"/>
            </a:xfrm>
            <a:prstGeom prst="rightBrace">
              <a:avLst>
                <a:gd name="adj1" fmla="val 41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67" name="Rectangle 54" descr="Diagonal hacia arriba ancha"/>
            <p:cNvSpPr>
              <a:spLocks noChangeArrowheads="1"/>
            </p:cNvSpPr>
            <p:nvPr/>
          </p:nvSpPr>
          <p:spPr bwMode="auto">
            <a:xfrm>
              <a:off x="5184" y="2880"/>
              <a:ext cx="96" cy="768"/>
            </a:xfrm>
            <a:prstGeom prst="rect">
              <a:avLst/>
            </a:prstGeom>
            <a:pattFill prst="wdUpDiag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68" name="Rectangle 55"/>
            <p:cNvSpPr>
              <a:spLocks noChangeArrowheads="1"/>
            </p:cNvSpPr>
            <p:nvPr/>
          </p:nvSpPr>
          <p:spPr bwMode="auto">
            <a:xfrm>
              <a:off x="5184" y="2544"/>
              <a:ext cx="96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69" name="AutoShape 56"/>
            <p:cNvSpPr>
              <a:spLocks/>
            </p:cNvSpPr>
            <p:nvPr/>
          </p:nvSpPr>
          <p:spPr bwMode="auto">
            <a:xfrm>
              <a:off x="5280" y="2544"/>
              <a:ext cx="48" cy="336"/>
            </a:xfrm>
            <a:prstGeom prst="righ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70" name="AutoShape 57"/>
            <p:cNvSpPr>
              <a:spLocks/>
            </p:cNvSpPr>
            <p:nvPr/>
          </p:nvSpPr>
          <p:spPr bwMode="auto">
            <a:xfrm>
              <a:off x="5280" y="2880"/>
              <a:ext cx="48" cy="768"/>
            </a:xfrm>
            <a:prstGeom prst="rightBrace">
              <a:avLst>
                <a:gd name="adj1" fmla="val 13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71" name="Text Box 58"/>
            <p:cNvSpPr txBox="1">
              <a:spLocks noChangeArrowheads="1"/>
            </p:cNvSpPr>
            <p:nvPr/>
          </p:nvSpPr>
          <p:spPr bwMode="auto">
            <a:xfrm>
              <a:off x="5328" y="816"/>
              <a:ext cx="29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raleos</a:t>
              </a:r>
              <a:endParaRPr lang="es-ES_tradnl" sz="1000">
                <a:latin typeface="Arial" charset="0"/>
              </a:endParaRPr>
            </a:p>
          </p:txBody>
        </p:sp>
        <p:sp>
          <p:nvSpPr>
            <p:cNvPr id="13372" name="Text Box 59"/>
            <p:cNvSpPr txBox="1">
              <a:spLocks noChangeArrowheads="1"/>
            </p:cNvSpPr>
            <p:nvPr/>
          </p:nvSpPr>
          <p:spPr bwMode="auto">
            <a:xfrm>
              <a:off x="5328" y="2640"/>
              <a:ext cx="29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raleos</a:t>
              </a:r>
              <a:endParaRPr lang="es-ES_tradnl" sz="1000">
                <a:latin typeface="Arial" charset="0"/>
              </a:endParaRPr>
            </a:p>
          </p:txBody>
        </p:sp>
        <p:sp>
          <p:nvSpPr>
            <p:cNvPr id="13373" name="Text Box 60"/>
            <p:cNvSpPr txBox="1">
              <a:spLocks noChangeArrowheads="1"/>
            </p:cNvSpPr>
            <p:nvPr/>
          </p:nvSpPr>
          <p:spPr bwMode="auto">
            <a:xfrm>
              <a:off x="5328" y="3168"/>
              <a:ext cx="356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cosecha</a:t>
              </a:r>
              <a:endParaRPr lang="es-ES_tradnl" sz="2400">
                <a:latin typeface="Times New Roman" pitchFamily="18" charset="0"/>
              </a:endParaRPr>
            </a:p>
          </p:txBody>
        </p:sp>
        <p:sp>
          <p:nvSpPr>
            <p:cNvPr id="13374" name="Rectangle 61" descr="Diagonal hacia abajo clara"/>
            <p:cNvSpPr>
              <a:spLocks noChangeArrowheads="1"/>
            </p:cNvSpPr>
            <p:nvPr/>
          </p:nvSpPr>
          <p:spPr bwMode="auto">
            <a:xfrm>
              <a:off x="5184" y="1008"/>
              <a:ext cx="96" cy="432"/>
            </a:xfrm>
            <a:prstGeom prst="rect">
              <a:avLst/>
            </a:prstGeom>
            <a:pattFill prst="ltDnDiag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75" name="Rectangle 62" descr="Horizontal clara"/>
            <p:cNvSpPr>
              <a:spLocks noChangeArrowheads="1"/>
            </p:cNvSpPr>
            <p:nvPr/>
          </p:nvSpPr>
          <p:spPr bwMode="auto">
            <a:xfrm>
              <a:off x="5184" y="1440"/>
              <a:ext cx="96" cy="192"/>
            </a:xfrm>
            <a:prstGeom prst="rect">
              <a:avLst/>
            </a:prstGeom>
            <a:pattFill prst="ltHorz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76" name="Rectangle 63" descr="Diagonal hacia arriba ancha"/>
            <p:cNvSpPr>
              <a:spLocks noChangeArrowheads="1"/>
            </p:cNvSpPr>
            <p:nvPr/>
          </p:nvSpPr>
          <p:spPr bwMode="auto">
            <a:xfrm>
              <a:off x="5184" y="1632"/>
              <a:ext cx="96" cy="240"/>
            </a:xfrm>
            <a:prstGeom prst="rect">
              <a:avLst/>
            </a:prstGeom>
            <a:pattFill prst="wdUpDiag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77" name="AutoShape 64"/>
            <p:cNvSpPr>
              <a:spLocks/>
            </p:cNvSpPr>
            <p:nvPr/>
          </p:nvSpPr>
          <p:spPr bwMode="auto">
            <a:xfrm>
              <a:off x="5280" y="1008"/>
              <a:ext cx="48" cy="432"/>
            </a:xfrm>
            <a:prstGeom prst="rightBrace">
              <a:avLst>
                <a:gd name="adj1" fmla="val 75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78" name="AutoShape 65"/>
            <p:cNvSpPr>
              <a:spLocks/>
            </p:cNvSpPr>
            <p:nvPr/>
          </p:nvSpPr>
          <p:spPr bwMode="auto">
            <a:xfrm>
              <a:off x="5280" y="1440"/>
              <a:ext cx="48" cy="192"/>
            </a:xfrm>
            <a:prstGeom prst="rightBrace">
              <a:avLst>
                <a:gd name="adj1" fmla="val 3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79" name="AutoShape 66"/>
            <p:cNvSpPr>
              <a:spLocks/>
            </p:cNvSpPr>
            <p:nvPr/>
          </p:nvSpPr>
          <p:spPr bwMode="auto">
            <a:xfrm>
              <a:off x="5280" y="1632"/>
              <a:ext cx="48" cy="240"/>
            </a:xfrm>
            <a:prstGeom prst="rightBrace">
              <a:avLst>
                <a:gd name="adj1" fmla="val 41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80" name="Text Box 67"/>
            <p:cNvSpPr txBox="1">
              <a:spLocks noChangeArrowheads="1"/>
            </p:cNvSpPr>
            <p:nvPr/>
          </p:nvSpPr>
          <p:spPr bwMode="auto">
            <a:xfrm rot="-5401448">
              <a:off x="5333" y="1348"/>
              <a:ext cx="72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800">
                  <a:latin typeface="Arial" charset="0"/>
                </a:rPr>
                <a:t>Cortas reproductoras</a:t>
              </a:r>
            </a:p>
          </p:txBody>
        </p:sp>
        <p:sp>
          <p:nvSpPr>
            <p:cNvPr id="13381" name="Text Box 68"/>
            <p:cNvSpPr txBox="1">
              <a:spLocks noChangeArrowheads="1"/>
            </p:cNvSpPr>
            <p:nvPr/>
          </p:nvSpPr>
          <p:spPr bwMode="auto">
            <a:xfrm rot="-25633">
              <a:off x="5280" y="1680"/>
              <a:ext cx="324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600">
                  <a:latin typeface="Arial" charset="0"/>
                </a:rPr>
                <a:t>liberación</a:t>
              </a:r>
              <a:endParaRPr lang="es-ES_tradnl" sz="2400">
                <a:latin typeface="Times New Roman" pitchFamily="18" charset="0"/>
              </a:endParaRPr>
            </a:p>
          </p:txBody>
        </p:sp>
        <p:sp>
          <p:nvSpPr>
            <p:cNvPr id="13382" name="Text Box 69"/>
            <p:cNvSpPr txBox="1">
              <a:spLocks noChangeArrowheads="1"/>
            </p:cNvSpPr>
            <p:nvPr/>
          </p:nvSpPr>
          <p:spPr bwMode="auto">
            <a:xfrm>
              <a:off x="5280" y="1152"/>
              <a:ext cx="399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600">
                  <a:latin typeface="Arial" charset="0"/>
                </a:rPr>
                <a:t>diseminación</a:t>
              </a:r>
              <a:endParaRPr lang="es-ES_tradnl" sz="800">
                <a:latin typeface="Arial" charset="0"/>
              </a:endParaRPr>
            </a:p>
          </p:txBody>
        </p:sp>
        <p:sp>
          <p:nvSpPr>
            <p:cNvPr id="13383" name="Text Box 70"/>
            <p:cNvSpPr txBox="1">
              <a:spLocks noChangeArrowheads="1"/>
            </p:cNvSpPr>
            <p:nvPr/>
          </p:nvSpPr>
          <p:spPr bwMode="auto">
            <a:xfrm>
              <a:off x="5280" y="1488"/>
              <a:ext cx="342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s-ES_tradnl" sz="600">
                  <a:latin typeface="Arial" charset="0"/>
                </a:rPr>
                <a:t>intermedia</a:t>
              </a:r>
              <a:endParaRPr lang="es-ES_tradnl" sz="2400">
                <a:latin typeface="Times New Roman" pitchFamily="18" charset="0"/>
              </a:endParaRPr>
            </a:p>
          </p:txBody>
        </p:sp>
      </p:grpSp>
      <p:sp>
        <p:nvSpPr>
          <p:cNvPr id="175175" name="Text Box 71"/>
          <p:cNvSpPr txBox="1">
            <a:spLocks noChangeArrowheads="1"/>
          </p:cNvSpPr>
          <p:nvPr/>
        </p:nvSpPr>
        <p:spPr bwMode="auto">
          <a:xfrm>
            <a:off x="1295400" y="579438"/>
            <a:ext cx="22558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s-ES_tradnl" sz="2400">
                <a:latin typeface="Arial" charset="0"/>
              </a:rPr>
              <a:t>Rodales  coetáneo</a:t>
            </a:r>
            <a:endParaRPr lang="es-ES_tradnl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182F47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s-ES" sz="2400" b="1" dirty="0" smtClean="0">
                <a:solidFill>
                  <a:schemeClr val="tx1"/>
                </a:solidFill>
                <a:latin typeface="Arial" charset="0"/>
              </a:rPr>
              <a:t>Clasificación de los Sistemas Silvícolas</a:t>
            </a:r>
            <a:endParaRPr lang="es-ES_tradnl" sz="2400" b="1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458200" cy="5410200"/>
          </a:xfrm>
        </p:spPr>
        <p:txBody>
          <a:bodyPr/>
          <a:lstStyle/>
          <a:p>
            <a:pPr marL="381000" indent="95250" eaLnBrk="1" hangingPunct="1">
              <a:buClr>
                <a:srgbClr val="FFFFFF"/>
              </a:buClr>
              <a:buFontTx/>
              <a:buChar char="•"/>
              <a:tabLst>
                <a:tab pos="285750" algn="l"/>
              </a:tabLst>
              <a:defRPr/>
            </a:pPr>
            <a:r>
              <a:rPr lang="es-ES" sz="2400" b="1" dirty="0" smtClean="0">
                <a:solidFill>
                  <a:srgbClr val="FFFFFF"/>
                </a:solidFill>
                <a:latin typeface="Arial" charset="0"/>
              </a:rPr>
              <a:t>  </a:t>
            </a:r>
            <a:r>
              <a:rPr lang="es-ES" sz="2200" b="1" dirty="0" smtClean="0">
                <a:latin typeface="Arial" charset="0"/>
              </a:rPr>
              <a:t>Métodos de monte alto</a:t>
            </a:r>
            <a:r>
              <a:rPr lang="es-ES" sz="2400" b="1" dirty="0" smtClean="0">
                <a:latin typeface="Arial" charset="0"/>
              </a:rPr>
              <a:t>: </a:t>
            </a:r>
            <a:r>
              <a:rPr lang="es-ES" sz="2000" b="1" dirty="0" smtClean="0">
                <a:latin typeface="Arial" charset="0"/>
              </a:rPr>
              <a:t>regeneración por semilla</a:t>
            </a:r>
            <a:r>
              <a:rPr lang="es-ES" sz="2400" b="1" dirty="0" smtClean="0">
                <a:latin typeface="Arial" charset="0"/>
              </a:rPr>
              <a:t> 	    		</a:t>
            </a:r>
          </a:p>
          <a:p>
            <a:pPr marL="381000" indent="95250" eaLnBrk="1" hangingPunct="1">
              <a:buClr>
                <a:srgbClr val="FFFFFF"/>
              </a:buClr>
              <a:buFontTx/>
              <a:buChar char="•"/>
              <a:tabLst>
                <a:tab pos="285750" algn="l"/>
              </a:tabLst>
              <a:defRPr/>
            </a:pPr>
            <a:r>
              <a:rPr lang="es-ES" sz="2200" b="1" dirty="0" smtClean="0">
                <a:latin typeface="Arial" charset="0"/>
              </a:rPr>
              <a:t>Rodales coetáneos</a:t>
            </a:r>
            <a:endParaRPr lang="es-ES" sz="2400" b="1" dirty="0" smtClean="0">
              <a:latin typeface="Arial" charset="0"/>
            </a:endParaRPr>
          </a:p>
          <a:p>
            <a:pPr marL="1333500" lvl="1" indent="-590550" eaLnBrk="1" hangingPunct="1">
              <a:tabLst>
                <a:tab pos="285750" algn="l"/>
              </a:tabLst>
              <a:defRPr/>
            </a:pPr>
            <a:r>
              <a:rPr lang="es-ES" sz="2000" b="1" dirty="0" smtClean="0">
                <a:latin typeface="Arial" charset="0"/>
              </a:rPr>
              <a:t> Métodos de tala rasa</a:t>
            </a:r>
          </a:p>
          <a:p>
            <a:pPr marL="1333500" lvl="1" indent="-590550" eaLnBrk="1" hangingPunct="1">
              <a:tabLst>
                <a:tab pos="285750" algn="l"/>
              </a:tabLst>
              <a:defRPr/>
            </a:pPr>
            <a:r>
              <a:rPr lang="es-ES" sz="2000" b="1" dirty="0" smtClean="0">
                <a:latin typeface="Arial" charset="0"/>
              </a:rPr>
              <a:t> Métodos de árboles padres</a:t>
            </a:r>
          </a:p>
          <a:p>
            <a:pPr marL="1333500" lvl="1" indent="-590550" eaLnBrk="1" hangingPunct="1">
              <a:tabLst>
                <a:tab pos="285750" algn="l"/>
              </a:tabLst>
              <a:defRPr/>
            </a:pPr>
            <a:r>
              <a:rPr lang="es-ES" sz="2000" b="1" dirty="0" smtClean="0">
                <a:latin typeface="Arial" charset="0"/>
              </a:rPr>
              <a:t> Métodos de cortas de protección (Aclareos sucesivos)</a:t>
            </a:r>
            <a:endParaRPr lang="es-ES" sz="2000" dirty="0" smtClean="0">
              <a:latin typeface="Arial" charset="0"/>
            </a:endParaRPr>
          </a:p>
          <a:p>
            <a:pPr marL="381000" indent="95250" eaLnBrk="1" hangingPunct="1">
              <a:buFont typeface="Wingdings" pitchFamily="2" charset="2"/>
              <a:buNone/>
              <a:tabLst>
                <a:tab pos="285750" algn="l"/>
              </a:tabLst>
              <a:defRPr/>
            </a:pPr>
            <a:r>
              <a:rPr lang="es-ES" sz="2400" b="1" dirty="0" smtClean="0">
                <a:latin typeface="Arial" charset="0"/>
              </a:rPr>
              <a:t> 	</a:t>
            </a:r>
          </a:p>
          <a:p>
            <a:pPr marL="381000" indent="95250" eaLnBrk="1" hangingPunct="1">
              <a:buFont typeface="Wingdings" pitchFamily="2" charset="2"/>
              <a:buNone/>
              <a:tabLst>
                <a:tab pos="285750" algn="l"/>
              </a:tabLst>
              <a:defRPr/>
            </a:pPr>
            <a:r>
              <a:rPr lang="es-ES" sz="2200" b="1" dirty="0" smtClean="0">
                <a:latin typeface="Arial" charset="0"/>
              </a:rPr>
              <a:t>.Rodales </a:t>
            </a:r>
            <a:r>
              <a:rPr lang="es-ES" sz="2200" b="1" dirty="0" err="1" smtClean="0">
                <a:latin typeface="Arial" charset="0"/>
              </a:rPr>
              <a:t>disetáneos</a:t>
            </a:r>
            <a:r>
              <a:rPr lang="es-ES" sz="2400" dirty="0" smtClean="0">
                <a:latin typeface="Arial" charset="0"/>
              </a:rPr>
              <a:t>	</a:t>
            </a:r>
            <a:endParaRPr lang="es-ES" sz="2400" b="1" dirty="0" smtClean="0">
              <a:latin typeface="Arial" charset="0"/>
            </a:endParaRPr>
          </a:p>
          <a:p>
            <a:pPr marL="1333500" lvl="1" indent="-590550" eaLnBrk="1" hangingPunct="1">
              <a:tabLst>
                <a:tab pos="285750" algn="l"/>
              </a:tabLst>
              <a:defRPr/>
            </a:pPr>
            <a:r>
              <a:rPr lang="es-ES" sz="2000" b="1" dirty="0" smtClean="0">
                <a:latin typeface="Arial" charset="0"/>
              </a:rPr>
              <a:t> Métodos de selección</a:t>
            </a:r>
          </a:p>
          <a:p>
            <a:pPr marL="1333500" lvl="1" indent="-590550" eaLnBrk="1" hangingPunct="1">
              <a:tabLst>
                <a:tab pos="285750" algn="l"/>
              </a:tabLst>
              <a:defRPr/>
            </a:pPr>
            <a:endParaRPr lang="es-ES" sz="2000" b="1" dirty="0" smtClean="0">
              <a:latin typeface="Arial" charset="0"/>
            </a:endParaRPr>
          </a:p>
          <a:p>
            <a:pPr marL="381000" indent="95250" eaLnBrk="1" hangingPunct="1">
              <a:buClr>
                <a:srgbClr val="FFFFFF"/>
              </a:buClr>
              <a:buFontTx/>
              <a:buChar char="•"/>
              <a:tabLst>
                <a:tab pos="285750" algn="l"/>
              </a:tabLst>
              <a:defRPr/>
            </a:pPr>
            <a:r>
              <a:rPr lang="es-ES" sz="2200" b="1" dirty="0" smtClean="0">
                <a:latin typeface="Arial" charset="0"/>
              </a:rPr>
              <a:t>  Métodos de monte bajo:</a:t>
            </a:r>
            <a:r>
              <a:rPr lang="es-ES" sz="2400" b="1" dirty="0" smtClean="0">
                <a:latin typeface="Arial" charset="0"/>
              </a:rPr>
              <a:t> </a:t>
            </a:r>
            <a:r>
              <a:rPr lang="es-ES" sz="2000" b="1" dirty="0" smtClean="0">
                <a:latin typeface="Arial" charset="0"/>
              </a:rPr>
              <a:t>regeneración a partir de rebrotes</a:t>
            </a:r>
            <a:endParaRPr lang="es-ES" sz="2400" b="1" dirty="0" smtClean="0">
              <a:latin typeface="Arial" charset="0"/>
            </a:endParaRPr>
          </a:p>
          <a:p>
            <a:pPr marL="1333500" lvl="1" indent="-590550" eaLnBrk="1" hangingPunct="1">
              <a:buFontTx/>
              <a:buChar char="•"/>
              <a:tabLst>
                <a:tab pos="285750" algn="l"/>
              </a:tabLst>
              <a:defRPr/>
            </a:pPr>
            <a:r>
              <a:rPr lang="es-ES" sz="2000" b="1" dirty="0" smtClean="0">
                <a:latin typeface="Arial" charset="0"/>
              </a:rPr>
              <a:t>Métodos de monte bajo</a:t>
            </a:r>
          </a:p>
          <a:p>
            <a:pPr marL="1333500" lvl="1" indent="-590550" eaLnBrk="1" hangingPunct="1">
              <a:buFontTx/>
              <a:buChar char="•"/>
              <a:tabLst>
                <a:tab pos="285750" algn="l"/>
              </a:tabLst>
              <a:defRPr/>
            </a:pPr>
            <a:r>
              <a:rPr lang="es-ES" sz="2000" b="1" dirty="0" smtClean="0">
                <a:latin typeface="Arial" charset="0"/>
              </a:rPr>
              <a:t>Métodos de monte medio</a:t>
            </a:r>
            <a:endParaRPr lang="es-ES" sz="160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0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40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0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40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40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Textura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</a:themeOverride>
</file>

<file path=ppt/theme/themeOverride2.xml><?xml version="1.0" encoding="utf-8"?>
<a:themeOverride xmlns:a="http://schemas.openxmlformats.org/drawingml/2006/main">
  <a:clrScheme name="Textura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</a:themeOverride>
</file>

<file path=ppt/theme/themeOverride3.xml><?xml version="1.0" encoding="utf-8"?>
<a:themeOverride xmlns:a="http://schemas.openxmlformats.org/drawingml/2006/main">
  <a:clrScheme name="Textura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</a:themeOverride>
</file>

<file path=ppt/theme/themeOverride4.xml><?xml version="1.0" encoding="utf-8"?>
<a:themeOverride xmlns:a="http://schemas.openxmlformats.org/drawingml/2006/main">
  <a:clrScheme name="Textura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4482</TotalTime>
  <Words>719</Words>
  <Application>Microsoft Office PowerPoint</Application>
  <PresentationFormat>Presentación en pantalla (4:3)</PresentationFormat>
  <Paragraphs>183</Paragraphs>
  <Slides>40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9" baseType="lpstr">
      <vt:lpstr>Tahoma</vt:lpstr>
      <vt:lpstr>Arial</vt:lpstr>
      <vt:lpstr>Wingdings</vt:lpstr>
      <vt:lpstr>Calibri</vt:lpstr>
      <vt:lpstr>Times New Roman</vt:lpstr>
      <vt:lpstr>Symbol</vt:lpstr>
      <vt:lpstr>Monotype Sorts</vt:lpstr>
      <vt:lpstr>Textura</vt:lpstr>
      <vt:lpstr>Imagen de mapa de bits</vt:lpstr>
      <vt:lpstr>Diapositiva 1</vt:lpstr>
      <vt:lpstr>Silvicultura y Manejo</vt:lpstr>
      <vt:lpstr>Diapositiva 3</vt:lpstr>
      <vt:lpstr>Planificación Silvícola </vt:lpstr>
      <vt:lpstr>Sistemas Silvícolas</vt:lpstr>
      <vt:lpstr>Aspectos a considerar en un Sistema Silvícola</vt:lpstr>
      <vt:lpstr>Componentes de la práctica silvícola</vt:lpstr>
      <vt:lpstr>Diapositiva 8</vt:lpstr>
      <vt:lpstr>Clasificación de los Sistemas Silvícolas</vt:lpstr>
      <vt:lpstr>Diapositiva 10</vt:lpstr>
      <vt:lpstr>Diapositiva 11</vt:lpstr>
      <vt:lpstr> Métodos de tala rasa</vt:lpstr>
      <vt:lpstr>Diapositiva 13</vt:lpstr>
      <vt:lpstr>Diapositiva 14</vt:lpstr>
      <vt:lpstr>Diapositiva 15</vt:lpstr>
      <vt:lpstr>Diapositiva 16</vt:lpstr>
      <vt:lpstr>Sistema de árboles semilleros</vt:lpstr>
      <vt:lpstr>Diapositiva 18</vt:lpstr>
      <vt:lpstr> Métodos de cortas sucesivas de protección</vt:lpstr>
      <vt:lpstr>Método de aclareos sucesivos</vt:lpstr>
      <vt:lpstr>Diapositiva 21</vt:lpstr>
      <vt:lpstr>Diapositiva 22</vt:lpstr>
      <vt:lpstr>Diapositiva 23</vt:lpstr>
      <vt:lpstr>Diapositiva 24</vt:lpstr>
      <vt:lpstr> Métodos de selección</vt:lpstr>
      <vt:lpstr>Diapositiva 26</vt:lpstr>
      <vt:lpstr>Diapositiva 27</vt:lpstr>
      <vt:lpstr>Sistema de selección en bosquetes</vt:lpstr>
      <vt:lpstr>Diapositiva 29</vt:lpstr>
      <vt:lpstr> Métodos de monte bajo</vt:lpstr>
      <vt:lpstr>Diapositiva 31</vt:lpstr>
      <vt:lpstr>Diapositiva 32</vt:lpstr>
      <vt:lpstr>Diapositiva 33</vt:lpstr>
      <vt:lpstr>Diapositiva 34</vt:lpstr>
      <vt:lpstr>Diapositiva 35</vt:lpstr>
      <vt:lpstr>Métodos de monte bajo</vt:lpstr>
      <vt:lpstr>Diapositiva 37</vt:lpstr>
      <vt:lpstr>Planificación Silvícola </vt:lpstr>
      <vt:lpstr>Metodologías para la determinación del rodal objetivo </vt:lpstr>
      <vt:lpstr>Bibliografía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 de diapositiva</dc:title>
  <dc:creator>m</dc:creator>
  <cp:lastModifiedBy>usuario</cp:lastModifiedBy>
  <cp:revision>236</cp:revision>
  <dcterms:created xsi:type="dcterms:W3CDTF">2002-09-14T15:55:28Z</dcterms:created>
  <dcterms:modified xsi:type="dcterms:W3CDTF">2019-08-07T14:30:15Z</dcterms:modified>
</cp:coreProperties>
</file>