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69" r:id="rId2"/>
    <p:sldId id="309" r:id="rId3"/>
    <p:sldId id="265" r:id="rId4"/>
    <p:sldId id="271" r:id="rId5"/>
    <p:sldId id="273" r:id="rId6"/>
    <p:sldId id="270" r:id="rId7"/>
    <p:sldId id="282" r:id="rId8"/>
    <p:sldId id="276" r:id="rId9"/>
    <p:sldId id="280" r:id="rId10"/>
    <p:sldId id="281" r:id="rId11"/>
    <p:sldId id="278" r:id="rId12"/>
    <p:sldId id="279" r:id="rId13"/>
    <p:sldId id="283" r:id="rId14"/>
    <p:sldId id="284" r:id="rId15"/>
    <p:sldId id="285" r:id="rId16"/>
    <p:sldId id="286" r:id="rId17"/>
    <p:sldId id="288" r:id="rId18"/>
    <p:sldId id="290" r:id="rId19"/>
    <p:sldId id="291" r:id="rId20"/>
    <p:sldId id="256" r:id="rId21"/>
    <p:sldId id="257" r:id="rId22"/>
    <p:sldId id="294" r:id="rId23"/>
    <p:sldId id="293" r:id="rId24"/>
    <p:sldId id="295" r:id="rId25"/>
    <p:sldId id="296" r:id="rId26"/>
    <p:sldId id="297" r:id="rId27"/>
    <p:sldId id="299" r:id="rId28"/>
    <p:sldId id="298" r:id="rId29"/>
    <p:sldId id="301" r:id="rId30"/>
    <p:sldId id="303" r:id="rId31"/>
    <p:sldId id="302" r:id="rId32"/>
    <p:sldId id="305" r:id="rId33"/>
    <p:sldId id="300" r:id="rId34"/>
    <p:sldId id="304" r:id="rId35"/>
    <p:sldId id="306" r:id="rId36"/>
    <p:sldId id="292" r:id="rId37"/>
    <p:sldId id="308" r:id="rId38"/>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1616834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28563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D74E39-DEC5-4E33-ADD7-A27B24FD5AFD}" type="slidenum">
              <a:rPr lang="es-AR" smtClean="0"/>
              <a:t>‹Nº›</a:t>
            </a:fld>
            <a:endParaRPr lang="es-A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11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5D558684-41BF-46C4-B912-494FF83A75A0}" type="datetimeFigureOut">
              <a:rPr lang="es-AR" smtClean="0"/>
              <a:t>24/10/2016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2484455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5D558684-41BF-46C4-B912-494FF83A75A0}" type="datetimeFigureOut">
              <a:rPr lang="es-AR" smtClean="0"/>
              <a:t>24/10/2016</a:t>
            </a:fld>
            <a:endParaRPr lang="es-AR"/>
          </a:p>
        </p:txBody>
      </p:sp>
      <p:sp>
        <p:nvSpPr>
          <p:cNvPr id="6" name="Footer Placeholder 5"/>
          <p:cNvSpPr>
            <a:spLocks noGrp="1"/>
          </p:cNvSpPr>
          <p:nvPr>
            <p:ph type="ftr" sz="quarter" idx="11"/>
          </p:nvPr>
        </p:nvSpPr>
        <p:spPr/>
        <p:txBody>
          <a:bodyPr/>
          <a:lstStyle/>
          <a:p>
            <a:endParaRPr lang="es-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D74E39-DEC5-4E33-ADD7-A27B24FD5AFD}" type="slidenum">
              <a:rPr lang="es-AR" smtClean="0"/>
              <a:t>‹Nº›</a:t>
            </a:fld>
            <a:endParaRPr lang="es-A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5101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5D558684-41BF-46C4-B912-494FF83A75A0}" type="datetimeFigureOut">
              <a:rPr lang="es-AR" smtClean="0"/>
              <a:t>24/10/2016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972818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822952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2178585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94999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558684-41BF-46C4-B912-494FF83A75A0}" type="datetimeFigureOut">
              <a:rPr lang="es-AR" smtClean="0"/>
              <a:t>24/10/2016</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92757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D558684-41BF-46C4-B912-494FF83A75A0}" type="datetimeFigureOut">
              <a:rPr lang="es-AR" smtClean="0"/>
              <a:t>24/10/2016</a:t>
            </a:fld>
            <a:endParaRPr lang="es-AR"/>
          </a:p>
        </p:txBody>
      </p:sp>
      <p:sp>
        <p:nvSpPr>
          <p:cNvPr id="6" name="Footer Placeholder 5"/>
          <p:cNvSpPr>
            <a:spLocks noGrp="1"/>
          </p:cNvSpPr>
          <p:nvPr>
            <p:ph type="ftr" sz="quarter" idx="11"/>
          </p:nvPr>
        </p:nvSpPr>
        <p:spPr/>
        <p:txBody>
          <a:bodyPr/>
          <a:lstStyle/>
          <a:p>
            <a:endParaRPr lang="es-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15181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D558684-41BF-46C4-B912-494FF83A75A0}" type="datetimeFigureOut">
              <a:rPr lang="es-AR" smtClean="0"/>
              <a:t>24/10/2016</a:t>
            </a:fld>
            <a:endParaRPr lang="es-AR"/>
          </a:p>
        </p:txBody>
      </p:sp>
      <p:sp>
        <p:nvSpPr>
          <p:cNvPr id="8" name="Footer Placeholder 7"/>
          <p:cNvSpPr>
            <a:spLocks noGrp="1"/>
          </p:cNvSpPr>
          <p:nvPr>
            <p:ph type="ftr" sz="quarter" idx="11"/>
          </p:nvPr>
        </p:nvSpPr>
        <p:spPr/>
        <p:txBody>
          <a:bodyPr/>
          <a:lstStyle/>
          <a:p>
            <a:endParaRPr lang="es-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67183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D558684-41BF-46C4-B912-494FF83A75A0}" type="datetimeFigureOut">
              <a:rPr lang="es-AR" smtClean="0"/>
              <a:t>24/10/2016</a:t>
            </a:fld>
            <a:endParaRPr lang="es-AR"/>
          </a:p>
        </p:txBody>
      </p:sp>
      <p:sp>
        <p:nvSpPr>
          <p:cNvPr id="4" name="Footer Placeholder 3"/>
          <p:cNvSpPr>
            <a:spLocks noGrp="1"/>
          </p:cNvSpPr>
          <p:nvPr>
            <p:ph type="ftr" sz="quarter" idx="11"/>
          </p:nvPr>
        </p:nvSpPr>
        <p:spPr/>
        <p:txBody>
          <a:bodyPr/>
          <a:lstStyle/>
          <a:p>
            <a:endParaRPr lang="es-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212675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58684-41BF-46C4-B912-494FF83A75A0}" type="datetimeFigureOut">
              <a:rPr lang="es-AR" smtClean="0"/>
              <a:t>24/10/2016</a:t>
            </a:fld>
            <a:endParaRPr lang="es-AR"/>
          </a:p>
        </p:txBody>
      </p:sp>
      <p:sp>
        <p:nvSpPr>
          <p:cNvPr id="3" name="Footer Placeholder 2"/>
          <p:cNvSpPr>
            <a:spLocks noGrp="1"/>
          </p:cNvSpPr>
          <p:nvPr>
            <p:ph type="ftr" sz="quarter" idx="11"/>
          </p:nvPr>
        </p:nvSpPr>
        <p:spPr/>
        <p:txBody>
          <a:bodyPr/>
          <a:lstStyle/>
          <a:p>
            <a:endParaRPr lang="es-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260787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D558684-41BF-46C4-B912-494FF83A75A0}" type="datetimeFigureOut">
              <a:rPr lang="es-AR" smtClean="0"/>
              <a:t>24/10/2016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76473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D558684-41BF-46C4-B912-494FF83A75A0}" type="datetimeFigureOut">
              <a:rPr lang="es-AR" smtClean="0"/>
              <a:t>24/10/2016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D74E39-DEC5-4E33-ADD7-A27B24FD5AFD}" type="slidenum">
              <a:rPr lang="es-AR" smtClean="0"/>
              <a:t>‹Nº›</a:t>
            </a:fld>
            <a:endParaRPr lang="es-AR"/>
          </a:p>
        </p:txBody>
      </p:sp>
    </p:spTree>
    <p:extLst>
      <p:ext uri="{BB962C8B-B14F-4D97-AF65-F5344CB8AC3E}">
        <p14:creationId xmlns:p14="http://schemas.microsoft.com/office/powerpoint/2010/main" val="139098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D558684-41BF-46C4-B912-494FF83A75A0}" type="datetimeFigureOut">
              <a:rPr lang="es-AR" smtClean="0"/>
              <a:t>24/10/2016</a:t>
            </a:fld>
            <a:endParaRPr lang="es-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2D74E39-DEC5-4E33-ADD7-A27B24FD5AFD}" type="slidenum">
              <a:rPr lang="es-AR" smtClean="0"/>
              <a:t>‹Nº›</a:t>
            </a:fld>
            <a:endParaRPr lang="es-AR"/>
          </a:p>
        </p:txBody>
      </p:sp>
    </p:spTree>
    <p:extLst>
      <p:ext uri="{BB962C8B-B14F-4D97-AF65-F5344CB8AC3E}">
        <p14:creationId xmlns:p14="http://schemas.microsoft.com/office/powerpoint/2010/main" val="5637216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hyperlink" Target="http://www.biblioteca.org.ar/libros/210764.pdf" TargetMode="External"/><Relationship Id="rId3" Type="http://schemas.openxmlformats.org/officeDocument/2006/relationships/hyperlink" Target="mailto:intacde@velocoop.com.ar" TargetMode="External"/><Relationship Id="rId7" Type="http://schemas.openxmlformats.org/officeDocument/2006/relationships/hyperlink" Target="http://aulavirtual.agro.unlp.edu.ar/course/view.php?id=136" TargetMode="External"/><Relationship Id="rId2" Type="http://schemas.openxmlformats.org/officeDocument/2006/relationships/hyperlink" Target="http://inta.gob.ar/sites/default/files/script-tmp-inta_-_cap_2__caractersticas_botnicas_y_tipos_varieta.pdf" TargetMode="External"/><Relationship Id="rId1" Type="http://schemas.openxmlformats.org/officeDocument/2006/relationships/slideLayout" Target="../slideLayouts/slideLayout2.xml"/><Relationship Id="rId6" Type="http://schemas.openxmlformats.org/officeDocument/2006/relationships/hyperlink" Target="http://inta.gob.ar/documentos/recomendaciones-para-el-cultivo-de-batata-en-la-huerta-familiar" TargetMode="External"/><Relationship Id="rId5" Type="http://schemas.openxmlformats.org/officeDocument/2006/relationships/hyperlink" Target="http://inta.gob.ar/documentos/%C2%BFcomo-incorporar-las-papas-a-la-huerta-familiar" TargetMode="External"/><Relationship Id="rId4" Type="http://schemas.openxmlformats.org/officeDocument/2006/relationships/hyperlink" Target="http://inta.gob.ar/documentos/cultivo-de-ajo-en-la-huerta-familiar"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4.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hyperlink" Target="http://www.biblioteca.org.ar/libros/210764.pdf" TargetMode="External"/><Relationship Id="rId3" Type="http://schemas.openxmlformats.org/officeDocument/2006/relationships/hyperlink" Target="mailto:intacde@velocoop.com.ar" TargetMode="External"/><Relationship Id="rId7" Type="http://schemas.openxmlformats.org/officeDocument/2006/relationships/hyperlink" Target="http://aulavirtual.agro.unlp.edu.ar/course/view.php?id=136" TargetMode="External"/><Relationship Id="rId2" Type="http://schemas.openxmlformats.org/officeDocument/2006/relationships/hyperlink" Target="http://inta.gob.ar/sites/default/files/script-tmp-inta_-_cap_2__caractersticas_botnicas_y_tipos_varieta.pdf" TargetMode="External"/><Relationship Id="rId1" Type="http://schemas.openxmlformats.org/officeDocument/2006/relationships/slideLayout" Target="../slideLayouts/slideLayout2.xml"/><Relationship Id="rId6" Type="http://schemas.openxmlformats.org/officeDocument/2006/relationships/hyperlink" Target="http://inta.gob.ar/documentos/recomendaciones-para-el-cultivo-de-batata-en-la-huerta-familiar" TargetMode="External"/><Relationship Id="rId5" Type="http://schemas.openxmlformats.org/officeDocument/2006/relationships/hyperlink" Target="http://inta.gob.ar/documentos/%C2%BFcomo-incorporar-las-papas-a-la-huerta-familiar" TargetMode="External"/><Relationship Id="rId4" Type="http://schemas.openxmlformats.org/officeDocument/2006/relationships/hyperlink" Target="http://inta.gob.ar/documentos/cultivo-de-ajo-en-la-huerta-familiar" TargetMode="Externa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43318" y="1119245"/>
            <a:ext cx="9754544" cy="5474738"/>
          </a:xfrm>
          <a:prstGeom prst="rect">
            <a:avLst/>
          </a:prstGeom>
        </p:spPr>
      </p:pic>
      <p:sp>
        <p:nvSpPr>
          <p:cNvPr id="3" name="Subtítulo 2"/>
          <p:cNvSpPr>
            <a:spLocks noGrp="1"/>
          </p:cNvSpPr>
          <p:nvPr>
            <p:ph type="subTitle" idx="1"/>
          </p:nvPr>
        </p:nvSpPr>
        <p:spPr>
          <a:xfrm>
            <a:off x="2348590" y="2560921"/>
            <a:ext cx="9144000" cy="2591385"/>
          </a:xfrm>
          <a:solidFill>
            <a:schemeClr val="accent4">
              <a:lumMod val="60000"/>
              <a:lumOff val="40000"/>
              <a:alpha val="75000"/>
            </a:schemeClr>
          </a:solidFill>
        </p:spPr>
        <p:txBody>
          <a:bodyPr>
            <a:noAutofit/>
          </a:bodyPr>
          <a:lstStyle/>
          <a:p>
            <a:pPr algn="ctr"/>
            <a:r>
              <a:rPr lang="es-AR" sz="2400" b="1" dirty="0">
                <a:solidFill>
                  <a:schemeClr val="tx2">
                    <a:lumMod val="50000"/>
                  </a:schemeClr>
                </a:solidFill>
              </a:rPr>
              <a:t>CURSO DE HUERTA: “CONOCIMIENTOS Y HABILIDADES PARA LA REALIZACIÓN DE LA HUERTA”</a:t>
            </a:r>
            <a:r>
              <a:rPr lang="es-AR" sz="2400" b="1" dirty="0">
                <a:solidFill>
                  <a:schemeClr val="tx2">
                    <a:lumMod val="50000"/>
                  </a:schemeClr>
                </a:solidFill>
              </a:rPr>
              <a:t> </a:t>
            </a:r>
            <a:endParaRPr lang="es-AR" sz="2400" b="1" dirty="0" smtClean="0">
              <a:solidFill>
                <a:schemeClr val="tx2">
                  <a:lumMod val="50000"/>
                </a:schemeClr>
              </a:solidFill>
            </a:endParaRPr>
          </a:p>
          <a:p>
            <a:pPr algn="ctr"/>
            <a:endParaRPr lang="es-AR" sz="2400" b="1" dirty="0">
              <a:solidFill>
                <a:schemeClr val="tx2">
                  <a:lumMod val="50000"/>
                </a:schemeClr>
              </a:solidFill>
            </a:endParaRPr>
          </a:p>
          <a:p>
            <a:pPr algn="ctr"/>
            <a:r>
              <a:rPr lang="es-AR" sz="2400" b="1" dirty="0" smtClean="0">
                <a:solidFill>
                  <a:schemeClr val="tx2">
                    <a:lumMod val="50000"/>
                  </a:schemeClr>
                </a:solidFill>
              </a:rPr>
              <a:t>CLASE 7</a:t>
            </a:r>
          </a:p>
          <a:p>
            <a:pPr algn="ctr"/>
            <a:r>
              <a:rPr lang="es-AR" sz="2400" b="1" dirty="0" smtClean="0">
                <a:solidFill>
                  <a:schemeClr val="tx2">
                    <a:lumMod val="50000"/>
                  </a:schemeClr>
                </a:solidFill>
              </a:rPr>
              <a:t>TUBERCULOS, </a:t>
            </a:r>
            <a:r>
              <a:rPr lang="es-AR" sz="2400" b="1" dirty="0">
                <a:solidFill>
                  <a:schemeClr val="tx2">
                    <a:lumMod val="50000"/>
                  </a:schemeClr>
                </a:solidFill>
              </a:rPr>
              <a:t>BULBOS Y </a:t>
            </a:r>
            <a:r>
              <a:rPr lang="es-AR" sz="2400" b="1" dirty="0" smtClean="0">
                <a:solidFill>
                  <a:schemeClr val="tx2">
                    <a:lumMod val="50000"/>
                  </a:schemeClr>
                </a:solidFill>
              </a:rPr>
              <a:t>RAÍCES COMESTIBLES</a:t>
            </a:r>
          </a:p>
        </p:txBody>
      </p:sp>
      <p:pic>
        <p:nvPicPr>
          <p:cNvPr id="5" name="Imagen 4"/>
          <p:cNvPicPr>
            <a:picLocks noChangeAspect="1"/>
          </p:cNvPicPr>
          <p:nvPr/>
        </p:nvPicPr>
        <p:blipFill rotWithShape="1">
          <a:blip r:embed="rId3"/>
          <a:srcRect b="19665"/>
          <a:stretch/>
        </p:blipFill>
        <p:spPr>
          <a:xfrm>
            <a:off x="6412491" y="1"/>
            <a:ext cx="5779509" cy="661182"/>
          </a:xfrm>
          <a:prstGeom prst="rect">
            <a:avLst/>
          </a:prstGeom>
        </p:spPr>
      </p:pic>
    </p:spTree>
    <p:extLst>
      <p:ext uri="{BB962C8B-B14F-4D97-AF65-F5344CB8AC3E}">
        <p14:creationId xmlns:p14="http://schemas.microsoft.com/office/powerpoint/2010/main" val="3208948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953294"/>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sp>
        <p:nvSpPr>
          <p:cNvPr id="4" name="CuadroTexto 3"/>
          <p:cNvSpPr txBox="1"/>
          <p:nvPr/>
        </p:nvSpPr>
        <p:spPr>
          <a:xfrm>
            <a:off x="257576" y="730176"/>
            <a:ext cx="1133341" cy="461665"/>
          </a:xfrm>
          <a:prstGeom prst="rect">
            <a:avLst/>
          </a:prstGeom>
          <a:noFill/>
        </p:spPr>
        <p:txBody>
          <a:bodyPr wrap="square" rtlCol="0">
            <a:spAutoFit/>
          </a:bodyPr>
          <a:lstStyle/>
          <a:p>
            <a:r>
              <a:rPr lang="es-AR" sz="2400" b="1" dirty="0" smtClean="0">
                <a:solidFill>
                  <a:srgbClr val="FFFF00"/>
                </a:solidFill>
              </a:rPr>
              <a:t>PAPA</a:t>
            </a:r>
            <a:endParaRPr lang="es-AR" sz="24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966177"/>
            <a:ext cx="4919171" cy="27732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LUEGO DE LAS HELADAS</a:t>
            </a:r>
          </a:p>
          <a:p>
            <a:r>
              <a:rPr lang="es-AR" dirty="0" smtClean="0"/>
              <a:t>PAPA SEMILLA</a:t>
            </a:r>
          </a:p>
          <a:p>
            <a:r>
              <a:rPr lang="es-AR" dirty="0" smtClean="0"/>
              <a:t>SIEMBRA DIRECTA</a:t>
            </a:r>
          </a:p>
          <a:p>
            <a:r>
              <a:rPr lang="es-AR" dirty="0" smtClean="0"/>
              <a:t>20-30 CM ENTRE PLANTAS; 70-80 CM ENTRE SURCOS</a:t>
            </a:r>
          </a:p>
          <a:p>
            <a:r>
              <a:rPr lang="es-AR" dirty="0"/>
              <a:t>5-10 </a:t>
            </a:r>
            <a:r>
              <a:rPr lang="es-AR" dirty="0" smtClean="0"/>
              <a:t>CM DE </a:t>
            </a:r>
            <a:r>
              <a:rPr lang="es-AR" dirty="0"/>
              <a:t>PROFUNDO</a:t>
            </a:r>
            <a:endParaRPr lang="es-AR" dirty="0" smtClean="0"/>
          </a:p>
          <a:p>
            <a:r>
              <a:rPr lang="es-AR" dirty="0" smtClean="0"/>
              <a:t>150 A 180 DIAS</a:t>
            </a:r>
          </a:p>
          <a:p>
            <a:endParaRPr lang="es-AR" dirty="0"/>
          </a:p>
        </p:txBody>
      </p:sp>
      <p:pic>
        <p:nvPicPr>
          <p:cNvPr id="8" name="Imagen 7"/>
          <p:cNvPicPr>
            <a:picLocks noChangeAspect="1"/>
          </p:cNvPicPr>
          <p:nvPr/>
        </p:nvPicPr>
        <p:blipFill>
          <a:blip r:embed="rId3"/>
          <a:stretch>
            <a:fillRect/>
          </a:stretch>
        </p:blipFill>
        <p:spPr>
          <a:xfrm>
            <a:off x="2241485" y="24117"/>
            <a:ext cx="2626729" cy="1854162"/>
          </a:xfrm>
          <a:prstGeom prst="rect">
            <a:avLst/>
          </a:prstGeom>
        </p:spPr>
      </p:pic>
      <p:pic>
        <p:nvPicPr>
          <p:cNvPr id="9" name="Imagen 8"/>
          <p:cNvPicPr>
            <a:picLocks noChangeAspect="1"/>
          </p:cNvPicPr>
          <p:nvPr/>
        </p:nvPicPr>
        <p:blipFill>
          <a:blip r:embed="rId4"/>
          <a:stretch>
            <a:fillRect/>
          </a:stretch>
        </p:blipFill>
        <p:spPr>
          <a:xfrm>
            <a:off x="669812" y="4554714"/>
            <a:ext cx="5742679" cy="1891931"/>
          </a:xfrm>
          <a:prstGeom prst="rect">
            <a:avLst/>
          </a:prstGeom>
        </p:spPr>
      </p:pic>
      <p:sp>
        <p:nvSpPr>
          <p:cNvPr id="10" name="Elipse 9"/>
          <p:cNvSpPr/>
          <p:nvPr/>
        </p:nvSpPr>
        <p:spPr>
          <a:xfrm>
            <a:off x="6850373" y="4606535"/>
            <a:ext cx="5114101" cy="1840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rgbClr val="FFFF00"/>
                </a:solidFill>
              </a:rPr>
              <a:t>El periodo libre de heladas se extiende del 20 de Octubre al 10 de Mayo y comprende unos 220 días.</a:t>
            </a:r>
          </a:p>
        </p:txBody>
      </p:sp>
    </p:spTree>
    <p:extLst>
      <p:ext uri="{BB962C8B-B14F-4D97-AF65-F5344CB8AC3E}">
        <p14:creationId xmlns:p14="http://schemas.microsoft.com/office/powerpoint/2010/main" val="5434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885825"/>
            <a:ext cx="7620000" cy="5086350"/>
          </a:xfrm>
          <a:prstGeom prst="rect">
            <a:avLst/>
          </a:prstGeom>
        </p:spPr>
      </p:pic>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882" y="1227521"/>
            <a:ext cx="7355835" cy="5516876"/>
          </a:xfr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58425"/>
            <a:ext cx="7620000" cy="5715000"/>
          </a:xfrm>
          <a:prstGeom prst="rect">
            <a:avLst/>
          </a:prstGeom>
        </p:spPr>
      </p:pic>
      <p:pic>
        <p:nvPicPr>
          <p:cNvPr id="7" name="Imagen 6"/>
          <p:cNvPicPr>
            <a:picLocks noChangeAspect="1"/>
          </p:cNvPicPr>
          <p:nvPr/>
        </p:nvPicPr>
        <p:blipFill>
          <a:blip r:embed="rId5"/>
          <a:stretch>
            <a:fillRect/>
          </a:stretch>
        </p:blipFill>
        <p:spPr>
          <a:xfrm>
            <a:off x="6412491" y="0"/>
            <a:ext cx="5779509" cy="658425"/>
          </a:xfrm>
          <a:prstGeom prst="rect">
            <a:avLst/>
          </a:prstGeom>
        </p:spPr>
      </p:pic>
      <p:sp>
        <p:nvSpPr>
          <p:cNvPr id="8" name="CuadroTexto 7"/>
          <p:cNvSpPr txBox="1"/>
          <p:nvPr/>
        </p:nvSpPr>
        <p:spPr>
          <a:xfrm>
            <a:off x="257576" y="730176"/>
            <a:ext cx="1133341" cy="461665"/>
          </a:xfrm>
          <a:prstGeom prst="rect">
            <a:avLst/>
          </a:prstGeom>
          <a:noFill/>
        </p:spPr>
        <p:txBody>
          <a:bodyPr wrap="square" rtlCol="0">
            <a:spAutoFit/>
          </a:bodyPr>
          <a:lstStyle/>
          <a:p>
            <a:r>
              <a:rPr lang="es-AR" sz="2400" b="1" dirty="0" smtClean="0">
                <a:solidFill>
                  <a:srgbClr val="FFFF00"/>
                </a:solidFill>
              </a:rPr>
              <a:t>PAPA</a:t>
            </a:r>
            <a:endParaRPr lang="es-AR" sz="2400" b="1" dirty="0">
              <a:solidFill>
                <a:srgbClr val="FFFF00"/>
              </a:solidFill>
            </a:endParaRPr>
          </a:p>
        </p:txBody>
      </p:sp>
    </p:spTree>
    <p:extLst>
      <p:ext uri="{BB962C8B-B14F-4D97-AF65-F5344CB8AC3E}">
        <p14:creationId xmlns:p14="http://schemas.microsoft.com/office/powerpoint/2010/main" val="60477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5" name="Marcador de contenido 4"/>
          <p:cNvPicPr>
            <a:picLocks noGrp="1" noChangeAspect="1"/>
          </p:cNvPicPr>
          <p:nvPr>
            <p:ph idx="1"/>
          </p:nvPr>
        </p:nvPicPr>
        <p:blipFill>
          <a:blip r:embed="rId2"/>
          <a:stretch>
            <a:fillRect/>
          </a:stretch>
        </p:blipFill>
        <p:spPr>
          <a:xfrm>
            <a:off x="3732749" y="1789043"/>
            <a:ext cx="3826099" cy="3826099"/>
          </a:xfrm>
          <a:prstGeom prst="rect">
            <a:avLst/>
          </a:prstGeom>
        </p:spPr>
      </p:pic>
      <p:pic>
        <p:nvPicPr>
          <p:cNvPr id="4" name="Imagen 3"/>
          <p:cNvPicPr>
            <a:picLocks noChangeAspect="1"/>
          </p:cNvPicPr>
          <p:nvPr/>
        </p:nvPicPr>
        <p:blipFill>
          <a:blip r:embed="rId3"/>
          <a:stretch>
            <a:fillRect/>
          </a:stretch>
        </p:blipFill>
        <p:spPr>
          <a:xfrm>
            <a:off x="499331" y="1905000"/>
            <a:ext cx="2895079" cy="3336701"/>
          </a:xfrm>
          <a:prstGeom prst="rect">
            <a:avLst/>
          </a:prstGeom>
        </p:spPr>
      </p:pic>
      <p:pic>
        <p:nvPicPr>
          <p:cNvPr id="6" name="Imagen 5"/>
          <p:cNvPicPr>
            <a:picLocks noChangeAspect="1"/>
          </p:cNvPicPr>
          <p:nvPr/>
        </p:nvPicPr>
        <p:blipFill>
          <a:blip r:embed="rId4"/>
          <a:stretch>
            <a:fillRect/>
          </a:stretch>
        </p:blipFill>
        <p:spPr>
          <a:xfrm>
            <a:off x="7711534" y="1789043"/>
            <a:ext cx="4439132" cy="3452658"/>
          </a:xfrm>
          <a:prstGeom prst="rect">
            <a:avLst/>
          </a:prstGeom>
        </p:spPr>
      </p:pic>
      <p:sp>
        <p:nvSpPr>
          <p:cNvPr id="7" name="CuadroTexto 6"/>
          <p:cNvSpPr txBox="1"/>
          <p:nvPr/>
        </p:nvSpPr>
        <p:spPr>
          <a:xfrm>
            <a:off x="257576" y="730176"/>
            <a:ext cx="1133341" cy="461665"/>
          </a:xfrm>
          <a:prstGeom prst="rect">
            <a:avLst/>
          </a:prstGeom>
          <a:noFill/>
        </p:spPr>
        <p:txBody>
          <a:bodyPr wrap="square" rtlCol="0">
            <a:spAutoFit/>
          </a:bodyPr>
          <a:lstStyle/>
          <a:p>
            <a:r>
              <a:rPr lang="es-AR" sz="2400" b="1" dirty="0" smtClean="0">
                <a:solidFill>
                  <a:srgbClr val="FFFF00"/>
                </a:solidFill>
              </a:rPr>
              <a:t>PAPA</a:t>
            </a:r>
            <a:endParaRPr lang="es-AR" sz="2400" b="1" dirty="0">
              <a:solidFill>
                <a:srgbClr val="FFFF00"/>
              </a:solidFill>
            </a:endParaRPr>
          </a:p>
        </p:txBody>
      </p:sp>
      <p:pic>
        <p:nvPicPr>
          <p:cNvPr id="8" name="Imagen 7"/>
          <p:cNvPicPr>
            <a:picLocks noChangeAspect="1"/>
          </p:cNvPicPr>
          <p:nvPr/>
        </p:nvPicPr>
        <p:blipFill>
          <a:blip r:embed="rId5"/>
          <a:stretch>
            <a:fillRect/>
          </a:stretch>
        </p:blipFill>
        <p:spPr>
          <a:xfrm>
            <a:off x="6412491" y="0"/>
            <a:ext cx="5779509" cy="646232"/>
          </a:xfrm>
          <a:prstGeom prst="rect">
            <a:avLst/>
          </a:prstGeom>
        </p:spPr>
      </p:pic>
    </p:spTree>
    <p:extLst>
      <p:ext uri="{BB962C8B-B14F-4D97-AF65-F5344CB8AC3E}">
        <p14:creationId xmlns:p14="http://schemas.microsoft.com/office/powerpoint/2010/main" val="1812342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4576" y="947483"/>
            <a:ext cx="5293217" cy="668537"/>
          </a:xfrm>
        </p:spPr>
        <p:txBody>
          <a:bodyPr>
            <a:normAutofit/>
          </a:bodyPr>
          <a:lstStyle/>
          <a:p>
            <a:pPr algn="ctr"/>
            <a:r>
              <a:rPr lang="es-AR" b="1" dirty="0" smtClean="0"/>
              <a:t>BULBOS</a:t>
            </a:r>
            <a:endParaRPr lang="es-AR" b="1" dirty="0"/>
          </a:p>
        </p:txBody>
      </p:sp>
      <p:pic>
        <p:nvPicPr>
          <p:cNvPr id="9" name="Imagen 8"/>
          <p:cNvPicPr>
            <a:picLocks noChangeAspect="1"/>
          </p:cNvPicPr>
          <p:nvPr/>
        </p:nvPicPr>
        <p:blipFill rotWithShape="1">
          <a:blip r:embed="rId2"/>
          <a:srcRect b="21374"/>
          <a:stretch/>
        </p:blipFill>
        <p:spPr>
          <a:xfrm>
            <a:off x="6412491" y="1"/>
            <a:ext cx="5779509" cy="647114"/>
          </a:xfrm>
          <a:prstGeom prst="rect">
            <a:avLst/>
          </a:prstGeom>
        </p:spPr>
      </p:pic>
      <p:pic>
        <p:nvPicPr>
          <p:cNvPr id="10" name="Imagen 9"/>
          <p:cNvPicPr>
            <a:picLocks noChangeAspect="1"/>
          </p:cNvPicPr>
          <p:nvPr/>
        </p:nvPicPr>
        <p:blipFill>
          <a:blip r:embed="rId3"/>
          <a:stretch>
            <a:fillRect/>
          </a:stretch>
        </p:blipFill>
        <p:spPr>
          <a:xfrm>
            <a:off x="8819318" y="3156481"/>
            <a:ext cx="2752044" cy="2752044"/>
          </a:xfrm>
          <a:prstGeom prst="rect">
            <a:avLst/>
          </a:prstGeom>
        </p:spPr>
      </p:pic>
      <p:pic>
        <p:nvPicPr>
          <p:cNvPr id="12" name="Imagen 11"/>
          <p:cNvPicPr>
            <a:picLocks noChangeAspect="1"/>
          </p:cNvPicPr>
          <p:nvPr/>
        </p:nvPicPr>
        <p:blipFill>
          <a:blip r:embed="rId4"/>
          <a:stretch>
            <a:fillRect/>
          </a:stretch>
        </p:blipFill>
        <p:spPr>
          <a:xfrm>
            <a:off x="2631565" y="951948"/>
            <a:ext cx="2651813" cy="2821078"/>
          </a:xfrm>
          <a:prstGeom prst="rect">
            <a:avLst/>
          </a:prstGeom>
        </p:spPr>
      </p:pic>
      <p:pic>
        <p:nvPicPr>
          <p:cNvPr id="13" name="Imagen 12"/>
          <p:cNvPicPr>
            <a:picLocks noChangeAspect="1"/>
          </p:cNvPicPr>
          <p:nvPr/>
        </p:nvPicPr>
        <p:blipFill>
          <a:blip r:embed="rId5"/>
          <a:stretch>
            <a:fillRect/>
          </a:stretch>
        </p:blipFill>
        <p:spPr>
          <a:xfrm>
            <a:off x="3541690" y="3693388"/>
            <a:ext cx="5284900" cy="3164611"/>
          </a:xfrm>
          <a:prstGeom prst="rect">
            <a:avLst/>
          </a:prstGeom>
        </p:spPr>
      </p:pic>
      <p:pic>
        <p:nvPicPr>
          <p:cNvPr id="14" name="Imagen 13"/>
          <p:cNvPicPr>
            <a:picLocks noChangeAspect="1"/>
          </p:cNvPicPr>
          <p:nvPr/>
        </p:nvPicPr>
        <p:blipFill>
          <a:blip r:embed="rId6"/>
          <a:stretch>
            <a:fillRect/>
          </a:stretch>
        </p:blipFill>
        <p:spPr>
          <a:xfrm>
            <a:off x="5175429" y="1673630"/>
            <a:ext cx="3651161" cy="2186133"/>
          </a:xfrm>
          <a:prstGeom prst="rect">
            <a:avLst/>
          </a:prstGeom>
        </p:spPr>
      </p:pic>
      <p:pic>
        <p:nvPicPr>
          <p:cNvPr id="15" name="Imagen 14"/>
          <p:cNvPicPr>
            <a:picLocks noChangeAspect="1"/>
          </p:cNvPicPr>
          <p:nvPr/>
        </p:nvPicPr>
        <p:blipFill>
          <a:blip r:embed="rId7"/>
          <a:stretch>
            <a:fillRect/>
          </a:stretch>
        </p:blipFill>
        <p:spPr>
          <a:xfrm>
            <a:off x="613866" y="3693388"/>
            <a:ext cx="3125273" cy="1757966"/>
          </a:xfrm>
          <a:prstGeom prst="rect">
            <a:avLst/>
          </a:prstGeom>
        </p:spPr>
      </p:pic>
    </p:spTree>
    <p:extLst>
      <p:ext uri="{BB962C8B-B14F-4D97-AF65-F5344CB8AC3E}">
        <p14:creationId xmlns:p14="http://schemas.microsoft.com/office/powerpoint/2010/main" val="4107445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493" y="770569"/>
            <a:ext cx="6812923" cy="4252192"/>
          </a:xfrm>
        </p:spPr>
        <p:txBody>
          <a:bodyPr>
            <a:noAutofit/>
          </a:bodyPr>
          <a:lstStyle/>
          <a:p>
            <a:pPr>
              <a:spcBef>
                <a:spcPts val="600"/>
              </a:spcBef>
              <a:spcAft>
                <a:spcPts val="600"/>
              </a:spcAft>
            </a:pPr>
            <a:r>
              <a:rPr lang="es-AR" sz="2000" dirty="0"/>
              <a:t>La </a:t>
            </a:r>
            <a:r>
              <a:rPr lang="es-AR" sz="2000" b="1" dirty="0" smtClean="0"/>
              <a:t>cebolla</a:t>
            </a:r>
            <a:r>
              <a:rPr lang="es-AR" sz="2000" dirty="0" smtClean="0"/>
              <a:t> es </a:t>
            </a:r>
            <a:r>
              <a:rPr lang="es-AR" sz="2000" dirty="0"/>
              <a:t>una especie </a:t>
            </a:r>
            <a:r>
              <a:rPr lang="es-AR" sz="2000" dirty="0" smtClean="0"/>
              <a:t>bianual </a:t>
            </a:r>
            <a:r>
              <a:rPr lang="es-AR" sz="2000" dirty="0"/>
              <a:t>que se cultiva como anual con el objetivo de obtener bulbos, y se aprovecha su hábito bianual para el caso de obtención de semillas. </a:t>
            </a:r>
            <a:r>
              <a:rPr lang="es-AR" sz="2000" dirty="0" smtClean="0"/>
              <a:t/>
            </a:r>
            <a:br>
              <a:rPr lang="es-AR" sz="2000" dirty="0" smtClean="0"/>
            </a:br>
            <a:r>
              <a:rPr lang="es-AR" sz="2000" dirty="0" smtClean="0"/>
              <a:t>Las </a:t>
            </a:r>
            <a:r>
              <a:rPr lang="es-AR" sz="2000" b="1" dirty="0"/>
              <a:t>raíces</a:t>
            </a:r>
            <a:r>
              <a:rPr lang="es-AR" sz="2000" dirty="0"/>
              <a:t> son fasciculadas, blancas y exploran el perfil suelo en los primeros </a:t>
            </a:r>
            <a:r>
              <a:rPr lang="es-AR" sz="2000" b="1" dirty="0"/>
              <a:t>25 cm</a:t>
            </a:r>
            <a:r>
              <a:rPr lang="es-AR" sz="2000" dirty="0"/>
              <a:t>. El </a:t>
            </a:r>
            <a:r>
              <a:rPr lang="es-AR" sz="2000" b="1" dirty="0"/>
              <a:t>tallo</a:t>
            </a:r>
            <a:r>
              <a:rPr lang="es-AR" sz="2000" dirty="0"/>
              <a:t> está formado por una masa por una masa caulinar aplastada llamada </a:t>
            </a:r>
            <a:r>
              <a:rPr lang="es-AR" sz="2000" b="1" dirty="0"/>
              <a:t>disco</a:t>
            </a:r>
            <a:r>
              <a:rPr lang="es-AR" sz="2000" dirty="0"/>
              <a:t>, de entrenudos muy cortos, situado en la base del bulbo. </a:t>
            </a:r>
            <a:r>
              <a:rPr lang="es-AR" sz="2000" dirty="0" smtClean="0"/>
              <a:t/>
            </a:r>
            <a:br>
              <a:rPr lang="es-AR" sz="2000" dirty="0" smtClean="0"/>
            </a:br>
            <a:r>
              <a:rPr lang="es-AR" sz="2000" dirty="0" smtClean="0"/>
              <a:t>Las </a:t>
            </a:r>
            <a:r>
              <a:rPr lang="es-AR" sz="2000" b="1" dirty="0"/>
              <a:t>hojas</a:t>
            </a:r>
            <a:r>
              <a:rPr lang="es-AR" sz="2000" dirty="0"/>
              <a:t> insertas sobre el disco están formadas por dos partes, una inferior o vaina envolvente y una superior cilíndrica y hueca. El conjunto de las vainas envolventes forman un órgano llamado bulbo tunicado. Las </a:t>
            </a:r>
            <a:r>
              <a:rPr lang="es-AR" sz="2000" b="1" dirty="0"/>
              <a:t>vainas</a:t>
            </a:r>
            <a:r>
              <a:rPr lang="es-AR" sz="2000" dirty="0"/>
              <a:t> de las hojas exteriores adquieren una consistencia membranosa y actúan como túnicas protectoras, mientras que las vainas de las hojas interiores se engrosan por la acumulación de sustancias de reserva formando parte comestible del producto. </a:t>
            </a:r>
          </a:p>
        </p:txBody>
      </p:sp>
      <p:pic>
        <p:nvPicPr>
          <p:cNvPr id="7" name="Marcador de contenido 6"/>
          <p:cNvPicPr>
            <a:picLocks noGrp="1" noChangeAspect="1"/>
          </p:cNvPicPr>
          <p:nvPr>
            <p:ph idx="1"/>
          </p:nvPr>
        </p:nvPicPr>
        <p:blipFill>
          <a:blip r:embed="rId2"/>
          <a:stretch>
            <a:fillRect/>
          </a:stretch>
        </p:blipFill>
        <p:spPr>
          <a:xfrm>
            <a:off x="152658" y="1402920"/>
            <a:ext cx="2181225" cy="3209925"/>
          </a:xfrm>
          <a:prstGeom prst="rect">
            <a:avLst/>
          </a:prstGeom>
        </p:spPr>
      </p:pic>
      <p:pic>
        <p:nvPicPr>
          <p:cNvPr id="5" name="Imagen 4"/>
          <p:cNvPicPr>
            <a:picLocks noChangeAspect="1"/>
          </p:cNvPicPr>
          <p:nvPr/>
        </p:nvPicPr>
        <p:blipFill>
          <a:blip r:embed="rId3"/>
          <a:stretch>
            <a:fillRect/>
          </a:stretch>
        </p:blipFill>
        <p:spPr>
          <a:xfrm>
            <a:off x="6412491" y="0"/>
            <a:ext cx="5779509" cy="658425"/>
          </a:xfrm>
          <a:prstGeom prst="rect">
            <a:avLst/>
          </a:prstGeom>
        </p:spPr>
      </p:pic>
      <p:pic>
        <p:nvPicPr>
          <p:cNvPr id="6" name="Imagen 5"/>
          <p:cNvPicPr>
            <a:picLocks noChangeAspect="1"/>
          </p:cNvPicPr>
          <p:nvPr/>
        </p:nvPicPr>
        <p:blipFill>
          <a:blip r:embed="rId4"/>
          <a:stretch>
            <a:fillRect/>
          </a:stretch>
        </p:blipFill>
        <p:spPr>
          <a:xfrm>
            <a:off x="2427233" y="3446373"/>
            <a:ext cx="2857500" cy="3152775"/>
          </a:xfrm>
          <a:prstGeom prst="rect">
            <a:avLst/>
          </a:prstGeom>
        </p:spPr>
      </p:pic>
      <p:pic>
        <p:nvPicPr>
          <p:cNvPr id="8" name="Imagen 7"/>
          <p:cNvPicPr>
            <a:picLocks noChangeAspect="1"/>
          </p:cNvPicPr>
          <p:nvPr/>
        </p:nvPicPr>
        <p:blipFill>
          <a:blip r:embed="rId5"/>
          <a:stretch>
            <a:fillRect/>
          </a:stretch>
        </p:blipFill>
        <p:spPr>
          <a:xfrm>
            <a:off x="2505403" y="0"/>
            <a:ext cx="2671032" cy="3209925"/>
          </a:xfrm>
          <a:prstGeom prst="rect">
            <a:avLst/>
          </a:prstGeom>
        </p:spPr>
      </p:pic>
      <p:sp>
        <p:nvSpPr>
          <p:cNvPr id="9" name="CuadroTexto 8"/>
          <p:cNvSpPr txBox="1"/>
          <p:nvPr/>
        </p:nvSpPr>
        <p:spPr>
          <a:xfrm>
            <a:off x="167424" y="762817"/>
            <a:ext cx="1236373" cy="369332"/>
          </a:xfrm>
          <a:prstGeom prst="rect">
            <a:avLst/>
          </a:prstGeom>
          <a:noFill/>
        </p:spPr>
        <p:txBody>
          <a:bodyPr wrap="square" rtlCol="0">
            <a:spAutoFit/>
          </a:bodyPr>
          <a:lstStyle/>
          <a:p>
            <a:r>
              <a:rPr lang="es-AR" b="1" dirty="0" smtClean="0">
                <a:solidFill>
                  <a:srgbClr val="FFFF00"/>
                </a:solidFill>
              </a:rPr>
              <a:t>CEBOLLA</a:t>
            </a:r>
            <a:endParaRPr lang="es-AR" b="1" dirty="0">
              <a:solidFill>
                <a:srgbClr val="FFFF00"/>
              </a:solidFill>
            </a:endParaRPr>
          </a:p>
        </p:txBody>
      </p:sp>
    </p:spTree>
    <p:extLst>
      <p:ext uri="{BB962C8B-B14F-4D97-AF65-F5344CB8AC3E}">
        <p14:creationId xmlns:p14="http://schemas.microsoft.com/office/powerpoint/2010/main" val="3366157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73501" y="928877"/>
            <a:ext cx="6718499" cy="3213795"/>
          </a:xfrm>
        </p:spPr>
        <p:txBody>
          <a:bodyPr>
            <a:normAutofit fontScale="90000"/>
          </a:bodyPr>
          <a:lstStyle/>
          <a:p>
            <a:r>
              <a:rPr lang="es-AR" sz="2400" dirty="0"/>
              <a:t>Los cultivares que se utilizan permiten un largo período vegetativo del cultivo, </a:t>
            </a:r>
            <a:r>
              <a:rPr lang="es-AR" sz="2400" b="1" dirty="0"/>
              <a:t>sin </a:t>
            </a:r>
            <a:r>
              <a:rPr lang="es-AR" sz="2400" b="1" dirty="0" err="1"/>
              <a:t>bulbificar</a:t>
            </a:r>
            <a:r>
              <a:rPr lang="es-AR" sz="2400" b="1" dirty="0"/>
              <a:t> o florecer </a:t>
            </a:r>
            <a:r>
              <a:rPr lang="es-AR" sz="2400" dirty="0"/>
              <a:t>y son, en general, de coloración rojiza o violácea en la base y diferentes tonos de verde en las hojas. La incorporación de nuevos cultivares adaptados a las condiciones locales, permiten maximizar los rendimientos y obtener excelente calidad en sus aspectos sanitarios y de características externas. </a:t>
            </a:r>
            <a:endParaRPr lang="es-AR" sz="2400" dirty="0"/>
          </a:p>
        </p:txBody>
      </p:sp>
      <p:pic>
        <p:nvPicPr>
          <p:cNvPr id="6" name="Marcador de contenido 5"/>
          <p:cNvPicPr>
            <a:picLocks noGrp="1" noChangeAspect="1"/>
          </p:cNvPicPr>
          <p:nvPr>
            <p:ph idx="1"/>
          </p:nvPr>
        </p:nvPicPr>
        <p:blipFill>
          <a:blip r:embed="rId2"/>
          <a:stretch>
            <a:fillRect/>
          </a:stretch>
        </p:blipFill>
        <p:spPr>
          <a:xfrm>
            <a:off x="9609348" y="3767582"/>
            <a:ext cx="2226337" cy="2960470"/>
          </a:xfrm>
          <a:prstGeom prst="rect">
            <a:avLst/>
          </a:prstGeom>
        </p:spPr>
      </p:pic>
      <p:pic>
        <p:nvPicPr>
          <p:cNvPr id="5" name="Imagen 4"/>
          <p:cNvPicPr>
            <a:picLocks noChangeAspect="1"/>
          </p:cNvPicPr>
          <p:nvPr/>
        </p:nvPicPr>
        <p:blipFill>
          <a:blip r:embed="rId3"/>
          <a:stretch>
            <a:fillRect/>
          </a:stretch>
        </p:blipFill>
        <p:spPr>
          <a:xfrm>
            <a:off x="6412491" y="0"/>
            <a:ext cx="5779509" cy="658425"/>
          </a:xfrm>
          <a:prstGeom prst="rect">
            <a:avLst/>
          </a:prstGeom>
        </p:spPr>
      </p:pic>
      <p:sp>
        <p:nvSpPr>
          <p:cNvPr id="7" name="CuadroTexto 6"/>
          <p:cNvSpPr txBox="1"/>
          <p:nvPr/>
        </p:nvSpPr>
        <p:spPr>
          <a:xfrm>
            <a:off x="0" y="658425"/>
            <a:ext cx="1542691" cy="584775"/>
          </a:xfrm>
          <a:prstGeom prst="rect">
            <a:avLst/>
          </a:prstGeom>
          <a:noFill/>
        </p:spPr>
        <p:txBody>
          <a:bodyPr wrap="square" rtlCol="0">
            <a:spAutoFit/>
          </a:bodyPr>
          <a:lstStyle/>
          <a:p>
            <a:r>
              <a:rPr lang="es-AR" sz="1600" b="1" dirty="0" smtClean="0">
                <a:solidFill>
                  <a:srgbClr val="FFFF00"/>
                </a:solidFill>
              </a:rPr>
              <a:t>CEBOLLA DE VERDEO</a:t>
            </a:r>
            <a:endParaRPr lang="es-AR" sz="1600" b="1" dirty="0">
              <a:solidFill>
                <a:srgbClr val="FFFF00"/>
              </a:solidFill>
            </a:endParaRPr>
          </a:p>
        </p:txBody>
      </p:sp>
      <p:pic>
        <p:nvPicPr>
          <p:cNvPr id="8" name="Imagen 7"/>
          <p:cNvPicPr>
            <a:picLocks noChangeAspect="1"/>
          </p:cNvPicPr>
          <p:nvPr/>
        </p:nvPicPr>
        <p:blipFill>
          <a:blip r:embed="rId4"/>
          <a:stretch>
            <a:fillRect/>
          </a:stretch>
        </p:blipFill>
        <p:spPr>
          <a:xfrm>
            <a:off x="1675432" y="194457"/>
            <a:ext cx="3680003" cy="2548743"/>
          </a:xfrm>
          <a:prstGeom prst="rect">
            <a:avLst/>
          </a:prstGeom>
        </p:spPr>
      </p:pic>
      <p:pic>
        <p:nvPicPr>
          <p:cNvPr id="9" name="Imagen 8"/>
          <p:cNvPicPr>
            <a:picLocks noChangeAspect="1"/>
          </p:cNvPicPr>
          <p:nvPr/>
        </p:nvPicPr>
        <p:blipFill>
          <a:blip r:embed="rId5"/>
          <a:stretch>
            <a:fillRect/>
          </a:stretch>
        </p:blipFill>
        <p:spPr>
          <a:xfrm rot="5400000">
            <a:off x="2076148" y="3544066"/>
            <a:ext cx="3638842" cy="2729131"/>
          </a:xfrm>
          <a:prstGeom prst="rect">
            <a:avLst/>
          </a:prstGeom>
        </p:spPr>
      </p:pic>
      <p:pic>
        <p:nvPicPr>
          <p:cNvPr id="2050" name="Picture 2" descr="Resultado de imagen para ALMACIGOS CEBOL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625"/>
          <a:stretch/>
        </p:blipFill>
        <p:spPr bwMode="auto">
          <a:xfrm>
            <a:off x="5676338" y="4413124"/>
            <a:ext cx="3516807" cy="20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045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FEBRERO A JUNIO</a:t>
            </a:r>
          </a:p>
          <a:p>
            <a:r>
              <a:rPr lang="es-AR" dirty="0" smtClean="0"/>
              <a:t>SEMILLA O BULBO</a:t>
            </a:r>
          </a:p>
          <a:p>
            <a:r>
              <a:rPr lang="es-AR" dirty="0" smtClean="0"/>
              <a:t>SD; ALMACIGO Y TRANSPLANTE</a:t>
            </a:r>
          </a:p>
          <a:p>
            <a:r>
              <a:rPr lang="es-AR" dirty="0" smtClean="0"/>
              <a:t>5-10 CM ENTRE PLANTAS; 40 CM ENTRE SURCOS</a:t>
            </a:r>
          </a:p>
          <a:p>
            <a:r>
              <a:rPr lang="es-AR" dirty="0"/>
              <a:t>1</a:t>
            </a:r>
            <a:r>
              <a:rPr lang="es-AR" dirty="0" smtClean="0"/>
              <a:t> CM DE </a:t>
            </a:r>
            <a:r>
              <a:rPr lang="es-AR" dirty="0"/>
              <a:t>PROFUNDO</a:t>
            </a:r>
            <a:endParaRPr lang="es-AR" dirty="0" smtClean="0"/>
          </a:p>
          <a:p>
            <a:r>
              <a:rPr lang="es-AR" dirty="0" smtClean="0"/>
              <a:t>60 (BULBOS); 100 A 150 DIAS (SEMILLA)</a:t>
            </a:r>
          </a:p>
          <a:p>
            <a:pPr marL="0" indent="0">
              <a:buNone/>
            </a:pPr>
            <a:endParaRPr lang="es-AR" dirty="0"/>
          </a:p>
        </p:txBody>
      </p:sp>
      <p:sp>
        <p:nvSpPr>
          <p:cNvPr id="11" name="CuadroTexto 10"/>
          <p:cNvSpPr txBox="1"/>
          <p:nvPr/>
        </p:nvSpPr>
        <p:spPr>
          <a:xfrm>
            <a:off x="0" y="658425"/>
            <a:ext cx="1542691" cy="584775"/>
          </a:xfrm>
          <a:prstGeom prst="rect">
            <a:avLst/>
          </a:prstGeom>
          <a:noFill/>
        </p:spPr>
        <p:txBody>
          <a:bodyPr wrap="square" rtlCol="0">
            <a:spAutoFit/>
          </a:bodyPr>
          <a:lstStyle/>
          <a:p>
            <a:r>
              <a:rPr lang="es-AR" sz="1600" b="1" dirty="0" smtClean="0">
                <a:solidFill>
                  <a:srgbClr val="FFFF00"/>
                </a:solidFill>
              </a:rPr>
              <a:t>CEBOLLA DE VERDEO</a:t>
            </a:r>
            <a:endParaRPr lang="es-AR" sz="1600" b="1" dirty="0">
              <a:solidFill>
                <a:srgbClr val="FFFF00"/>
              </a:solidFill>
            </a:endParaRPr>
          </a:p>
        </p:txBody>
      </p:sp>
      <p:pic>
        <p:nvPicPr>
          <p:cNvPr id="2" name="Imagen 1"/>
          <p:cNvPicPr>
            <a:picLocks noChangeAspect="1"/>
          </p:cNvPicPr>
          <p:nvPr/>
        </p:nvPicPr>
        <p:blipFill>
          <a:blip r:embed="rId3"/>
          <a:stretch>
            <a:fillRect/>
          </a:stretch>
        </p:blipFill>
        <p:spPr>
          <a:xfrm>
            <a:off x="3294328" y="4683503"/>
            <a:ext cx="5505165" cy="2036240"/>
          </a:xfrm>
          <a:prstGeom prst="rect">
            <a:avLst/>
          </a:prstGeom>
        </p:spPr>
      </p:pic>
      <p:pic>
        <p:nvPicPr>
          <p:cNvPr id="4" name="Imagen 3"/>
          <p:cNvPicPr>
            <a:picLocks noChangeAspect="1"/>
          </p:cNvPicPr>
          <p:nvPr/>
        </p:nvPicPr>
        <p:blipFill>
          <a:blip r:embed="rId4"/>
          <a:stretch>
            <a:fillRect/>
          </a:stretch>
        </p:blipFill>
        <p:spPr>
          <a:xfrm>
            <a:off x="315497" y="1359110"/>
            <a:ext cx="2099852" cy="3071222"/>
          </a:xfrm>
          <a:prstGeom prst="rect">
            <a:avLst/>
          </a:prstGeom>
        </p:spPr>
      </p:pic>
    </p:spTree>
    <p:extLst>
      <p:ext uri="{BB962C8B-B14F-4D97-AF65-F5344CB8AC3E}">
        <p14:creationId xmlns:p14="http://schemas.microsoft.com/office/powerpoint/2010/main" val="113126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1029" name="Picture 5" descr="Corte transversal del bul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41" y="1180701"/>
            <a:ext cx="2366683" cy="2341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es del bul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516" y="3020339"/>
            <a:ext cx="3099082" cy="241454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ulbil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866" y="4450759"/>
            <a:ext cx="13906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tes del bulbil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745" y="1905000"/>
            <a:ext cx="24955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a:stretch>
            <a:fillRect/>
          </a:stretch>
        </p:blipFill>
        <p:spPr>
          <a:xfrm>
            <a:off x="7048768" y="3949027"/>
            <a:ext cx="3733800" cy="2486025"/>
          </a:xfrm>
          <a:prstGeom prst="rect">
            <a:avLst/>
          </a:prstGeom>
        </p:spPr>
      </p:pic>
      <p:sp>
        <p:nvSpPr>
          <p:cNvPr id="3" name="CuadroTexto 2"/>
          <p:cNvSpPr txBox="1"/>
          <p:nvPr/>
        </p:nvSpPr>
        <p:spPr>
          <a:xfrm>
            <a:off x="296214" y="811369"/>
            <a:ext cx="978794" cy="369332"/>
          </a:xfrm>
          <a:prstGeom prst="rect">
            <a:avLst/>
          </a:prstGeom>
          <a:noFill/>
        </p:spPr>
        <p:txBody>
          <a:bodyPr wrap="square" rtlCol="0">
            <a:spAutoFit/>
          </a:bodyPr>
          <a:lstStyle/>
          <a:p>
            <a:r>
              <a:rPr lang="es-AR" b="1" dirty="0" smtClean="0">
                <a:solidFill>
                  <a:srgbClr val="FFFF00"/>
                </a:solidFill>
              </a:rPr>
              <a:t>AJO</a:t>
            </a:r>
            <a:endParaRPr lang="es-AR" b="1" dirty="0">
              <a:solidFill>
                <a:srgbClr val="FFFF00"/>
              </a:solidFill>
            </a:endParaRPr>
          </a:p>
        </p:txBody>
      </p:sp>
      <p:pic>
        <p:nvPicPr>
          <p:cNvPr id="5" name="Imagen 4"/>
          <p:cNvPicPr>
            <a:picLocks noChangeAspect="1"/>
          </p:cNvPicPr>
          <p:nvPr/>
        </p:nvPicPr>
        <p:blipFill rotWithShape="1">
          <a:blip r:embed="rId7"/>
          <a:srcRect r="12641" b="24185"/>
          <a:stretch/>
        </p:blipFill>
        <p:spPr>
          <a:xfrm>
            <a:off x="4272158" y="69482"/>
            <a:ext cx="4504653" cy="2764205"/>
          </a:xfrm>
          <a:prstGeom prst="rect">
            <a:avLst/>
          </a:prstGeom>
        </p:spPr>
      </p:pic>
    </p:spTree>
    <p:extLst>
      <p:ext uri="{BB962C8B-B14F-4D97-AF65-F5344CB8AC3E}">
        <p14:creationId xmlns:p14="http://schemas.microsoft.com/office/powerpoint/2010/main" val="1228750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FEBRERO A ABRIL</a:t>
            </a:r>
          </a:p>
          <a:p>
            <a:r>
              <a:rPr lang="es-AR" dirty="0" smtClean="0"/>
              <a:t>BULBILLO</a:t>
            </a:r>
          </a:p>
          <a:p>
            <a:r>
              <a:rPr lang="es-AR" dirty="0" smtClean="0"/>
              <a:t>SD</a:t>
            </a:r>
          </a:p>
          <a:p>
            <a:r>
              <a:rPr lang="es-AR" dirty="0" smtClean="0"/>
              <a:t>8-10 CM ENTRE PLANTAS; 40 CM ENTRE SURCOS</a:t>
            </a:r>
          </a:p>
          <a:p>
            <a:r>
              <a:rPr lang="es-AR" dirty="0" smtClean="0"/>
              <a:t>7 CM DE </a:t>
            </a:r>
            <a:r>
              <a:rPr lang="es-AR" dirty="0"/>
              <a:t>PROFUNDO</a:t>
            </a:r>
            <a:endParaRPr lang="es-AR" dirty="0" smtClean="0"/>
          </a:p>
          <a:p>
            <a:r>
              <a:rPr lang="es-AR" dirty="0" smtClean="0"/>
              <a:t>150 A 180 DIAS</a:t>
            </a:r>
          </a:p>
          <a:p>
            <a:pPr marL="0" indent="0">
              <a:buNone/>
            </a:pPr>
            <a:endParaRPr lang="es-AR" dirty="0"/>
          </a:p>
        </p:txBody>
      </p:sp>
      <p:sp>
        <p:nvSpPr>
          <p:cNvPr id="11" name="CuadroTexto 10"/>
          <p:cNvSpPr txBox="1"/>
          <p:nvPr/>
        </p:nvSpPr>
        <p:spPr>
          <a:xfrm>
            <a:off x="257577" y="748577"/>
            <a:ext cx="1542691" cy="400110"/>
          </a:xfrm>
          <a:prstGeom prst="rect">
            <a:avLst/>
          </a:prstGeom>
          <a:noFill/>
        </p:spPr>
        <p:txBody>
          <a:bodyPr wrap="square" rtlCol="0">
            <a:spAutoFit/>
          </a:bodyPr>
          <a:lstStyle/>
          <a:p>
            <a:r>
              <a:rPr lang="es-AR" sz="2000" b="1" dirty="0" smtClean="0">
                <a:solidFill>
                  <a:srgbClr val="FFFF00"/>
                </a:solidFill>
              </a:rPr>
              <a:t>AJO</a:t>
            </a:r>
            <a:endParaRPr lang="es-AR" sz="2000" b="1" dirty="0">
              <a:solidFill>
                <a:srgbClr val="FFFF00"/>
              </a:solidFill>
            </a:endParaRPr>
          </a:p>
        </p:txBody>
      </p:sp>
      <p:pic>
        <p:nvPicPr>
          <p:cNvPr id="8" name="Imagen 7"/>
          <p:cNvPicPr>
            <a:picLocks noChangeAspect="1"/>
          </p:cNvPicPr>
          <p:nvPr/>
        </p:nvPicPr>
        <p:blipFill>
          <a:blip r:embed="rId3"/>
          <a:stretch>
            <a:fillRect/>
          </a:stretch>
        </p:blipFill>
        <p:spPr>
          <a:xfrm>
            <a:off x="2589213" y="4507606"/>
            <a:ext cx="5172495" cy="1912272"/>
          </a:xfrm>
          <a:prstGeom prst="rect">
            <a:avLst/>
          </a:prstGeom>
        </p:spPr>
      </p:pic>
    </p:spTree>
    <p:extLst>
      <p:ext uri="{BB962C8B-B14F-4D97-AF65-F5344CB8AC3E}">
        <p14:creationId xmlns:p14="http://schemas.microsoft.com/office/powerpoint/2010/main" val="21074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4576" y="947483"/>
            <a:ext cx="5293217" cy="668537"/>
          </a:xfrm>
        </p:spPr>
        <p:txBody>
          <a:bodyPr>
            <a:normAutofit/>
          </a:bodyPr>
          <a:lstStyle/>
          <a:p>
            <a:pPr algn="ctr"/>
            <a:r>
              <a:rPr lang="es-AR" b="1" dirty="0" smtClean="0"/>
              <a:t>RAICES COMESTIBLES</a:t>
            </a:r>
            <a:endParaRPr lang="es-AR" b="1" dirty="0"/>
          </a:p>
        </p:txBody>
      </p:sp>
      <p:sp>
        <p:nvSpPr>
          <p:cNvPr id="3" name="Marcador de contenido 2"/>
          <p:cNvSpPr>
            <a:spLocks noGrp="1"/>
          </p:cNvSpPr>
          <p:nvPr>
            <p:ph idx="1"/>
          </p:nvPr>
        </p:nvSpPr>
        <p:spPr/>
        <p:txBody>
          <a:bodyPr/>
          <a:lstStyle/>
          <a:p>
            <a:endParaRPr lang="es-AR" dirty="0"/>
          </a:p>
        </p:txBody>
      </p:sp>
      <p:pic>
        <p:nvPicPr>
          <p:cNvPr id="4" name="Imagen 3"/>
          <p:cNvPicPr>
            <a:picLocks noChangeAspect="1"/>
          </p:cNvPicPr>
          <p:nvPr/>
        </p:nvPicPr>
        <p:blipFill>
          <a:blip r:embed="rId2"/>
          <a:stretch>
            <a:fillRect/>
          </a:stretch>
        </p:blipFill>
        <p:spPr>
          <a:xfrm>
            <a:off x="2227142" y="2703046"/>
            <a:ext cx="2619375" cy="1743075"/>
          </a:xfrm>
          <a:prstGeom prst="rect">
            <a:avLst/>
          </a:prstGeom>
        </p:spPr>
      </p:pic>
      <p:pic>
        <p:nvPicPr>
          <p:cNvPr id="5" name="Imagen 4"/>
          <p:cNvPicPr>
            <a:picLocks noChangeAspect="1"/>
          </p:cNvPicPr>
          <p:nvPr/>
        </p:nvPicPr>
        <p:blipFill>
          <a:blip r:embed="rId3"/>
          <a:stretch>
            <a:fillRect/>
          </a:stretch>
        </p:blipFill>
        <p:spPr>
          <a:xfrm>
            <a:off x="2589211" y="4486461"/>
            <a:ext cx="3770731" cy="2115288"/>
          </a:xfrm>
          <a:prstGeom prst="rect">
            <a:avLst/>
          </a:prstGeom>
        </p:spPr>
      </p:pic>
      <p:pic>
        <p:nvPicPr>
          <p:cNvPr id="6" name="Imagen 5"/>
          <p:cNvPicPr>
            <a:picLocks noChangeAspect="1"/>
          </p:cNvPicPr>
          <p:nvPr/>
        </p:nvPicPr>
        <p:blipFill>
          <a:blip r:embed="rId4"/>
          <a:stretch>
            <a:fillRect/>
          </a:stretch>
        </p:blipFill>
        <p:spPr>
          <a:xfrm>
            <a:off x="4859398" y="1534217"/>
            <a:ext cx="7108644" cy="2242764"/>
          </a:xfrm>
          <a:prstGeom prst="rect">
            <a:avLst/>
          </a:prstGeom>
        </p:spPr>
      </p:pic>
      <p:pic>
        <p:nvPicPr>
          <p:cNvPr id="7" name="Imagen 6"/>
          <p:cNvPicPr>
            <a:picLocks noChangeAspect="1"/>
          </p:cNvPicPr>
          <p:nvPr/>
        </p:nvPicPr>
        <p:blipFill>
          <a:blip r:embed="rId5"/>
          <a:stretch>
            <a:fillRect/>
          </a:stretch>
        </p:blipFill>
        <p:spPr>
          <a:xfrm>
            <a:off x="6359942" y="3781273"/>
            <a:ext cx="5608100" cy="2503616"/>
          </a:xfrm>
          <a:prstGeom prst="rect">
            <a:avLst/>
          </a:prstGeom>
        </p:spPr>
      </p:pic>
      <p:pic>
        <p:nvPicPr>
          <p:cNvPr id="8" name="Imagen 7"/>
          <p:cNvPicPr>
            <a:picLocks noChangeAspect="1"/>
          </p:cNvPicPr>
          <p:nvPr/>
        </p:nvPicPr>
        <p:blipFill rotWithShape="1">
          <a:blip r:embed="rId6"/>
          <a:srcRect t="13490" b="12523"/>
          <a:stretch/>
        </p:blipFill>
        <p:spPr>
          <a:xfrm>
            <a:off x="1645672" y="334851"/>
            <a:ext cx="3200845" cy="2368195"/>
          </a:xfrm>
          <a:prstGeom prst="rect">
            <a:avLst/>
          </a:prstGeom>
        </p:spPr>
      </p:pic>
      <p:pic>
        <p:nvPicPr>
          <p:cNvPr id="9" name="Imagen 8"/>
          <p:cNvPicPr>
            <a:picLocks noChangeAspect="1"/>
          </p:cNvPicPr>
          <p:nvPr/>
        </p:nvPicPr>
        <p:blipFill rotWithShape="1">
          <a:blip r:embed="rId7"/>
          <a:srcRect b="21374"/>
          <a:stretch/>
        </p:blipFill>
        <p:spPr>
          <a:xfrm>
            <a:off x="6412491" y="1"/>
            <a:ext cx="5779509" cy="647114"/>
          </a:xfrm>
          <a:prstGeom prst="rect">
            <a:avLst/>
          </a:prstGeom>
        </p:spPr>
      </p:pic>
    </p:spTree>
    <p:extLst>
      <p:ext uri="{BB962C8B-B14F-4D97-AF65-F5344CB8AC3E}">
        <p14:creationId xmlns:p14="http://schemas.microsoft.com/office/powerpoint/2010/main" val="4229164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1715" y="1165024"/>
            <a:ext cx="7298050" cy="766808"/>
          </a:xfrm>
        </p:spPr>
        <p:txBody>
          <a:bodyPr/>
          <a:lstStyle/>
          <a:p>
            <a:r>
              <a:rPr lang="es-AR" dirty="0" smtClean="0"/>
              <a:t>BIBLIOGRAFIA RECOMENDADA</a:t>
            </a:r>
            <a:endParaRPr lang="es-AR" dirty="0"/>
          </a:p>
        </p:txBody>
      </p:sp>
      <p:sp>
        <p:nvSpPr>
          <p:cNvPr id="3" name="Marcador de contenido 2"/>
          <p:cNvSpPr>
            <a:spLocks noGrp="1"/>
          </p:cNvSpPr>
          <p:nvPr>
            <p:ph idx="1"/>
          </p:nvPr>
        </p:nvSpPr>
        <p:spPr>
          <a:xfrm>
            <a:off x="1442434" y="2133600"/>
            <a:ext cx="10062178" cy="4267200"/>
          </a:xfrm>
        </p:spPr>
        <p:txBody>
          <a:bodyPr>
            <a:normAutofit fontScale="92500" lnSpcReduction="20000"/>
          </a:bodyPr>
          <a:lstStyle/>
          <a:p>
            <a:r>
              <a:rPr lang="es-AR" dirty="0"/>
              <a:t>MANUAL DE PRODUCCIÓN DE ZANAHORIA EDITOR JULIO CÉSAR GAVIOLA. </a:t>
            </a:r>
            <a:r>
              <a:rPr lang="es-AR" dirty="0">
                <a:hlinkClick r:id="rId2"/>
              </a:rPr>
              <a:t>http://inta.gob.ar/sites/default/files/script-tmp-inta_-_cap_2__</a:t>
            </a:r>
            <a:r>
              <a:rPr lang="es-AR" dirty="0" smtClean="0">
                <a:hlinkClick r:id="rId2"/>
              </a:rPr>
              <a:t>caractersticas_botnicas_y_tipos_varieta.pdf</a:t>
            </a:r>
            <a:r>
              <a:rPr lang="es-AR" dirty="0" smtClean="0"/>
              <a:t> </a:t>
            </a:r>
          </a:p>
          <a:p>
            <a:r>
              <a:rPr lang="es-AR" dirty="0"/>
              <a:t>Cultivo de </a:t>
            </a:r>
            <a:r>
              <a:rPr lang="es-AR" dirty="0" smtClean="0"/>
              <a:t>AJO </a:t>
            </a:r>
            <a:r>
              <a:rPr lang="es-AR" dirty="0"/>
              <a:t>en la huerta familiar </a:t>
            </a:r>
            <a:r>
              <a:rPr lang="es-AR" dirty="0" smtClean="0"/>
              <a:t>. UEE </a:t>
            </a:r>
            <a:r>
              <a:rPr lang="es-AR" dirty="0"/>
              <a:t>INTA Cruz del Eje Av. Eva Perón 451 (C.P. 5280) Cruz del Eje - Córdoba E-mail: </a:t>
            </a:r>
            <a:r>
              <a:rPr lang="es-AR" dirty="0" smtClean="0">
                <a:hlinkClick r:id="rId3"/>
              </a:rPr>
              <a:t>intacde@velocoop.com.ar</a:t>
            </a:r>
            <a:r>
              <a:rPr lang="es-AR" dirty="0" smtClean="0"/>
              <a:t>. Lic</a:t>
            </a:r>
            <a:r>
              <a:rPr lang="es-AR" dirty="0"/>
              <a:t>. en A.R.N.R. Carolina A. ANGELERI – Técnica INTA </a:t>
            </a:r>
            <a:r>
              <a:rPr lang="es-AR" dirty="0" smtClean="0"/>
              <a:t>PROHUERTA. Ing</a:t>
            </a:r>
            <a:r>
              <a:rPr lang="es-AR" dirty="0"/>
              <a:t>. Agr. Eduardo ORECCHIA – Jefe UEE INTA. </a:t>
            </a:r>
            <a:r>
              <a:rPr lang="es-AR" dirty="0">
                <a:hlinkClick r:id="rId4"/>
              </a:rPr>
              <a:t>http://</a:t>
            </a:r>
            <a:r>
              <a:rPr lang="es-AR" dirty="0" smtClean="0">
                <a:hlinkClick r:id="rId4"/>
              </a:rPr>
              <a:t>inta.gob.ar/documentos/cultivo-de-ajo-en-la-huerta-familiar</a:t>
            </a:r>
            <a:r>
              <a:rPr lang="es-AR" dirty="0" smtClean="0"/>
              <a:t> </a:t>
            </a:r>
          </a:p>
          <a:p>
            <a:r>
              <a:rPr lang="es-AR" dirty="0"/>
              <a:t>¿CÓMO INCORPORAR LAS PAPAS A LA HUERTA FAMILIAR? </a:t>
            </a:r>
            <a:r>
              <a:rPr lang="es-AR" dirty="0" smtClean="0"/>
              <a:t>Ing. </a:t>
            </a:r>
            <a:r>
              <a:rPr lang="es-AR" dirty="0"/>
              <a:t>Ramos Liliana. Serie NOTAS TÉCNICAS ISSN 0325-8890 INTA Paraná </a:t>
            </a:r>
            <a:r>
              <a:rPr lang="es-AR" dirty="0">
                <a:hlinkClick r:id="rId5"/>
              </a:rPr>
              <a:t>http://inta.gob.ar/documentos/%</a:t>
            </a:r>
            <a:r>
              <a:rPr lang="es-AR" dirty="0" smtClean="0">
                <a:hlinkClick r:id="rId5"/>
              </a:rPr>
              <a:t>C2%BFcomo-incorporar-las-papas-a-la-huerta-familiar</a:t>
            </a:r>
            <a:r>
              <a:rPr lang="es-AR" dirty="0" smtClean="0"/>
              <a:t> </a:t>
            </a:r>
            <a:endParaRPr lang="es-AR" dirty="0"/>
          </a:p>
          <a:p>
            <a:r>
              <a:rPr lang="es-AR" dirty="0" smtClean="0"/>
              <a:t>RECOMENDACIONES PARA EL CULTIVO DE BATATA EN LA </a:t>
            </a:r>
            <a:r>
              <a:rPr lang="es-AR" dirty="0"/>
              <a:t>HUERTA FAMILIAR. </a:t>
            </a:r>
            <a:r>
              <a:rPr lang="es-AR" dirty="0">
                <a:hlinkClick r:id="rId6"/>
              </a:rPr>
              <a:t>http://</a:t>
            </a:r>
            <a:r>
              <a:rPr lang="es-AR" dirty="0" smtClean="0">
                <a:hlinkClick r:id="rId6"/>
              </a:rPr>
              <a:t>inta.gob.ar/documentos/recomendaciones-para-el-cultivo-de-batata-en-la-huerta-familiar</a:t>
            </a:r>
            <a:r>
              <a:rPr lang="es-AR" dirty="0" smtClean="0"/>
              <a:t> </a:t>
            </a:r>
          </a:p>
          <a:p>
            <a:r>
              <a:rPr lang="es-AR" dirty="0"/>
              <a:t>MATERIAL DE APOYO TEORICO DEL CURSO DE HORTICULTURA </a:t>
            </a:r>
            <a:r>
              <a:rPr lang="es-AR" dirty="0" err="1"/>
              <a:t>FCAyF</a:t>
            </a:r>
            <a:r>
              <a:rPr lang="es-AR" dirty="0"/>
              <a:t> UNLP. </a:t>
            </a:r>
            <a:r>
              <a:rPr lang="es-AR" dirty="0">
                <a:hlinkClick r:id="rId7"/>
              </a:rPr>
              <a:t>http://aulavirtual.agro.unlp.edu.ar/course/view.php?id=136</a:t>
            </a:r>
            <a:r>
              <a:rPr lang="es-AR" dirty="0"/>
              <a:t> </a:t>
            </a:r>
            <a:endParaRPr lang="es-AR" dirty="0" smtClean="0"/>
          </a:p>
          <a:p>
            <a:r>
              <a:rPr lang="es-AR" dirty="0"/>
              <a:t>Manual de cultivos </a:t>
            </a:r>
            <a:r>
              <a:rPr lang="es-AR" dirty="0" err="1"/>
              <a:t>cultivos</a:t>
            </a:r>
            <a:r>
              <a:rPr lang="es-AR" dirty="0"/>
              <a:t> para la para la Huerta Orgánica Familiar Huerta Orgánica Familiar. </a:t>
            </a:r>
            <a:r>
              <a:rPr lang="es-AR" dirty="0">
                <a:hlinkClick r:id="rId8"/>
              </a:rPr>
              <a:t>http://</a:t>
            </a:r>
            <a:r>
              <a:rPr lang="es-AR" dirty="0" smtClean="0">
                <a:hlinkClick r:id="rId8"/>
              </a:rPr>
              <a:t>www.biblioteca.org.ar/libros/210764.pdf</a:t>
            </a:r>
            <a:r>
              <a:rPr lang="es-AR" dirty="0" smtClean="0"/>
              <a:t> </a:t>
            </a:r>
            <a:endParaRPr lang="es-AR" dirty="0"/>
          </a:p>
          <a:p>
            <a:endParaRPr lang="es-AR" dirty="0" smtClean="0"/>
          </a:p>
          <a:p>
            <a:endParaRPr lang="es-AR" dirty="0" smtClean="0"/>
          </a:p>
          <a:p>
            <a:endParaRPr lang="es-AR" dirty="0"/>
          </a:p>
        </p:txBody>
      </p:sp>
      <p:pic>
        <p:nvPicPr>
          <p:cNvPr id="4" name="Imagen 3"/>
          <p:cNvPicPr>
            <a:picLocks noChangeAspect="1"/>
          </p:cNvPicPr>
          <p:nvPr/>
        </p:nvPicPr>
        <p:blipFill>
          <a:blip r:embed="rId9"/>
          <a:stretch>
            <a:fillRect/>
          </a:stretch>
        </p:blipFill>
        <p:spPr>
          <a:xfrm>
            <a:off x="6412491" y="0"/>
            <a:ext cx="5779509" cy="646232"/>
          </a:xfrm>
          <a:prstGeom prst="rect">
            <a:avLst/>
          </a:prstGeom>
        </p:spPr>
      </p:pic>
    </p:spTree>
    <p:extLst>
      <p:ext uri="{BB962C8B-B14F-4D97-AF65-F5344CB8AC3E}">
        <p14:creationId xmlns:p14="http://schemas.microsoft.com/office/powerpoint/2010/main" val="2759054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ltivo de nabo en el mu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7995" y="3380704"/>
            <a:ext cx="21050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6412491" y="0"/>
            <a:ext cx="5779509" cy="658425"/>
          </a:xfrm>
          <a:prstGeom prst="rect">
            <a:avLst/>
          </a:prstGeom>
        </p:spPr>
      </p:pic>
      <p:sp>
        <p:nvSpPr>
          <p:cNvPr id="5" name="CuadroTexto 4"/>
          <p:cNvSpPr txBox="1"/>
          <p:nvPr/>
        </p:nvSpPr>
        <p:spPr>
          <a:xfrm>
            <a:off x="412124" y="4494727"/>
            <a:ext cx="875763" cy="369332"/>
          </a:xfrm>
          <a:prstGeom prst="rect">
            <a:avLst/>
          </a:prstGeom>
          <a:noFill/>
        </p:spPr>
        <p:txBody>
          <a:bodyPr wrap="square" rtlCol="0">
            <a:spAutoFit/>
          </a:bodyPr>
          <a:lstStyle/>
          <a:p>
            <a:r>
              <a:rPr lang="es-AR" b="1" dirty="0" smtClean="0">
                <a:solidFill>
                  <a:srgbClr val="FFFF00"/>
                </a:solidFill>
              </a:rPr>
              <a:t>NABO</a:t>
            </a:r>
            <a:endParaRPr lang="es-AR" b="1" dirty="0">
              <a:solidFill>
                <a:srgbClr val="FFFF00"/>
              </a:solidFill>
            </a:endParaRPr>
          </a:p>
        </p:txBody>
      </p:sp>
      <p:pic>
        <p:nvPicPr>
          <p:cNvPr id="6" name="Imagen 5"/>
          <p:cNvPicPr>
            <a:picLocks noChangeAspect="1"/>
          </p:cNvPicPr>
          <p:nvPr/>
        </p:nvPicPr>
        <p:blipFill>
          <a:blip r:embed="rId4"/>
          <a:stretch>
            <a:fillRect/>
          </a:stretch>
        </p:blipFill>
        <p:spPr>
          <a:xfrm>
            <a:off x="1115095" y="518642"/>
            <a:ext cx="4473478" cy="1863949"/>
          </a:xfrm>
          <a:prstGeom prst="rect">
            <a:avLst/>
          </a:prstGeom>
        </p:spPr>
      </p:pic>
      <p:pic>
        <p:nvPicPr>
          <p:cNvPr id="7" name="Imagen 6"/>
          <p:cNvPicPr>
            <a:picLocks noChangeAspect="1"/>
          </p:cNvPicPr>
          <p:nvPr/>
        </p:nvPicPr>
        <p:blipFill>
          <a:blip r:embed="rId5"/>
          <a:stretch>
            <a:fillRect/>
          </a:stretch>
        </p:blipFill>
        <p:spPr>
          <a:xfrm>
            <a:off x="5764704" y="1052512"/>
            <a:ext cx="3933825" cy="2924175"/>
          </a:xfrm>
          <a:prstGeom prst="rect">
            <a:avLst/>
          </a:prstGeom>
        </p:spPr>
      </p:pic>
      <p:pic>
        <p:nvPicPr>
          <p:cNvPr id="8" name="Imagen 7"/>
          <p:cNvPicPr>
            <a:picLocks noChangeAspect="1"/>
          </p:cNvPicPr>
          <p:nvPr/>
        </p:nvPicPr>
        <p:blipFill>
          <a:blip r:embed="rId6"/>
          <a:stretch>
            <a:fillRect/>
          </a:stretch>
        </p:blipFill>
        <p:spPr>
          <a:xfrm>
            <a:off x="2164033" y="2700471"/>
            <a:ext cx="3424540" cy="2010620"/>
          </a:xfrm>
          <a:prstGeom prst="rect">
            <a:avLst/>
          </a:prstGeom>
        </p:spPr>
      </p:pic>
      <p:pic>
        <p:nvPicPr>
          <p:cNvPr id="9" name="Imagen 8"/>
          <p:cNvPicPr>
            <a:picLocks noChangeAspect="1"/>
          </p:cNvPicPr>
          <p:nvPr/>
        </p:nvPicPr>
        <p:blipFill>
          <a:blip r:embed="rId7"/>
          <a:stretch>
            <a:fillRect/>
          </a:stretch>
        </p:blipFill>
        <p:spPr>
          <a:xfrm>
            <a:off x="5708039" y="4146997"/>
            <a:ext cx="3347434" cy="2510576"/>
          </a:xfrm>
          <a:prstGeom prst="rect">
            <a:avLst/>
          </a:prstGeom>
        </p:spPr>
      </p:pic>
    </p:spTree>
    <p:extLst>
      <p:ext uri="{BB962C8B-B14F-4D97-AF65-F5344CB8AC3E}">
        <p14:creationId xmlns:p14="http://schemas.microsoft.com/office/powerpoint/2010/main" val="3514892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77791" y="2098785"/>
            <a:ext cx="9144000" cy="4759215"/>
          </a:xfrm>
        </p:spPr>
        <p:txBody>
          <a:bodyPr>
            <a:noAutofit/>
          </a:bodyPr>
          <a:lstStyle/>
          <a:p>
            <a:r>
              <a:rPr lang="es-AR" sz="1200" b="1" dirty="0"/>
              <a:t>Exigencias de la planta</a:t>
            </a:r>
            <a:r>
              <a:rPr lang="es-AR" sz="1200" dirty="0"/>
              <a:t/>
            </a:r>
            <a:br>
              <a:rPr lang="es-AR" sz="1200" dirty="0"/>
            </a:br>
            <a:r>
              <a:rPr lang="es-AR" sz="1200" b="1" dirty="0"/>
              <a:t>Clima y temperatura</a:t>
            </a:r>
            <a:r>
              <a:rPr lang="es-AR" sz="1200" dirty="0"/>
              <a:t>. Requiere un clima fresco y húmedo.</a:t>
            </a:r>
            <a:br>
              <a:rPr lang="es-AR" sz="1200" dirty="0"/>
            </a:br>
            <a:r>
              <a:rPr lang="es-AR" sz="1200" dirty="0"/>
              <a:t>Las altas temperaturas de verano le afectan negativamente.</a:t>
            </a:r>
            <a:br>
              <a:rPr lang="es-AR" sz="1200" dirty="0"/>
            </a:br>
            <a:r>
              <a:rPr lang="es-AR" sz="1200" dirty="0"/>
              <a:t>Existen algunas variedades que toleran heladas, siempre que sean ligeras.</a:t>
            </a:r>
            <a:br>
              <a:rPr lang="es-AR" sz="1200" dirty="0"/>
            </a:br>
            <a:r>
              <a:rPr lang="es-AR" sz="1200" b="1" dirty="0"/>
              <a:t>Agua</a:t>
            </a:r>
            <a:r>
              <a:rPr lang="es-AR" sz="1200" dirty="0"/>
              <a:t>. Es una planta exigente en agua. Uno de los efectos de la sequia es la prematura subida de la flor.</a:t>
            </a:r>
            <a:br>
              <a:rPr lang="es-AR" sz="1200" dirty="0"/>
            </a:br>
            <a:r>
              <a:rPr lang="es-AR" sz="1200" b="1" dirty="0"/>
              <a:t>Suelo</a:t>
            </a:r>
            <a:r>
              <a:rPr lang="es-AR" sz="1200" dirty="0"/>
              <a:t>. Requiere una textura media y buen drenaje. No tolera los suelos encharcados, pero si fresco y con una buena retención de agua.</a:t>
            </a:r>
            <a:br>
              <a:rPr lang="es-AR" sz="1200" dirty="0"/>
            </a:br>
            <a:r>
              <a:rPr lang="es-AR" sz="1200" dirty="0"/>
              <a:t>El pH aconsejado para el suelo es de 6 – 6,9. Los suelos excesivamente calizos producen raíces de sabor y de textura fibrosa.</a:t>
            </a:r>
            <a:br>
              <a:rPr lang="es-AR" sz="1200" dirty="0"/>
            </a:br>
            <a:r>
              <a:rPr lang="es-AR" sz="1200" b="1" dirty="0"/>
              <a:t>Extracciones del suelo</a:t>
            </a:r>
            <a:r>
              <a:rPr lang="es-AR" sz="1200" dirty="0"/>
              <a:t>. La extracción por hectárea de la planta de nabo es de:</a:t>
            </a:r>
            <a:br>
              <a:rPr lang="es-AR" sz="1200" dirty="0"/>
            </a:br>
            <a:r>
              <a:rPr lang="es-AR" sz="1200" dirty="0"/>
              <a:t>100 Kg de N</a:t>
            </a:r>
            <a:br>
              <a:rPr lang="es-AR" sz="1200" dirty="0"/>
            </a:br>
            <a:r>
              <a:rPr lang="es-AR" sz="1200" dirty="0"/>
              <a:t>60 Kg de P2O2</a:t>
            </a:r>
            <a:br>
              <a:rPr lang="es-AR" sz="1200" dirty="0"/>
            </a:br>
            <a:r>
              <a:rPr lang="es-AR" sz="1200" dirty="0"/>
              <a:t>100 Kg de K2O</a:t>
            </a:r>
            <a:br>
              <a:rPr lang="es-AR" sz="1200" dirty="0"/>
            </a:br>
            <a:r>
              <a:rPr lang="es-AR" sz="1200" b="1" dirty="0"/>
              <a:t>Abonado</a:t>
            </a:r>
            <a:r>
              <a:rPr lang="es-AR" sz="1200" dirty="0"/>
              <a:t>. Es sensible a las aportaciones recientes de estiércol. Es aconsejable incorporarlo en el cultivo anterior.</a:t>
            </a:r>
            <a:br>
              <a:rPr lang="es-AR" sz="1200" dirty="0"/>
            </a:br>
            <a:r>
              <a:rPr lang="es-AR" sz="1200" dirty="0"/>
              <a:t>Abono de fondo por hectárea:</a:t>
            </a:r>
            <a:br>
              <a:rPr lang="es-AR" sz="1200" dirty="0"/>
            </a:br>
            <a:r>
              <a:rPr lang="es-AR" sz="1200" dirty="0"/>
              <a:t>40 Kg de N</a:t>
            </a:r>
            <a:br>
              <a:rPr lang="es-AR" sz="1200" dirty="0"/>
            </a:br>
            <a:r>
              <a:rPr lang="es-AR" sz="1200" dirty="0"/>
              <a:t>128 Kg de P2O5</a:t>
            </a:r>
            <a:br>
              <a:rPr lang="es-AR" sz="1200" dirty="0"/>
            </a:br>
            <a:r>
              <a:rPr lang="es-AR" sz="1200" dirty="0"/>
              <a:t>164 Kg de K2O</a:t>
            </a:r>
            <a:br>
              <a:rPr lang="es-AR" sz="1200" dirty="0"/>
            </a:br>
            <a:r>
              <a:rPr lang="es-AR" sz="1200" dirty="0"/>
              <a:t>Abono de cobertura por hectárea: 75 Kg de N</a:t>
            </a:r>
            <a:br>
              <a:rPr lang="es-AR" sz="1200" dirty="0"/>
            </a:br>
            <a:r>
              <a:rPr lang="es-AR" sz="1200" b="1" dirty="0"/>
              <a:t>Carencias</a:t>
            </a:r>
            <a:r>
              <a:rPr lang="es-AR" sz="1200" dirty="0"/>
              <a:t>. Es sensible a la falta de boro.</a:t>
            </a:r>
            <a:br>
              <a:rPr lang="es-AR" sz="1200" dirty="0"/>
            </a:br>
            <a:r>
              <a:rPr lang="es-AR" sz="1200" b="1" dirty="0"/>
              <a:t>Preparación del suelo y siembra</a:t>
            </a:r>
            <a:r>
              <a:rPr lang="es-AR" sz="1200" dirty="0"/>
              <a:t/>
            </a:r>
            <a:br>
              <a:rPr lang="es-AR" sz="1200" dirty="0"/>
            </a:br>
            <a:r>
              <a:rPr lang="es-AR" sz="1200" dirty="0"/>
              <a:t>El nabo necesita suelos esponjosos. Se realiza una labor en profundidad, seguida de un pase de </a:t>
            </a:r>
            <a:r>
              <a:rPr lang="es-AR" sz="1200" dirty="0" err="1"/>
              <a:t>retovator</a:t>
            </a:r>
            <a:r>
              <a:rPr lang="es-AR" sz="1200" dirty="0"/>
              <a:t> para desmenuzar bien l suelo.</a:t>
            </a:r>
            <a:br>
              <a:rPr lang="es-AR" sz="1200" dirty="0"/>
            </a:br>
            <a:r>
              <a:rPr lang="es-AR" sz="1200" dirty="0"/>
              <a:t>Una vez trabajando el terreno, se harán surcos con una distancia de 30 – 40 cm entre si.</a:t>
            </a:r>
            <a:br>
              <a:rPr lang="es-AR" sz="1200" dirty="0"/>
            </a:br>
            <a:r>
              <a:rPr lang="es-AR" sz="1200" dirty="0"/>
              <a:t>La siembra se practicara a finales de verano/principios de otoño, o bien en primavera, dependiendo de la época de recolección deseada.</a:t>
            </a:r>
            <a:br>
              <a:rPr lang="es-AR" sz="1200" dirty="0"/>
            </a:br>
            <a:r>
              <a:rPr lang="es-AR" sz="1200" dirty="0"/>
              <a:t>La profundidad de colocación de la semilla es de 2 – 3 cm y el sistema mas utilizado es el chorrillo.</a:t>
            </a:r>
            <a:br>
              <a:rPr lang="es-AR" sz="1200" dirty="0"/>
            </a:br>
            <a:r>
              <a:rPr lang="es-AR" sz="1200" b="1" dirty="0"/>
              <a:t>Técnicas de cultivo y recolección</a:t>
            </a:r>
            <a:r>
              <a:rPr lang="es-AR" sz="1200" dirty="0"/>
              <a:t/>
            </a:r>
            <a:br>
              <a:rPr lang="es-AR" sz="1200" dirty="0"/>
            </a:br>
            <a:r>
              <a:rPr lang="es-AR" sz="1200" b="1" dirty="0"/>
              <a:t>Aclareo</a:t>
            </a:r>
            <a:r>
              <a:rPr lang="es-AR" sz="1200" dirty="0"/>
              <a:t>. La distancia entre plantas oscila entre 10 y 25 cm.</a:t>
            </a:r>
            <a:br>
              <a:rPr lang="es-AR" sz="1200" dirty="0"/>
            </a:br>
            <a:r>
              <a:rPr lang="es-AR" sz="1200" b="1" dirty="0"/>
              <a:t>Escardas</a:t>
            </a:r>
            <a:r>
              <a:rPr lang="es-AR" sz="1200" dirty="0"/>
              <a:t>. La eliminación de malas hierbas puede realizarse manualmente o con herbicidas selectivos.</a:t>
            </a:r>
            <a:br>
              <a:rPr lang="es-AR" sz="1200" dirty="0"/>
            </a:br>
            <a:r>
              <a:rPr lang="es-AR" sz="1200" b="1" dirty="0"/>
              <a:t>Aporcado</a:t>
            </a:r>
            <a:r>
              <a:rPr lang="es-AR" sz="1200" dirty="0"/>
              <a:t>. Practica realizada principalmente para evitar heladas.</a:t>
            </a:r>
            <a:br>
              <a:rPr lang="es-AR" sz="1200" dirty="0"/>
            </a:br>
            <a:r>
              <a:rPr lang="es-AR" sz="1200" dirty="0"/>
              <a:t>Carencias de boro, provoca podredumbre en el interior de la raíz hasta llegar a su total descomposición.</a:t>
            </a:r>
            <a:br>
              <a:rPr lang="es-AR" sz="1200" dirty="0"/>
            </a:br>
            <a:endParaRPr lang="es-AR" sz="1200" dirty="0"/>
          </a:p>
        </p:txBody>
      </p:sp>
      <p:pic>
        <p:nvPicPr>
          <p:cNvPr id="3" name="Imagen 2"/>
          <p:cNvPicPr>
            <a:picLocks noChangeAspect="1"/>
          </p:cNvPicPr>
          <p:nvPr/>
        </p:nvPicPr>
        <p:blipFill>
          <a:blip r:embed="rId2"/>
          <a:stretch>
            <a:fillRect/>
          </a:stretch>
        </p:blipFill>
        <p:spPr>
          <a:xfrm>
            <a:off x="6412491" y="0"/>
            <a:ext cx="5779509" cy="658425"/>
          </a:xfrm>
          <a:prstGeom prst="rect">
            <a:avLst/>
          </a:prstGeom>
        </p:spPr>
      </p:pic>
      <p:pic>
        <p:nvPicPr>
          <p:cNvPr id="4" name="Imagen 3"/>
          <p:cNvPicPr>
            <a:picLocks noChangeAspect="1"/>
          </p:cNvPicPr>
          <p:nvPr/>
        </p:nvPicPr>
        <p:blipFill>
          <a:blip r:embed="rId3"/>
          <a:stretch>
            <a:fillRect/>
          </a:stretch>
        </p:blipFill>
        <p:spPr>
          <a:xfrm>
            <a:off x="298447" y="4508614"/>
            <a:ext cx="957155" cy="493819"/>
          </a:xfrm>
          <a:prstGeom prst="rect">
            <a:avLst/>
          </a:prstGeom>
        </p:spPr>
      </p:pic>
    </p:spTree>
    <p:extLst>
      <p:ext uri="{BB962C8B-B14F-4D97-AF65-F5344CB8AC3E}">
        <p14:creationId xmlns:p14="http://schemas.microsoft.com/office/powerpoint/2010/main" val="711346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FEBRERO A AGOSTO</a:t>
            </a:r>
          </a:p>
          <a:p>
            <a:r>
              <a:rPr lang="es-AR" dirty="0" smtClean="0"/>
              <a:t>SEMILLA</a:t>
            </a:r>
          </a:p>
          <a:p>
            <a:r>
              <a:rPr lang="es-AR" dirty="0" smtClean="0"/>
              <a:t>SD</a:t>
            </a:r>
          </a:p>
          <a:p>
            <a:r>
              <a:rPr lang="es-AR" dirty="0" smtClean="0"/>
              <a:t>10-25 CM ENTRE PLANTAS; 40 CM ENTRE SURCOS</a:t>
            </a:r>
          </a:p>
          <a:p>
            <a:r>
              <a:rPr lang="es-AR" dirty="0" smtClean="0"/>
              <a:t>1,5 CM DE </a:t>
            </a:r>
            <a:r>
              <a:rPr lang="es-AR" dirty="0"/>
              <a:t>PROFUNDO</a:t>
            </a:r>
            <a:endParaRPr lang="es-AR" dirty="0" smtClean="0"/>
          </a:p>
          <a:p>
            <a:r>
              <a:rPr lang="es-AR" dirty="0" smtClean="0"/>
              <a:t>90 A 100 DIAS</a:t>
            </a:r>
          </a:p>
          <a:p>
            <a:pPr marL="0" indent="0">
              <a:buNone/>
            </a:pPr>
            <a:endParaRPr lang="es-AR" dirty="0"/>
          </a:p>
        </p:txBody>
      </p:sp>
      <p:sp>
        <p:nvSpPr>
          <p:cNvPr id="11" name="CuadroTexto 10"/>
          <p:cNvSpPr txBox="1"/>
          <p:nvPr/>
        </p:nvSpPr>
        <p:spPr>
          <a:xfrm>
            <a:off x="257577" y="748577"/>
            <a:ext cx="1542691" cy="400110"/>
          </a:xfrm>
          <a:prstGeom prst="rect">
            <a:avLst/>
          </a:prstGeom>
          <a:noFill/>
        </p:spPr>
        <p:txBody>
          <a:bodyPr wrap="square" rtlCol="0">
            <a:spAutoFit/>
          </a:bodyPr>
          <a:lstStyle/>
          <a:p>
            <a:r>
              <a:rPr lang="es-AR" sz="2000" b="1" dirty="0" smtClean="0">
                <a:solidFill>
                  <a:srgbClr val="FFFF00"/>
                </a:solidFill>
              </a:rPr>
              <a:t>NABO</a:t>
            </a:r>
            <a:endParaRPr lang="es-AR" sz="2000" b="1" dirty="0">
              <a:solidFill>
                <a:srgbClr val="FFFF00"/>
              </a:solidFill>
            </a:endParaRPr>
          </a:p>
        </p:txBody>
      </p:sp>
      <p:pic>
        <p:nvPicPr>
          <p:cNvPr id="4" name="Imagen 3"/>
          <p:cNvPicPr>
            <a:picLocks noChangeAspect="1"/>
          </p:cNvPicPr>
          <p:nvPr/>
        </p:nvPicPr>
        <p:blipFill>
          <a:blip r:embed="rId3"/>
          <a:stretch>
            <a:fillRect/>
          </a:stretch>
        </p:blipFill>
        <p:spPr>
          <a:xfrm>
            <a:off x="4243912" y="151164"/>
            <a:ext cx="1820851" cy="1249943"/>
          </a:xfrm>
          <a:prstGeom prst="rect">
            <a:avLst/>
          </a:prstGeom>
        </p:spPr>
      </p:pic>
      <p:pic>
        <p:nvPicPr>
          <p:cNvPr id="5" name="Imagen 4"/>
          <p:cNvPicPr>
            <a:picLocks noChangeAspect="1"/>
          </p:cNvPicPr>
          <p:nvPr/>
        </p:nvPicPr>
        <p:blipFill>
          <a:blip r:embed="rId4"/>
          <a:stretch>
            <a:fillRect/>
          </a:stretch>
        </p:blipFill>
        <p:spPr>
          <a:xfrm>
            <a:off x="2590747" y="4709634"/>
            <a:ext cx="5127179" cy="1900980"/>
          </a:xfrm>
          <a:prstGeom prst="rect">
            <a:avLst/>
          </a:prstGeom>
        </p:spPr>
      </p:pic>
    </p:spTree>
    <p:extLst>
      <p:ext uri="{BB962C8B-B14F-4D97-AF65-F5344CB8AC3E}">
        <p14:creationId xmlns:p14="http://schemas.microsoft.com/office/powerpoint/2010/main" val="32591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dirty="0"/>
          </a:p>
        </p:txBody>
      </p:sp>
      <p:pic>
        <p:nvPicPr>
          <p:cNvPr id="8" name="Marcador de contenido 7"/>
          <p:cNvPicPr>
            <a:picLocks noGrp="1" noChangeAspect="1"/>
          </p:cNvPicPr>
          <p:nvPr>
            <p:ph idx="1"/>
          </p:nvPr>
        </p:nvPicPr>
        <p:blipFill>
          <a:blip r:embed="rId2"/>
          <a:stretch>
            <a:fillRect/>
          </a:stretch>
        </p:blipFill>
        <p:spPr>
          <a:xfrm>
            <a:off x="5883787" y="1128935"/>
            <a:ext cx="2352675" cy="1943100"/>
          </a:xfrm>
          <a:prstGeom prst="rect">
            <a:avLst/>
          </a:prstGeom>
        </p:spPr>
      </p:pic>
      <p:pic>
        <p:nvPicPr>
          <p:cNvPr id="5" name="Imagen 4"/>
          <p:cNvPicPr>
            <a:picLocks noChangeAspect="1"/>
          </p:cNvPicPr>
          <p:nvPr/>
        </p:nvPicPr>
        <p:blipFill>
          <a:blip r:embed="rId3"/>
          <a:stretch>
            <a:fillRect/>
          </a:stretch>
        </p:blipFill>
        <p:spPr>
          <a:xfrm>
            <a:off x="6412491" y="0"/>
            <a:ext cx="5779509" cy="658425"/>
          </a:xfrm>
          <a:prstGeom prst="rect">
            <a:avLst/>
          </a:prstGeom>
        </p:spPr>
      </p:pic>
      <p:sp>
        <p:nvSpPr>
          <p:cNvPr id="4" name="CuadroTexto 3"/>
          <p:cNvSpPr txBox="1"/>
          <p:nvPr/>
        </p:nvSpPr>
        <p:spPr>
          <a:xfrm>
            <a:off x="0" y="772733"/>
            <a:ext cx="1751527" cy="369332"/>
          </a:xfrm>
          <a:prstGeom prst="rect">
            <a:avLst/>
          </a:prstGeom>
          <a:noFill/>
        </p:spPr>
        <p:txBody>
          <a:bodyPr wrap="square" rtlCol="0">
            <a:spAutoFit/>
          </a:bodyPr>
          <a:lstStyle/>
          <a:p>
            <a:r>
              <a:rPr lang="es-AR" b="1" dirty="0" smtClean="0">
                <a:solidFill>
                  <a:srgbClr val="FFFF00"/>
                </a:solidFill>
              </a:rPr>
              <a:t>REMOLACHA</a:t>
            </a:r>
            <a:endParaRPr lang="es-AR" b="1" dirty="0">
              <a:solidFill>
                <a:srgbClr val="FFFF00"/>
              </a:solidFill>
            </a:endParaRPr>
          </a:p>
        </p:txBody>
      </p:sp>
      <p:sp>
        <p:nvSpPr>
          <p:cNvPr id="6" name="AutoShape 2" descr="Resultado de imagen para REMOLACH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7" name="Imagen 6"/>
          <p:cNvPicPr>
            <a:picLocks noChangeAspect="1"/>
          </p:cNvPicPr>
          <p:nvPr/>
        </p:nvPicPr>
        <p:blipFill>
          <a:blip r:embed="rId4"/>
          <a:stretch>
            <a:fillRect/>
          </a:stretch>
        </p:blipFill>
        <p:spPr>
          <a:xfrm>
            <a:off x="2280231" y="428625"/>
            <a:ext cx="3290862" cy="2088880"/>
          </a:xfrm>
          <a:prstGeom prst="rect">
            <a:avLst/>
          </a:prstGeom>
        </p:spPr>
      </p:pic>
      <p:pic>
        <p:nvPicPr>
          <p:cNvPr id="5124" name="Picture 4" descr="Resultado de imagen para REMOLAC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7173" y="3167602"/>
            <a:ext cx="4144524" cy="331561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a:stretch>
            <a:fillRect/>
          </a:stretch>
        </p:blipFill>
        <p:spPr>
          <a:xfrm>
            <a:off x="8549156" y="1144554"/>
            <a:ext cx="2552433" cy="1911861"/>
          </a:xfrm>
          <a:prstGeom prst="rect">
            <a:avLst/>
          </a:prstGeom>
        </p:spPr>
      </p:pic>
      <p:pic>
        <p:nvPicPr>
          <p:cNvPr id="10" name="Imagen 9"/>
          <p:cNvPicPr>
            <a:picLocks noChangeAspect="1"/>
          </p:cNvPicPr>
          <p:nvPr/>
        </p:nvPicPr>
        <p:blipFill>
          <a:blip r:embed="rId7"/>
          <a:stretch>
            <a:fillRect/>
          </a:stretch>
        </p:blipFill>
        <p:spPr>
          <a:xfrm>
            <a:off x="1120461" y="3292740"/>
            <a:ext cx="6097529" cy="3389758"/>
          </a:xfrm>
          <a:prstGeom prst="rect">
            <a:avLst/>
          </a:prstGeom>
        </p:spPr>
      </p:pic>
    </p:spTree>
    <p:extLst>
      <p:ext uri="{BB962C8B-B14F-4D97-AF65-F5344CB8AC3E}">
        <p14:creationId xmlns:p14="http://schemas.microsoft.com/office/powerpoint/2010/main" val="4052279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5" name="Marcador de contenido 4"/>
          <p:cNvPicPr>
            <a:picLocks noGrp="1" noChangeAspect="1"/>
          </p:cNvPicPr>
          <p:nvPr>
            <p:ph idx="1"/>
          </p:nvPr>
        </p:nvPicPr>
        <p:blipFill>
          <a:blip r:embed="rId2"/>
          <a:stretch>
            <a:fillRect/>
          </a:stretch>
        </p:blipFill>
        <p:spPr>
          <a:xfrm>
            <a:off x="5965821" y="2395470"/>
            <a:ext cx="5950039" cy="4462530"/>
          </a:xfrm>
          <a:prstGeom prst="rect">
            <a:avLst/>
          </a:prstGeom>
        </p:spPr>
      </p:pic>
      <p:pic>
        <p:nvPicPr>
          <p:cNvPr id="4" name="Imagen 3"/>
          <p:cNvPicPr>
            <a:picLocks noChangeAspect="1"/>
          </p:cNvPicPr>
          <p:nvPr/>
        </p:nvPicPr>
        <p:blipFill rotWithShape="1">
          <a:blip r:embed="rId3"/>
          <a:srcRect b="28517"/>
          <a:stretch/>
        </p:blipFill>
        <p:spPr>
          <a:xfrm>
            <a:off x="618496" y="1264555"/>
            <a:ext cx="5949729" cy="3956183"/>
          </a:xfrm>
          <a:prstGeom prst="rect">
            <a:avLst/>
          </a:prstGeom>
        </p:spPr>
      </p:pic>
      <p:pic>
        <p:nvPicPr>
          <p:cNvPr id="6" name="Imagen 5"/>
          <p:cNvPicPr>
            <a:picLocks noChangeAspect="1"/>
          </p:cNvPicPr>
          <p:nvPr/>
        </p:nvPicPr>
        <p:blipFill>
          <a:blip r:embed="rId4"/>
          <a:stretch>
            <a:fillRect/>
          </a:stretch>
        </p:blipFill>
        <p:spPr>
          <a:xfrm>
            <a:off x="6412491" y="0"/>
            <a:ext cx="5779509" cy="658425"/>
          </a:xfrm>
          <a:prstGeom prst="rect">
            <a:avLst/>
          </a:prstGeom>
        </p:spPr>
      </p:pic>
      <p:sp>
        <p:nvSpPr>
          <p:cNvPr id="7" name="CuadroTexto 6"/>
          <p:cNvSpPr txBox="1"/>
          <p:nvPr/>
        </p:nvSpPr>
        <p:spPr>
          <a:xfrm>
            <a:off x="-103031" y="776135"/>
            <a:ext cx="1774365" cy="400110"/>
          </a:xfrm>
          <a:prstGeom prst="rect">
            <a:avLst/>
          </a:prstGeom>
          <a:noFill/>
        </p:spPr>
        <p:txBody>
          <a:bodyPr wrap="square" rtlCol="0">
            <a:spAutoFit/>
          </a:bodyPr>
          <a:lstStyle/>
          <a:p>
            <a:r>
              <a:rPr lang="es-AR" sz="2000" b="1" dirty="0" smtClean="0">
                <a:solidFill>
                  <a:srgbClr val="FFFF00"/>
                </a:solidFill>
              </a:rPr>
              <a:t>REMOLACHA</a:t>
            </a:r>
            <a:endParaRPr lang="es-AR" sz="2000" b="1" dirty="0">
              <a:solidFill>
                <a:srgbClr val="FFFF00"/>
              </a:solidFill>
            </a:endParaRPr>
          </a:p>
        </p:txBody>
      </p:sp>
    </p:spTree>
    <p:extLst>
      <p:ext uri="{BB962C8B-B14F-4D97-AF65-F5344CB8AC3E}">
        <p14:creationId xmlns:p14="http://schemas.microsoft.com/office/powerpoint/2010/main" val="3155968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TODO EL AÑO; OTOÑO Y PRIMAVERA</a:t>
            </a:r>
          </a:p>
          <a:p>
            <a:r>
              <a:rPr lang="es-AR" dirty="0" smtClean="0"/>
              <a:t>SEMILLA</a:t>
            </a:r>
          </a:p>
          <a:p>
            <a:r>
              <a:rPr lang="es-AR" dirty="0" smtClean="0"/>
              <a:t>SD / ALMACIGO Y TRANSPLANTE</a:t>
            </a:r>
          </a:p>
          <a:p>
            <a:r>
              <a:rPr lang="es-AR" dirty="0" smtClean="0"/>
              <a:t>8-15 CM ENTRE PLANTAS; 35-40 CM ENTRE SURCOS</a:t>
            </a:r>
          </a:p>
          <a:p>
            <a:r>
              <a:rPr lang="es-AR" dirty="0" smtClean="0"/>
              <a:t>1,5 CM DE </a:t>
            </a:r>
            <a:r>
              <a:rPr lang="es-AR" dirty="0"/>
              <a:t>PROFUNDO</a:t>
            </a:r>
            <a:endParaRPr lang="es-AR" dirty="0" smtClean="0"/>
          </a:p>
          <a:p>
            <a:r>
              <a:rPr lang="es-AR" dirty="0" smtClean="0"/>
              <a:t>60 DIAS; 6 A 8 CM DE DIAMETRO</a:t>
            </a:r>
          </a:p>
          <a:p>
            <a:pPr marL="0" indent="0">
              <a:buNone/>
            </a:pPr>
            <a:endParaRPr lang="es-AR" dirty="0"/>
          </a:p>
        </p:txBody>
      </p:sp>
      <p:sp>
        <p:nvSpPr>
          <p:cNvPr id="11" name="CuadroTexto 10"/>
          <p:cNvSpPr txBox="1"/>
          <p:nvPr/>
        </p:nvSpPr>
        <p:spPr>
          <a:xfrm>
            <a:off x="-103031" y="776135"/>
            <a:ext cx="1774365" cy="400110"/>
          </a:xfrm>
          <a:prstGeom prst="rect">
            <a:avLst/>
          </a:prstGeom>
          <a:noFill/>
        </p:spPr>
        <p:txBody>
          <a:bodyPr wrap="square" rtlCol="0">
            <a:spAutoFit/>
          </a:bodyPr>
          <a:lstStyle/>
          <a:p>
            <a:r>
              <a:rPr lang="es-AR" sz="2000" b="1" dirty="0" smtClean="0">
                <a:solidFill>
                  <a:srgbClr val="FFFF00"/>
                </a:solidFill>
              </a:rPr>
              <a:t>REMOLACHA</a:t>
            </a:r>
            <a:endParaRPr lang="es-AR" sz="2000" b="1" dirty="0">
              <a:solidFill>
                <a:srgbClr val="FFFF00"/>
              </a:solidFill>
            </a:endParaRPr>
          </a:p>
        </p:txBody>
      </p:sp>
    </p:spTree>
    <p:extLst>
      <p:ext uri="{BB962C8B-B14F-4D97-AF65-F5344CB8AC3E}">
        <p14:creationId xmlns:p14="http://schemas.microsoft.com/office/powerpoint/2010/main" val="126685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7527" y="4764646"/>
            <a:ext cx="6884473" cy="1861064"/>
          </a:xfrm>
        </p:spPr>
        <p:txBody>
          <a:bodyPr>
            <a:noAutofit/>
          </a:bodyPr>
          <a:lstStyle/>
          <a:p>
            <a:r>
              <a:rPr lang="es-AR" sz="2800" b="1" dirty="0"/>
              <a:t>Valor nutritivo:</a:t>
            </a:r>
            <a:r>
              <a:rPr lang="es-AR" sz="2800" dirty="0"/>
              <a:t>  Los rabanitos son ricos en vitamina C, ácido fólico, y potasio. Proveen vitamina B6, </a:t>
            </a:r>
            <a:r>
              <a:rPr lang="es-AR" sz="2800" dirty="0" err="1"/>
              <a:t>riboflavina</a:t>
            </a:r>
            <a:r>
              <a:rPr lang="es-AR" sz="2800" dirty="0"/>
              <a:t>, magnesio, cobre y calcio.</a:t>
            </a:r>
            <a:endParaRPr lang="es-AR" sz="2800" dirty="0"/>
          </a:p>
        </p:txBody>
      </p:sp>
      <p:pic>
        <p:nvPicPr>
          <p:cNvPr id="7" name="Marcador de contenido 6"/>
          <p:cNvPicPr>
            <a:picLocks noGrp="1" noChangeAspect="1"/>
          </p:cNvPicPr>
          <p:nvPr>
            <p:ph idx="1"/>
          </p:nvPr>
        </p:nvPicPr>
        <p:blipFill>
          <a:blip r:embed="rId2"/>
          <a:stretch>
            <a:fillRect/>
          </a:stretch>
        </p:blipFill>
        <p:spPr>
          <a:xfrm>
            <a:off x="7403229" y="1370012"/>
            <a:ext cx="4293673" cy="3220255"/>
          </a:xfrm>
          <a:prstGeom prst="rect">
            <a:avLst/>
          </a:prstGeom>
        </p:spPr>
      </p:pic>
      <p:pic>
        <p:nvPicPr>
          <p:cNvPr id="4" name="Imagen 3"/>
          <p:cNvPicPr>
            <a:picLocks noChangeAspect="1"/>
          </p:cNvPicPr>
          <p:nvPr/>
        </p:nvPicPr>
        <p:blipFill>
          <a:blip r:embed="rId3"/>
          <a:stretch>
            <a:fillRect/>
          </a:stretch>
        </p:blipFill>
        <p:spPr>
          <a:xfrm>
            <a:off x="2242600" y="760457"/>
            <a:ext cx="2143125" cy="2143125"/>
          </a:xfrm>
          <a:prstGeom prst="rect">
            <a:avLst/>
          </a:prstGeom>
        </p:spPr>
      </p:pic>
      <p:pic>
        <p:nvPicPr>
          <p:cNvPr id="5" name="Imagen 4"/>
          <p:cNvPicPr>
            <a:picLocks noChangeAspect="1"/>
          </p:cNvPicPr>
          <p:nvPr/>
        </p:nvPicPr>
        <p:blipFill>
          <a:blip r:embed="rId4"/>
          <a:stretch>
            <a:fillRect/>
          </a:stretch>
        </p:blipFill>
        <p:spPr>
          <a:xfrm>
            <a:off x="433589" y="2973946"/>
            <a:ext cx="4775200" cy="3581400"/>
          </a:xfrm>
          <a:prstGeom prst="rect">
            <a:avLst/>
          </a:prstGeom>
        </p:spPr>
      </p:pic>
      <p:pic>
        <p:nvPicPr>
          <p:cNvPr id="6" name="Imagen 5"/>
          <p:cNvPicPr>
            <a:picLocks noChangeAspect="1"/>
          </p:cNvPicPr>
          <p:nvPr/>
        </p:nvPicPr>
        <p:blipFill>
          <a:blip r:embed="rId5"/>
          <a:stretch>
            <a:fillRect/>
          </a:stretch>
        </p:blipFill>
        <p:spPr>
          <a:xfrm>
            <a:off x="4688838" y="992288"/>
            <a:ext cx="2543175" cy="1800225"/>
          </a:xfrm>
          <a:prstGeom prst="rect">
            <a:avLst/>
          </a:prstGeom>
        </p:spPr>
      </p:pic>
      <p:sp>
        <p:nvSpPr>
          <p:cNvPr id="8" name="CuadroTexto 7"/>
          <p:cNvSpPr txBox="1"/>
          <p:nvPr/>
        </p:nvSpPr>
        <p:spPr>
          <a:xfrm>
            <a:off x="-103031" y="776135"/>
            <a:ext cx="1774365" cy="400110"/>
          </a:xfrm>
          <a:prstGeom prst="rect">
            <a:avLst/>
          </a:prstGeom>
          <a:noFill/>
        </p:spPr>
        <p:txBody>
          <a:bodyPr wrap="square" rtlCol="0">
            <a:spAutoFit/>
          </a:bodyPr>
          <a:lstStyle/>
          <a:p>
            <a:r>
              <a:rPr lang="es-AR" sz="2000" b="1" dirty="0" smtClean="0">
                <a:solidFill>
                  <a:srgbClr val="FFFF00"/>
                </a:solidFill>
              </a:rPr>
              <a:t>RABANITO</a:t>
            </a:r>
            <a:endParaRPr lang="es-AR" sz="2000" b="1" dirty="0">
              <a:solidFill>
                <a:srgbClr val="FFFF00"/>
              </a:solidFill>
            </a:endParaRPr>
          </a:p>
        </p:txBody>
      </p:sp>
      <p:pic>
        <p:nvPicPr>
          <p:cNvPr id="10" name="Imagen 9"/>
          <p:cNvPicPr>
            <a:picLocks noChangeAspect="1"/>
          </p:cNvPicPr>
          <p:nvPr/>
        </p:nvPicPr>
        <p:blipFill>
          <a:blip r:embed="rId6"/>
          <a:stretch>
            <a:fillRect/>
          </a:stretch>
        </p:blipFill>
        <p:spPr>
          <a:xfrm>
            <a:off x="5305010" y="3077961"/>
            <a:ext cx="1978544" cy="1036646"/>
          </a:xfrm>
          <a:prstGeom prst="rect">
            <a:avLst/>
          </a:prstGeom>
        </p:spPr>
      </p:pic>
      <p:pic>
        <p:nvPicPr>
          <p:cNvPr id="11" name="Imagen 10"/>
          <p:cNvPicPr>
            <a:picLocks noChangeAspect="1"/>
          </p:cNvPicPr>
          <p:nvPr/>
        </p:nvPicPr>
        <p:blipFill>
          <a:blip r:embed="rId7"/>
          <a:stretch>
            <a:fillRect/>
          </a:stretch>
        </p:blipFill>
        <p:spPr>
          <a:xfrm>
            <a:off x="6412491" y="0"/>
            <a:ext cx="5779509" cy="646232"/>
          </a:xfrm>
          <a:prstGeom prst="rect">
            <a:avLst/>
          </a:prstGeom>
        </p:spPr>
      </p:pic>
    </p:spTree>
    <p:extLst>
      <p:ext uri="{BB962C8B-B14F-4D97-AF65-F5344CB8AC3E}">
        <p14:creationId xmlns:p14="http://schemas.microsoft.com/office/powerpoint/2010/main" val="3278408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TODO EL AÑO; OTOÑO Y PRIMAVERA</a:t>
            </a:r>
          </a:p>
          <a:p>
            <a:r>
              <a:rPr lang="es-AR" dirty="0" smtClean="0"/>
              <a:t>SEMILLA</a:t>
            </a:r>
          </a:p>
          <a:p>
            <a:r>
              <a:rPr lang="es-AR" dirty="0" smtClean="0"/>
              <a:t>SD A CHORRILLO</a:t>
            </a:r>
          </a:p>
          <a:p>
            <a:r>
              <a:rPr lang="es-AR" dirty="0" smtClean="0"/>
              <a:t>10 CM ENTRE PLANTAS; 20 CM ENTRE SURCOS</a:t>
            </a:r>
          </a:p>
          <a:p>
            <a:r>
              <a:rPr lang="es-AR" dirty="0" smtClean="0"/>
              <a:t>1,5 CM DE </a:t>
            </a:r>
            <a:r>
              <a:rPr lang="es-AR" dirty="0"/>
              <a:t>PROFUNDO</a:t>
            </a:r>
            <a:endParaRPr lang="es-AR" dirty="0" smtClean="0"/>
          </a:p>
          <a:p>
            <a:r>
              <a:rPr lang="es-AR" dirty="0" smtClean="0"/>
              <a:t>30 DIAS</a:t>
            </a:r>
            <a:endParaRPr lang="es-AR" dirty="0"/>
          </a:p>
        </p:txBody>
      </p:sp>
      <p:sp>
        <p:nvSpPr>
          <p:cNvPr id="11" name="CuadroTexto 10"/>
          <p:cNvSpPr txBox="1"/>
          <p:nvPr/>
        </p:nvSpPr>
        <p:spPr>
          <a:xfrm>
            <a:off x="-12878" y="776135"/>
            <a:ext cx="1774365" cy="400110"/>
          </a:xfrm>
          <a:prstGeom prst="rect">
            <a:avLst/>
          </a:prstGeom>
          <a:noFill/>
        </p:spPr>
        <p:txBody>
          <a:bodyPr wrap="square" rtlCol="0">
            <a:spAutoFit/>
          </a:bodyPr>
          <a:lstStyle/>
          <a:p>
            <a:r>
              <a:rPr lang="es-AR" sz="2000" b="1" dirty="0" smtClean="0">
                <a:solidFill>
                  <a:srgbClr val="FFFF00"/>
                </a:solidFill>
              </a:rPr>
              <a:t>RABANITO</a:t>
            </a:r>
            <a:endParaRPr lang="es-AR" sz="2000" b="1" dirty="0">
              <a:solidFill>
                <a:srgbClr val="FFFF00"/>
              </a:solidFill>
            </a:endParaRPr>
          </a:p>
        </p:txBody>
      </p:sp>
      <p:pic>
        <p:nvPicPr>
          <p:cNvPr id="4" name="Imagen 3"/>
          <p:cNvPicPr>
            <a:picLocks noChangeAspect="1"/>
          </p:cNvPicPr>
          <p:nvPr/>
        </p:nvPicPr>
        <p:blipFill rotWithShape="1">
          <a:blip r:embed="rId3"/>
          <a:srcRect l="46038" t="21212"/>
          <a:stretch/>
        </p:blipFill>
        <p:spPr>
          <a:xfrm>
            <a:off x="2948074" y="4222995"/>
            <a:ext cx="2041301" cy="2235317"/>
          </a:xfrm>
          <a:prstGeom prst="rect">
            <a:avLst/>
          </a:prstGeom>
        </p:spPr>
      </p:pic>
      <p:pic>
        <p:nvPicPr>
          <p:cNvPr id="5" name="Imagen 4"/>
          <p:cNvPicPr>
            <a:picLocks noChangeAspect="1"/>
          </p:cNvPicPr>
          <p:nvPr/>
        </p:nvPicPr>
        <p:blipFill rotWithShape="1">
          <a:blip r:embed="rId4"/>
          <a:srcRect t="23561"/>
          <a:stretch/>
        </p:blipFill>
        <p:spPr>
          <a:xfrm>
            <a:off x="7865198" y="4321107"/>
            <a:ext cx="1844306" cy="2137205"/>
          </a:xfrm>
          <a:prstGeom prst="rect">
            <a:avLst/>
          </a:prstGeom>
        </p:spPr>
      </p:pic>
      <p:pic>
        <p:nvPicPr>
          <p:cNvPr id="8" name="Imagen 7"/>
          <p:cNvPicPr>
            <a:picLocks noChangeAspect="1"/>
          </p:cNvPicPr>
          <p:nvPr/>
        </p:nvPicPr>
        <p:blipFill>
          <a:blip r:embed="rId5"/>
          <a:stretch>
            <a:fillRect/>
          </a:stretch>
        </p:blipFill>
        <p:spPr>
          <a:xfrm>
            <a:off x="9503317" y="4195898"/>
            <a:ext cx="910730" cy="882270"/>
          </a:xfrm>
          <a:prstGeom prst="rect">
            <a:avLst/>
          </a:prstGeom>
        </p:spPr>
      </p:pic>
      <p:pic>
        <p:nvPicPr>
          <p:cNvPr id="9" name="Imagen 8"/>
          <p:cNvPicPr>
            <a:picLocks noChangeAspect="1"/>
          </p:cNvPicPr>
          <p:nvPr/>
        </p:nvPicPr>
        <p:blipFill>
          <a:blip r:embed="rId6"/>
          <a:stretch>
            <a:fillRect/>
          </a:stretch>
        </p:blipFill>
        <p:spPr>
          <a:xfrm>
            <a:off x="2125465" y="5546716"/>
            <a:ext cx="927495" cy="1127975"/>
          </a:xfrm>
          <a:prstGeom prst="rect">
            <a:avLst/>
          </a:prstGeom>
        </p:spPr>
      </p:pic>
    </p:spTree>
    <p:extLst>
      <p:ext uri="{BB962C8B-B14F-4D97-AF65-F5344CB8AC3E}">
        <p14:creationId xmlns:p14="http://schemas.microsoft.com/office/powerpoint/2010/main" val="28071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sp>
        <p:nvSpPr>
          <p:cNvPr id="5" name="CuadroTexto 4"/>
          <p:cNvSpPr txBox="1"/>
          <p:nvPr/>
        </p:nvSpPr>
        <p:spPr>
          <a:xfrm>
            <a:off x="128791" y="776135"/>
            <a:ext cx="1774365" cy="400110"/>
          </a:xfrm>
          <a:prstGeom prst="rect">
            <a:avLst/>
          </a:prstGeom>
          <a:noFill/>
        </p:spPr>
        <p:txBody>
          <a:bodyPr wrap="square" rtlCol="0">
            <a:spAutoFit/>
          </a:bodyPr>
          <a:lstStyle/>
          <a:p>
            <a:r>
              <a:rPr lang="es-AR" sz="2000" b="1" dirty="0" smtClean="0">
                <a:solidFill>
                  <a:srgbClr val="FFFF00"/>
                </a:solidFill>
              </a:rPr>
              <a:t>BATATA</a:t>
            </a:r>
            <a:endParaRPr lang="es-AR" sz="20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pic>
        <p:nvPicPr>
          <p:cNvPr id="7" name="Imagen 6"/>
          <p:cNvPicPr>
            <a:picLocks noChangeAspect="1"/>
          </p:cNvPicPr>
          <p:nvPr/>
        </p:nvPicPr>
        <p:blipFill>
          <a:blip r:embed="rId3"/>
          <a:stretch>
            <a:fillRect/>
          </a:stretch>
        </p:blipFill>
        <p:spPr>
          <a:xfrm>
            <a:off x="1677830" y="504563"/>
            <a:ext cx="5019183" cy="6259879"/>
          </a:xfrm>
          <a:prstGeom prst="rect">
            <a:avLst/>
          </a:prstGeom>
        </p:spPr>
      </p:pic>
      <p:sp>
        <p:nvSpPr>
          <p:cNvPr id="3" name="Marcador de contenido 2"/>
          <p:cNvSpPr>
            <a:spLocks noGrp="1"/>
          </p:cNvSpPr>
          <p:nvPr>
            <p:ph idx="1"/>
          </p:nvPr>
        </p:nvSpPr>
        <p:spPr>
          <a:xfrm>
            <a:off x="6091707" y="1264554"/>
            <a:ext cx="6100293" cy="5252155"/>
          </a:xfrm>
        </p:spPr>
        <p:txBody>
          <a:bodyPr>
            <a:normAutofit fontScale="92500" lnSpcReduction="10000"/>
          </a:bodyPr>
          <a:lstStyle/>
          <a:p>
            <a:r>
              <a:rPr lang="es-AR" dirty="0"/>
              <a:t>La forma de iniciación del cultivo es por medio de raíces que originaran los </a:t>
            </a:r>
            <a:r>
              <a:rPr lang="es-AR" dirty="0" err="1"/>
              <a:t>plantines</a:t>
            </a:r>
            <a:r>
              <a:rPr lang="es-AR" dirty="0"/>
              <a:t>. Éstos se obtienen en almácigos, sobre suelos que no hayan sido cultivados con batata el año anterior.  Los almácigos se pueden realizar en recipientes o contenedores (cajones o tambores). Por ejemplo con una superficie de 0,5 m2 y una profundidad de 20 cm, se obtienen en promedio 200 platines de batata en un tiempo aproximado de dos meses . Para uso en la huerta familiar, puede realizarse el almácigo en un cajón y ubicarlo en un lugar cálido (</a:t>
            </a:r>
            <a:r>
              <a:rPr lang="es-AR" dirty="0" err="1"/>
              <a:t>ej</a:t>
            </a:r>
            <a:r>
              <a:rPr lang="es-AR" dirty="0"/>
              <a:t>: cocina), sin necesidad de luz hasta el momento de la </a:t>
            </a:r>
            <a:r>
              <a:rPr lang="es-AR" dirty="0" err="1"/>
              <a:t>brotación</a:t>
            </a:r>
            <a:r>
              <a:rPr lang="es-AR" dirty="0"/>
              <a:t>, cuando deberán ser trasladados al sol directo. Además es posible multiplicar el cultivo a partir de guías o tallos de plantas madres, los cuales tienen una gran capacidad de enraizamiento. Para ello se cortan porciones de 30 cm de tallo, del diámetro de un lápiz, se deshojan, se entierran 4 yemas y se ponen bien en contacto con la tierra, para facilitar su enraizamiento.</a:t>
            </a:r>
          </a:p>
          <a:p>
            <a:endParaRPr lang="es-AR" dirty="0"/>
          </a:p>
        </p:txBody>
      </p:sp>
    </p:spTree>
    <p:extLst>
      <p:ext uri="{BB962C8B-B14F-4D97-AF65-F5344CB8AC3E}">
        <p14:creationId xmlns:p14="http://schemas.microsoft.com/office/powerpoint/2010/main" val="2742975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28791" y="776135"/>
            <a:ext cx="1774365" cy="400110"/>
          </a:xfrm>
          <a:prstGeom prst="rect">
            <a:avLst/>
          </a:prstGeom>
          <a:noFill/>
        </p:spPr>
        <p:txBody>
          <a:bodyPr wrap="square" rtlCol="0">
            <a:spAutoFit/>
          </a:bodyPr>
          <a:lstStyle/>
          <a:p>
            <a:r>
              <a:rPr lang="es-AR" sz="2000" b="1" dirty="0" smtClean="0">
                <a:solidFill>
                  <a:srgbClr val="FFFF00"/>
                </a:solidFill>
              </a:rPr>
              <a:t>BATATA</a:t>
            </a:r>
            <a:endParaRPr lang="es-AR" sz="20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pic>
        <p:nvPicPr>
          <p:cNvPr id="4" name="Imagen 3"/>
          <p:cNvPicPr>
            <a:picLocks noChangeAspect="1"/>
          </p:cNvPicPr>
          <p:nvPr/>
        </p:nvPicPr>
        <p:blipFill>
          <a:blip r:embed="rId3"/>
          <a:stretch>
            <a:fillRect/>
          </a:stretch>
        </p:blipFill>
        <p:spPr>
          <a:xfrm>
            <a:off x="687678" y="3076426"/>
            <a:ext cx="4476750" cy="2990850"/>
          </a:xfrm>
          <a:prstGeom prst="rect">
            <a:avLst/>
          </a:prstGeom>
        </p:spPr>
      </p:pic>
      <p:sp>
        <p:nvSpPr>
          <p:cNvPr id="8" name="Marcador de contenido 2"/>
          <p:cNvSpPr>
            <a:spLocks noGrp="1"/>
          </p:cNvSpPr>
          <p:nvPr>
            <p:ph type="title"/>
          </p:nvPr>
        </p:nvSpPr>
        <p:spPr>
          <a:xfrm>
            <a:off x="5306096" y="914982"/>
            <a:ext cx="6198516" cy="4017626"/>
          </a:xfrm>
        </p:spPr>
        <p:txBody>
          <a:bodyPr>
            <a:normAutofit fontScale="90000"/>
          </a:bodyPr>
          <a:lstStyle/>
          <a:p>
            <a:r>
              <a:rPr lang="es-AR" sz="2200" dirty="0" smtClean="0"/>
              <a:t>Los </a:t>
            </a:r>
            <a:r>
              <a:rPr lang="es-AR" sz="2200" dirty="0"/>
              <a:t>almácigos se pueden realizar en recipientes o contenedores (cajones o tambores). Por ejemplo con una superficie de 0,5 m2 y una profundidad de 20 cm, se obtienen en promedio 200 platines de batata en un tiempo aproximado de dos meses . Para uso en la huerta familiar, puede realizarse el almácigo en un cajón y ubicarlo en un lugar cálido (</a:t>
            </a:r>
            <a:r>
              <a:rPr lang="es-AR" sz="2200" dirty="0" err="1"/>
              <a:t>ej</a:t>
            </a:r>
            <a:r>
              <a:rPr lang="es-AR" sz="2200" dirty="0"/>
              <a:t>: cocina), sin necesidad de luz hasta el momento de la </a:t>
            </a:r>
            <a:r>
              <a:rPr lang="es-AR" sz="2200" dirty="0" err="1"/>
              <a:t>brotación</a:t>
            </a:r>
            <a:r>
              <a:rPr lang="es-AR" sz="2200" dirty="0"/>
              <a:t>, cuando deberán ser trasladados al sol directo. Además es posible multiplicar el cultivo a partir de guías o tallos de plantas madres, los cuales tienen una gran capacidad de enraizamiento. Para ello se cortan porciones de 30 cm de tallo, del diámetro de un lápiz, se deshojan, se entierran 4 yemas y se ponen bien en contacto con la tierra, para facilitar su enraizamiento.</a:t>
            </a:r>
          </a:p>
          <a:p>
            <a:endParaRPr lang="es-AR" dirty="0"/>
          </a:p>
        </p:txBody>
      </p:sp>
      <p:pic>
        <p:nvPicPr>
          <p:cNvPr id="9" name="Imagen 8"/>
          <p:cNvPicPr>
            <a:picLocks noChangeAspect="1"/>
          </p:cNvPicPr>
          <p:nvPr/>
        </p:nvPicPr>
        <p:blipFill>
          <a:blip r:embed="rId4"/>
          <a:stretch>
            <a:fillRect/>
          </a:stretch>
        </p:blipFill>
        <p:spPr>
          <a:xfrm>
            <a:off x="2215231" y="914982"/>
            <a:ext cx="2381795" cy="1787139"/>
          </a:xfrm>
          <a:prstGeom prst="rect">
            <a:avLst/>
          </a:prstGeom>
        </p:spPr>
      </p:pic>
    </p:spTree>
    <p:extLst>
      <p:ext uri="{BB962C8B-B14F-4D97-AF65-F5344CB8AC3E}">
        <p14:creationId xmlns:p14="http://schemas.microsoft.com/office/powerpoint/2010/main" val="3761405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43318" y="1119245"/>
            <a:ext cx="9754544" cy="5474738"/>
          </a:xfrm>
          <a:prstGeom prst="rect">
            <a:avLst/>
          </a:prstGeom>
        </p:spPr>
      </p:pic>
      <p:sp>
        <p:nvSpPr>
          <p:cNvPr id="3" name="Subtítulo 2"/>
          <p:cNvSpPr>
            <a:spLocks noGrp="1"/>
          </p:cNvSpPr>
          <p:nvPr>
            <p:ph type="subTitle" idx="1"/>
          </p:nvPr>
        </p:nvSpPr>
        <p:spPr>
          <a:xfrm>
            <a:off x="2403203" y="1811803"/>
            <a:ext cx="9144000" cy="4089622"/>
          </a:xfrm>
          <a:solidFill>
            <a:schemeClr val="accent4">
              <a:lumMod val="60000"/>
              <a:lumOff val="40000"/>
              <a:alpha val="75000"/>
            </a:schemeClr>
          </a:solidFill>
        </p:spPr>
        <p:txBody>
          <a:bodyPr>
            <a:noAutofit/>
          </a:bodyPr>
          <a:lstStyle/>
          <a:p>
            <a:pPr algn="ctr"/>
            <a:r>
              <a:rPr lang="es-AR" sz="2400" dirty="0">
                <a:solidFill>
                  <a:schemeClr val="tx2">
                    <a:lumMod val="50000"/>
                  </a:schemeClr>
                </a:solidFill>
              </a:rPr>
              <a:t>Un </a:t>
            </a:r>
            <a:r>
              <a:rPr lang="es-AR" sz="2400" b="1" dirty="0">
                <a:solidFill>
                  <a:schemeClr val="tx2">
                    <a:lumMod val="50000"/>
                  </a:schemeClr>
                </a:solidFill>
              </a:rPr>
              <a:t>tubérculo</a:t>
            </a:r>
            <a:r>
              <a:rPr lang="es-AR" sz="2400" dirty="0">
                <a:solidFill>
                  <a:schemeClr val="tx2">
                    <a:lumMod val="50000"/>
                  </a:schemeClr>
                </a:solidFill>
              </a:rPr>
              <a:t> es un tallo subterráneo modificado y engrosado donde se acumulan los nutrientes de reserva para la planta</a:t>
            </a:r>
            <a:r>
              <a:rPr lang="es-AR" sz="2400" dirty="0" smtClean="0">
                <a:solidFill>
                  <a:schemeClr val="tx2">
                    <a:lumMod val="50000"/>
                  </a:schemeClr>
                </a:solidFill>
              </a:rPr>
              <a:t>.</a:t>
            </a:r>
          </a:p>
          <a:p>
            <a:pPr algn="ctr"/>
            <a:r>
              <a:rPr lang="es-AR" sz="2400" dirty="0">
                <a:solidFill>
                  <a:schemeClr val="tx2">
                    <a:lumMod val="50000"/>
                  </a:schemeClr>
                </a:solidFill>
              </a:rPr>
              <a:t>Los </a:t>
            </a:r>
            <a:r>
              <a:rPr lang="es-AR" sz="2400" b="1" dirty="0">
                <a:solidFill>
                  <a:schemeClr val="tx2">
                    <a:lumMod val="50000"/>
                  </a:schemeClr>
                </a:solidFill>
              </a:rPr>
              <a:t>bulbos</a:t>
            </a:r>
            <a:r>
              <a:rPr lang="es-AR" sz="2400" dirty="0">
                <a:solidFill>
                  <a:schemeClr val="tx2">
                    <a:lumMod val="50000"/>
                  </a:schemeClr>
                </a:solidFill>
              </a:rPr>
              <a:t>, al igual que los rizomas, cormos y tubérculos, son órganos subterráneos de almacenamiento de nutrientes. Las plantas que poseen este tipo de estructuras se denominan colectivamente plantas bulbosas</a:t>
            </a:r>
            <a:r>
              <a:rPr lang="es-AR" sz="2400" dirty="0" smtClean="0">
                <a:solidFill>
                  <a:schemeClr val="tx2">
                    <a:lumMod val="50000"/>
                  </a:schemeClr>
                </a:solidFill>
              </a:rPr>
              <a:t>.</a:t>
            </a:r>
          </a:p>
          <a:p>
            <a:pPr algn="ctr"/>
            <a:r>
              <a:rPr lang="es-AR" sz="2400" dirty="0">
                <a:solidFill>
                  <a:schemeClr val="tx2">
                    <a:lumMod val="50000"/>
                  </a:schemeClr>
                </a:solidFill>
              </a:rPr>
              <a:t>Conocemos como plantas con </a:t>
            </a:r>
            <a:r>
              <a:rPr lang="es-AR" sz="2400" b="1" dirty="0">
                <a:solidFill>
                  <a:schemeClr val="tx2">
                    <a:lumMod val="50000"/>
                  </a:schemeClr>
                </a:solidFill>
              </a:rPr>
              <a:t>raíces comestibles</a:t>
            </a:r>
            <a:r>
              <a:rPr lang="es-AR" sz="2400" dirty="0">
                <a:solidFill>
                  <a:schemeClr val="tx2">
                    <a:lumMod val="50000"/>
                  </a:schemeClr>
                </a:solidFill>
              </a:rPr>
              <a:t> aquellas que producen engrosamientos en sus raíces que se alargan o se redondean mucho para terminar </a:t>
            </a:r>
            <a:endParaRPr lang="es-AR" sz="2400" dirty="0" smtClean="0">
              <a:solidFill>
                <a:schemeClr val="tx2">
                  <a:lumMod val="50000"/>
                </a:schemeClr>
              </a:solidFill>
            </a:endParaRPr>
          </a:p>
          <a:p>
            <a:endParaRPr lang="es-AR" sz="2400" dirty="0"/>
          </a:p>
        </p:txBody>
      </p:sp>
      <p:pic>
        <p:nvPicPr>
          <p:cNvPr id="5" name="Imagen 4"/>
          <p:cNvPicPr>
            <a:picLocks noChangeAspect="1"/>
          </p:cNvPicPr>
          <p:nvPr/>
        </p:nvPicPr>
        <p:blipFill rotWithShape="1">
          <a:blip r:embed="rId3"/>
          <a:srcRect b="21374"/>
          <a:stretch/>
        </p:blipFill>
        <p:spPr>
          <a:xfrm>
            <a:off x="6412491" y="1"/>
            <a:ext cx="5779509" cy="647114"/>
          </a:xfrm>
          <a:prstGeom prst="rect">
            <a:avLst/>
          </a:prstGeom>
        </p:spPr>
      </p:pic>
    </p:spTree>
    <p:extLst>
      <p:ext uri="{BB962C8B-B14F-4D97-AF65-F5344CB8AC3E}">
        <p14:creationId xmlns:p14="http://schemas.microsoft.com/office/powerpoint/2010/main" val="1183070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28791" y="776135"/>
            <a:ext cx="1774365" cy="400110"/>
          </a:xfrm>
          <a:prstGeom prst="rect">
            <a:avLst/>
          </a:prstGeom>
          <a:noFill/>
        </p:spPr>
        <p:txBody>
          <a:bodyPr wrap="square" rtlCol="0">
            <a:spAutoFit/>
          </a:bodyPr>
          <a:lstStyle/>
          <a:p>
            <a:r>
              <a:rPr lang="es-AR" sz="2000" b="1" dirty="0" smtClean="0">
                <a:solidFill>
                  <a:srgbClr val="FFFF00"/>
                </a:solidFill>
              </a:rPr>
              <a:t>BATATA</a:t>
            </a:r>
            <a:endParaRPr lang="es-AR" sz="20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pic>
        <p:nvPicPr>
          <p:cNvPr id="10" name="Imagen 9"/>
          <p:cNvPicPr>
            <a:picLocks noChangeAspect="1"/>
          </p:cNvPicPr>
          <p:nvPr/>
        </p:nvPicPr>
        <p:blipFill rotWithShape="1">
          <a:blip r:embed="rId3"/>
          <a:srcRect l="18601" r="18750"/>
          <a:stretch/>
        </p:blipFill>
        <p:spPr>
          <a:xfrm>
            <a:off x="2123990" y="976190"/>
            <a:ext cx="4288501" cy="5830004"/>
          </a:xfrm>
          <a:prstGeom prst="rect">
            <a:avLst/>
          </a:prstGeom>
        </p:spPr>
      </p:pic>
      <p:sp>
        <p:nvSpPr>
          <p:cNvPr id="11" name="Cerrar llave 10"/>
          <p:cNvSpPr/>
          <p:nvPr/>
        </p:nvSpPr>
        <p:spPr>
          <a:xfrm>
            <a:off x="6643534" y="1176245"/>
            <a:ext cx="785611" cy="53919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2" name="CuadroTexto 11"/>
          <p:cNvSpPr txBox="1"/>
          <p:nvPr/>
        </p:nvSpPr>
        <p:spPr>
          <a:xfrm>
            <a:off x="7660189" y="1285283"/>
            <a:ext cx="4020950" cy="4832092"/>
          </a:xfrm>
          <a:prstGeom prst="rect">
            <a:avLst/>
          </a:prstGeom>
          <a:noFill/>
        </p:spPr>
        <p:txBody>
          <a:bodyPr wrap="square" rtlCol="0">
            <a:spAutoFit/>
          </a:bodyPr>
          <a:lstStyle/>
          <a:p>
            <a:r>
              <a:rPr lang="es-AR" sz="2800" b="1" dirty="0" smtClean="0">
                <a:solidFill>
                  <a:schemeClr val="accent5">
                    <a:lumMod val="50000"/>
                  </a:schemeClr>
                </a:solidFill>
              </a:rPr>
              <a:t>De </a:t>
            </a:r>
            <a:r>
              <a:rPr lang="es-AR" sz="2800" b="1" dirty="0">
                <a:solidFill>
                  <a:schemeClr val="accent5">
                    <a:lumMod val="50000"/>
                  </a:schemeClr>
                </a:solidFill>
              </a:rPr>
              <a:t>30 </a:t>
            </a:r>
            <a:r>
              <a:rPr lang="es-AR" sz="2800" b="1" dirty="0" smtClean="0">
                <a:solidFill>
                  <a:schemeClr val="accent5">
                    <a:lumMod val="50000"/>
                  </a:schemeClr>
                </a:solidFill>
              </a:rPr>
              <a:t>cm </a:t>
            </a:r>
            <a:r>
              <a:rPr lang="es-AR" sz="2800" b="1" dirty="0">
                <a:solidFill>
                  <a:schemeClr val="accent5">
                    <a:lumMod val="50000"/>
                  </a:schemeClr>
                </a:solidFill>
              </a:rPr>
              <a:t>de largo con 10 o 12 hojas. Para arrancarlos, con una mano se sostiene la base y con la otra se saca el </a:t>
            </a:r>
            <a:r>
              <a:rPr lang="es-AR" sz="2800" b="1" dirty="0" err="1">
                <a:solidFill>
                  <a:schemeClr val="accent5">
                    <a:lumMod val="50000"/>
                  </a:schemeClr>
                </a:solidFill>
              </a:rPr>
              <a:t>plantín</a:t>
            </a:r>
            <a:r>
              <a:rPr lang="es-AR" sz="2800" b="1" dirty="0">
                <a:solidFill>
                  <a:schemeClr val="accent5">
                    <a:lumMod val="50000"/>
                  </a:schemeClr>
                </a:solidFill>
              </a:rPr>
              <a:t> para evitar arrancar la batata madre, la cual seguirá produciendo brotes si así se lo requiere.</a:t>
            </a:r>
          </a:p>
        </p:txBody>
      </p:sp>
    </p:spTree>
    <p:extLst>
      <p:ext uri="{BB962C8B-B14F-4D97-AF65-F5344CB8AC3E}">
        <p14:creationId xmlns:p14="http://schemas.microsoft.com/office/powerpoint/2010/main" val="38589286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LUEGO DEL PERIODO DE HELADAS</a:t>
            </a:r>
          </a:p>
          <a:p>
            <a:r>
              <a:rPr lang="es-AR" dirty="0" smtClean="0"/>
              <a:t>BROTES ENRAIZADOS</a:t>
            </a:r>
          </a:p>
          <a:p>
            <a:r>
              <a:rPr lang="es-AR" dirty="0" smtClean="0"/>
              <a:t>ALMACIGO Y TRASPLANTE</a:t>
            </a:r>
          </a:p>
          <a:p>
            <a:r>
              <a:rPr lang="es-AR" dirty="0" smtClean="0"/>
              <a:t>20 CM ENTRE PLANTAS; 80 CM ENTRE SURCOS</a:t>
            </a:r>
          </a:p>
          <a:p>
            <a:r>
              <a:rPr lang="es-AR" dirty="0" smtClean="0"/>
              <a:t>LOMOS PROFUNDOS</a:t>
            </a:r>
          </a:p>
          <a:p>
            <a:r>
              <a:rPr lang="es-AR" dirty="0" smtClean="0"/>
              <a:t>150 DIAS</a:t>
            </a:r>
            <a:endParaRPr lang="es-AR" dirty="0"/>
          </a:p>
        </p:txBody>
      </p:sp>
      <p:sp>
        <p:nvSpPr>
          <p:cNvPr id="11" name="CuadroTexto 10"/>
          <p:cNvSpPr txBox="1"/>
          <p:nvPr/>
        </p:nvSpPr>
        <p:spPr>
          <a:xfrm>
            <a:off x="141668" y="776135"/>
            <a:ext cx="1774365" cy="400110"/>
          </a:xfrm>
          <a:prstGeom prst="rect">
            <a:avLst/>
          </a:prstGeom>
          <a:noFill/>
        </p:spPr>
        <p:txBody>
          <a:bodyPr wrap="square" rtlCol="0">
            <a:spAutoFit/>
          </a:bodyPr>
          <a:lstStyle/>
          <a:p>
            <a:r>
              <a:rPr lang="es-AR" sz="2000" b="1" dirty="0" smtClean="0">
                <a:solidFill>
                  <a:srgbClr val="FFFF00"/>
                </a:solidFill>
              </a:rPr>
              <a:t>BATATA</a:t>
            </a:r>
            <a:endParaRPr lang="es-AR" sz="2000" b="1" dirty="0">
              <a:solidFill>
                <a:srgbClr val="FFFF00"/>
              </a:solidFill>
            </a:endParaRPr>
          </a:p>
        </p:txBody>
      </p:sp>
      <p:pic>
        <p:nvPicPr>
          <p:cNvPr id="2" name="Imagen 1"/>
          <p:cNvPicPr>
            <a:picLocks noChangeAspect="1"/>
          </p:cNvPicPr>
          <p:nvPr/>
        </p:nvPicPr>
        <p:blipFill>
          <a:blip r:embed="rId3"/>
          <a:stretch>
            <a:fillRect/>
          </a:stretch>
        </p:blipFill>
        <p:spPr>
          <a:xfrm>
            <a:off x="711889" y="4126249"/>
            <a:ext cx="4415087" cy="2288859"/>
          </a:xfrm>
          <a:prstGeom prst="rect">
            <a:avLst/>
          </a:prstGeom>
        </p:spPr>
      </p:pic>
      <p:pic>
        <p:nvPicPr>
          <p:cNvPr id="10" name="Imagen 9"/>
          <p:cNvPicPr>
            <a:picLocks noChangeAspect="1"/>
          </p:cNvPicPr>
          <p:nvPr/>
        </p:nvPicPr>
        <p:blipFill>
          <a:blip r:embed="rId4"/>
          <a:stretch>
            <a:fillRect/>
          </a:stretch>
        </p:blipFill>
        <p:spPr>
          <a:xfrm>
            <a:off x="9077461" y="3643333"/>
            <a:ext cx="2714625" cy="2771775"/>
          </a:xfrm>
          <a:prstGeom prst="rect">
            <a:avLst/>
          </a:prstGeom>
        </p:spPr>
      </p:pic>
      <p:pic>
        <p:nvPicPr>
          <p:cNvPr id="12" name="Imagen 11"/>
          <p:cNvPicPr>
            <a:picLocks noChangeAspect="1"/>
          </p:cNvPicPr>
          <p:nvPr/>
        </p:nvPicPr>
        <p:blipFill>
          <a:blip r:embed="rId5"/>
          <a:stretch>
            <a:fillRect/>
          </a:stretch>
        </p:blipFill>
        <p:spPr>
          <a:xfrm>
            <a:off x="5566607" y="4253470"/>
            <a:ext cx="2875386" cy="2161638"/>
          </a:xfrm>
          <a:prstGeom prst="rect">
            <a:avLst/>
          </a:prstGeom>
        </p:spPr>
      </p:pic>
    </p:spTree>
    <p:extLst>
      <p:ext uri="{BB962C8B-B14F-4D97-AF65-F5344CB8AC3E}">
        <p14:creationId xmlns:p14="http://schemas.microsoft.com/office/powerpoint/2010/main" val="35596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04931" y="790124"/>
            <a:ext cx="10387069" cy="3777622"/>
          </a:xfrm>
        </p:spPr>
        <p:txBody>
          <a:bodyPr/>
          <a:lstStyle/>
          <a:p>
            <a:r>
              <a:rPr lang="es-AR" dirty="0"/>
              <a:t>La zanahoria es una planta bienal de estación fría con un crecimiento óptimo entre los 15 </a:t>
            </a:r>
            <a:r>
              <a:rPr lang="es-AR" dirty="0" err="1"/>
              <a:t>ºC</a:t>
            </a:r>
            <a:r>
              <a:rPr lang="es-AR" dirty="0"/>
              <a:t> y los 25 </a:t>
            </a:r>
            <a:r>
              <a:rPr lang="es-AR" dirty="0" err="1"/>
              <a:t>ºC</a:t>
            </a:r>
            <a:r>
              <a:rPr lang="es-AR" dirty="0"/>
              <a:t> de temperatura. El hecho de que sea bienal no significa estrictamente que su cultivo comercial dure dos años, sino que tiene dos etapas de crecimiento: una etapa vegetativa y una etapa </a:t>
            </a:r>
            <a:r>
              <a:rPr lang="es-AR" dirty="0" smtClean="0"/>
              <a:t>reproductiva. </a:t>
            </a:r>
            <a:r>
              <a:rPr lang="es-AR" dirty="0"/>
              <a:t>Durante el primer período de crecimiento, o etapa vegetativa, la planta produce un tallo muy comprimido al ras de suelo y una roseta de hojas, acumulando reservas carbonadas en su raíz hipertrofiada. Luego de un período de </a:t>
            </a:r>
            <a:r>
              <a:rPr lang="es-AR" dirty="0" err="1"/>
              <a:t>vernalización</a:t>
            </a:r>
            <a:r>
              <a:rPr lang="es-AR" dirty="0"/>
              <a:t> o exposición a bajas temperaturas (entre 0 y 10 </a:t>
            </a:r>
            <a:r>
              <a:rPr lang="es-AR" dirty="0" err="1"/>
              <a:t>ºC</a:t>
            </a:r>
            <a:r>
              <a:rPr lang="es-AR" dirty="0"/>
              <a:t>), hecho que generalmente ocurre durante el invierno, comienza la etapa reproductiva. En la misma se produce la elongación del tallo y la floración, para lo cual la planta utiliza las reservas acumuladas en la raíz, provocando una lignificación y pérdida del valor comercial de la misma.</a:t>
            </a:r>
          </a:p>
        </p:txBody>
      </p:sp>
      <p:sp>
        <p:nvSpPr>
          <p:cNvPr id="5" name="CuadroTexto 4"/>
          <p:cNvSpPr txBox="1"/>
          <p:nvPr/>
        </p:nvSpPr>
        <p:spPr>
          <a:xfrm>
            <a:off x="-90152" y="750377"/>
            <a:ext cx="1774365" cy="400110"/>
          </a:xfrm>
          <a:prstGeom prst="rect">
            <a:avLst/>
          </a:prstGeom>
          <a:noFill/>
        </p:spPr>
        <p:txBody>
          <a:bodyPr wrap="square" rtlCol="0">
            <a:spAutoFit/>
          </a:bodyPr>
          <a:lstStyle/>
          <a:p>
            <a:r>
              <a:rPr lang="es-AR" sz="2000" b="1" dirty="0" smtClean="0">
                <a:solidFill>
                  <a:srgbClr val="FFFF00"/>
                </a:solidFill>
              </a:rPr>
              <a:t>ZANAHORIA</a:t>
            </a:r>
            <a:endParaRPr lang="es-AR" sz="20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pic>
        <p:nvPicPr>
          <p:cNvPr id="4" name="Imagen 3"/>
          <p:cNvPicPr>
            <a:picLocks noChangeAspect="1"/>
          </p:cNvPicPr>
          <p:nvPr/>
        </p:nvPicPr>
        <p:blipFill>
          <a:blip r:embed="rId3"/>
          <a:stretch>
            <a:fillRect/>
          </a:stretch>
        </p:blipFill>
        <p:spPr>
          <a:xfrm>
            <a:off x="1314352" y="4207382"/>
            <a:ext cx="7089390" cy="2375956"/>
          </a:xfrm>
          <a:prstGeom prst="rect">
            <a:avLst/>
          </a:prstGeom>
        </p:spPr>
      </p:pic>
      <p:pic>
        <p:nvPicPr>
          <p:cNvPr id="8" name="Imagen 7"/>
          <p:cNvPicPr>
            <a:picLocks noChangeAspect="1"/>
          </p:cNvPicPr>
          <p:nvPr/>
        </p:nvPicPr>
        <p:blipFill>
          <a:blip r:embed="rId4"/>
          <a:stretch>
            <a:fillRect/>
          </a:stretch>
        </p:blipFill>
        <p:spPr>
          <a:xfrm>
            <a:off x="284952" y="1459886"/>
            <a:ext cx="1568221" cy="3251752"/>
          </a:xfrm>
          <a:prstGeom prst="rect">
            <a:avLst/>
          </a:prstGeom>
        </p:spPr>
      </p:pic>
      <p:pic>
        <p:nvPicPr>
          <p:cNvPr id="9" name="Imagen 8"/>
          <p:cNvPicPr>
            <a:picLocks noChangeAspect="1"/>
          </p:cNvPicPr>
          <p:nvPr/>
        </p:nvPicPr>
        <p:blipFill>
          <a:blip r:embed="rId5"/>
          <a:stretch>
            <a:fillRect/>
          </a:stretch>
        </p:blipFill>
        <p:spPr>
          <a:xfrm>
            <a:off x="8894321" y="3771333"/>
            <a:ext cx="2496479" cy="2812005"/>
          </a:xfrm>
          <a:prstGeom prst="rect">
            <a:avLst/>
          </a:prstGeom>
        </p:spPr>
      </p:pic>
    </p:spTree>
    <p:extLst>
      <p:ext uri="{BB962C8B-B14F-4D97-AF65-F5344CB8AC3E}">
        <p14:creationId xmlns:p14="http://schemas.microsoft.com/office/powerpoint/2010/main" val="1331013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sp>
        <p:nvSpPr>
          <p:cNvPr id="5" name="CuadroTexto 4"/>
          <p:cNvSpPr txBox="1"/>
          <p:nvPr/>
        </p:nvSpPr>
        <p:spPr>
          <a:xfrm>
            <a:off x="-90152" y="750377"/>
            <a:ext cx="1774365" cy="400110"/>
          </a:xfrm>
          <a:prstGeom prst="rect">
            <a:avLst/>
          </a:prstGeom>
          <a:noFill/>
        </p:spPr>
        <p:txBody>
          <a:bodyPr wrap="square" rtlCol="0">
            <a:spAutoFit/>
          </a:bodyPr>
          <a:lstStyle/>
          <a:p>
            <a:r>
              <a:rPr lang="es-AR" sz="2000" b="1" dirty="0" smtClean="0">
                <a:solidFill>
                  <a:srgbClr val="FFFF00"/>
                </a:solidFill>
              </a:rPr>
              <a:t>ZANAHORIA</a:t>
            </a:r>
            <a:endParaRPr lang="es-AR" sz="20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6"/>
          <p:cNvSpPr>
            <a:spLocks noGrp="1"/>
          </p:cNvSpPr>
          <p:nvPr>
            <p:ph idx="1"/>
          </p:nvPr>
        </p:nvSpPr>
        <p:spPr/>
        <p:txBody>
          <a:bodyPr/>
          <a:lstStyle/>
          <a:p>
            <a:pPr marL="0" indent="0">
              <a:buNone/>
            </a:pPr>
            <a:endParaRPr lang="es-AR" dirty="0"/>
          </a:p>
        </p:txBody>
      </p:sp>
      <p:pic>
        <p:nvPicPr>
          <p:cNvPr id="8" name="Imagen 7"/>
          <p:cNvPicPr>
            <a:picLocks noChangeAspect="1"/>
          </p:cNvPicPr>
          <p:nvPr/>
        </p:nvPicPr>
        <p:blipFill>
          <a:blip r:embed="rId3"/>
          <a:stretch>
            <a:fillRect/>
          </a:stretch>
        </p:blipFill>
        <p:spPr>
          <a:xfrm>
            <a:off x="1684213" y="750377"/>
            <a:ext cx="10429875" cy="5895975"/>
          </a:xfrm>
          <a:prstGeom prst="rect">
            <a:avLst/>
          </a:prstGeom>
        </p:spPr>
      </p:pic>
    </p:spTree>
    <p:extLst>
      <p:ext uri="{BB962C8B-B14F-4D97-AF65-F5344CB8AC3E}">
        <p14:creationId xmlns:p14="http://schemas.microsoft.com/office/powerpoint/2010/main" val="1828357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sp>
        <p:nvSpPr>
          <p:cNvPr id="3" name="Marcador de contenido 2"/>
          <p:cNvSpPr>
            <a:spLocks noGrp="1"/>
          </p:cNvSpPr>
          <p:nvPr>
            <p:ph idx="1"/>
          </p:nvPr>
        </p:nvSpPr>
        <p:spPr/>
        <p:txBody>
          <a:bodyPr/>
          <a:lstStyle/>
          <a:p>
            <a:endParaRPr lang="es-AR" dirty="0"/>
          </a:p>
        </p:txBody>
      </p:sp>
      <p:sp>
        <p:nvSpPr>
          <p:cNvPr id="5" name="CuadroTexto 4"/>
          <p:cNvSpPr txBox="1"/>
          <p:nvPr/>
        </p:nvSpPr>
        <p:spPr>
          <a:xfrm>
            <a:off x="-90152" y="750377"/>
            <a:ext cx="1774365" cy="400110"/>
          </a:xfrm>
          <a:prstGeom prst="rect">
            <a:avLst/>
          </a:prstGeom>
          <a:noFill/>
        </p:spPr>
        <p:txBody>
          <a:bodyPr wrap="square" rtlCol="0">
            <a:spAutoFit/>
          </a:bodyPr>
          <a:lstStyle/>
          <a:p>
            <a:r>
              <a:rPr lang="es-AR" sz="2000" b="1" dirty="0" smtClean="0">
                <a:solidFill>
                  <a:srgbClr val="FFFF00"/>
                </a:solidFill>
              </a:rPr>
              <a:t>ZANAHORIA</a:t>
            </a:r>
            <a:endParaRPr lang="es-AR" sz="2000" b="1" dirty="0">
              <a:solidFill>
                <a:srgbClr val="FFFF00"/>
              </a:solidFill>
            </a:endParaRPr>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pic>
        <p:nvPicPr>
          <p:cNvPr id="4" name="Imagen 3"/>
          <p:cNvPicPr>
            <a:picLocks noChangeAspect="1"/>
          </p:cNvPicPr>
          <p:nvPr/>
        </p:nvPicPr>
        <p:blipFill>
          <a:blip r:embed="rId3"/>
          <a:stretch>
            <a:fillRect/>
          </a:stretch>
        </p:blipFill>
        <p:spPr>
          <a:xfrm>
            <a:off x="1802487" y="878015"/>
            <a:ext cx="9220007" cy="5979985"/>
          </a:xfrm>
          <a:prstGeom prst="rect">
            <a:avLst/>
          </a:prstGeom>
        </p:spPr>
      </p:pic>
      <p:sp>
        <p:nvSpPr>
          <p:cNvPr id="7" name="CuadroTexto 6"/>
          <p:cNvSpPr txBox="1"/>
          <p:nvPr/>
        </p:nvSpPr>
        <p:spPr>
          <a:xfrm>
            <a:off x="9481019" y="3160585"/>
            <a:ext cx="1891026" cy="369332"/>
          </a:xfrm>
          <a:prstGeom prst="rect">
            <a:avLst/>
          </a:prstGeom>
          <a:solidFill>
            <a:srgbClr val="FFFF00"/>
          </a:solidFill>
        </p:spPr>
        <p:txBody>
          <a:bodyPr wrap="square" rtlCol="0">
            <a:spAutoFit/>
          </a:bodyPr>
          <a:lstStyle/>
          <a:p>
            <a:pPr algn="ctr"/>
            <a:r>
              <a:rPr lang="es-AR" b="1" dirty="0" smtClean="0"/>
              <a:t>CANDELA</a:t>
            </a:r>
            <a:endParaRPr lang="es-AR" b="1" dirty="0"/>
          </a:p>
        </p:txBody>
      </p:sp>
      <p:sp>
        <p:nvSpPr>
          <p:cNvPr id="8" name="CuadroTexto 7"/>
          <p:cNvSpPr txBox="1"/>
          <p:nvPr/>
        </p:nvSpPr>
        <p:spPr>
          <a:xfrm>
            <a:off x="6645521" y="5830613"/>
            <a:ext cx="1891026" cy="369332"/>
          </a:xfrm>
          <a:prstGeom prst="rect">
            <a:avLst/>
          </a:prstGeom>
          <a:solidFill>
            <a:srgbClr val="FFFF00"/>
          </a:solidFill>
        </p:spPr>
        <p:txBody>
          <a:bodyPr wrap="square" rtlCol="0">
            <a:spAutoFit/>
          </a:bodyPr>
          <a:lstStyle/>
          <a:p>
            <a:pPr algn="ctr"/>
            <a:r>
              <a:rPr lang="es-AR" b="1" dirty="0" smtClean="0"/>
              <a:t>CRIOLLA INTA</a:t>
            </a:r>
            <a:endParaRPr lang="es-AR" b="1" dirty="0"/>
          </a:p>
        </p:txBody>
      </p:sp>
      <p:pic>
        <p:nvPicPr>
          <p:cNvPr id="9" name="Imagen 8"/>
          <p:cNvPicPr>
            <a:picLocks noChangeAspect="1"/>
          </p:cNvPicPr>
          <p:nvPr/>
        </p:nvPicPr>
        <p:blipFill>
          <a:blip r:embed="rId4"/>
          <a:stretch>
            <a:fillRect/>
          </a:stretch>
        </p:blipFill>
        <p:spPr>
          <a:xfrm rot="19153050">
            <a:off x="488649" y="4046263"/>
            <a:ext cx="2994518" cy="760406"/>
          </a:xfrm>
          <a:prstGeom prst="rect">
            <a:avLst/>
          </a:prstGeom>
        </p:spPr>
      </p:pic>
      <p:pic>
        <p:nvPicPr>
          <p:cNvPr id="10" name="Imagen 9"/>
          <p:cNvPicPr>
            <a:picLocks noChangeAspect="1"/>
          </p:cNvPicPr>
          <p:nvPr/>
        </p:nvPicPr>
        <p:blipFill rotWithShape="1">
          <a:blip r:embed="rId4"/>
          <a:srcRect r="48886"/>
          <a:stretch/>
        </p:blipFill>
        <p:spPr>
          <a:xfrm rot="19057822">
            <a:off x="6703454" y="3044387"/>
            <a:ext cx="1574106" cy="782009"/>
          </a:xfrm>
          <a:prstGeom prst="rect">
            <a:avLst/>
          </a:prstGeom>
        </p:spPr>
      </p:pic>
    </p:spTree>
    <p:extLst>
      <p:ext uri="{BB962C8B-B14F-4D97-AF65-F5344CB8AC3E}">
        <p14:creationId xmlns:p14="http://schemas.microsoft.com/office/powerpoint/2010/main" val="27640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3" y="1386626"/>
            <a:ext cx="4571442" cy="3777622"/>
          </a:xfrm>
        </p:spPr>
        <p:txBody>
          <a:bodyPr/>
          <a:lstStyle/>
          <a:p>
            <a:r>
              <a:rPr lang="es-AR" dirty="0" smtClean="0"/>
              <a:t>EPOCA</a:t>
            </a:r>
          </a:p>
          <a:p>
            <a:r>
              <a:rPr lang="es-AR" dirty="0" smtClean="0"/>
              <a:t>MATERIAL DE INICIACION</a:t>
            </a:r>
          </a:p>
          <a:p>
            <a:r>
              <a:rPr lang="es-AR" dirty="0" smtClean="0"/>
              <a:t>FORMA DE INICIACION</a:t>
            </a:r>
          </a:p>
          <a:p>
            <a:r>
              <a:rPr lang="es-AR" dirty="0" smtClean="0"/>
              <a:t>MARCO DE PLANTACION O DISTANCIA </a:t>
            </a:r>
          </a:p>
          <a:p>
            <a:r>
              <a:rPr lang="es-AR" dirty="0" smtClean="0"/>
              <a:t>PROFUNDIDAD</a:t>
            </a:r>
          </a:p>
          <a:p>
            <a:r>
              <a:rPr lang="es-AR" dirty="0" smtClean="0"/>
              <a:t>COSECHA</a:t>
            </a:r>
          </a:p>
          <a:p>
            <a:endParaRPr lang="es-AR" dirty="0"/>
          </a:p>
        </p:txBody>
      </p:sp>
      <p:pic>
        <p:nvPicPr>
          <p:cNvPr id="6" name="Imagen 5"/>
          <p:cNvPicPr>
            <a:picLocks noChangeAspect="1"/>
          </p:cNvPicPr>
          <p:nvPr/>
        </p:nvPicPr>
        <p:blipFill>
          <a:blip r:embed="rId2"/>
          <a:stretch>
            <a:fillRect/>
          </a:stretch>
        </p:blipFill>
        <p:spPr>
          <a:xfrm>
            <a:off x="6412491" y="0"/>
            <a:ext cx="5779509" cy="646232"/>
          </a:xfrm>
          <a:prstGeom prst="rect">
            <a:avLst/>
          </a:prstGeom>
        </p:spPr>
      </p:pic>
      <p:sp>
        <p:nvSpPr>
          <p:cNvPr id="7" name="Marcador de contenido 2"/>
          <p:cNvSpPr txBox="1">
            <a:spLocks/>
          </p:cNvSpPr>
          <p:nvPr/>
        </p:nvSpPr>
        <p:spPr>
          <a:xfrm>
            <a:off x="7508383" y="1386626"/>
            <a:ext cx="4919171" cy="3533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AR" dirty="0" smtClean="0"/>
              <a:t>TODO EL AÑO</a:t>
            </a:r>
          </a:p>
          <a:p>
            <a:r>
              <a:rPr lang="es-AR" dirty="0" smtClean="0"/>
              <a:t>SEMILLA</a:t>
            </a:r>
          </a:p>
          <a:p>
            <a:r>
              <a:rPr lang="es-AR" dirty="0" smtClean="0"/>
              <a:t>SD A CHORRILLO</a:t>
            </a:r>
          </a:p>
          <a:p>
            <a:r>
              <a:rPr lang="es-AR" dirty="0" smtClean="0"/>
              <a:t>8-10 CM ENTRE PLANTAS; 20-30 CM ENTRE SURCOS</a:t>
            </a:r>
          </a:p>
          <a:p>
            <a:r>
              <a:rPr lang="es-AR" dirty="0" smtClean="0"/>
              <a:t>7 MM (CASI SUPERFICIAL)</a:t>
            </a:r>
          </a:p>
          <a:p>
            <a:r>
              <a:rPr lang="es-AR" dirty="0" smtClean="0"/>
              <a:t>110 A 150 DIAS</a:t>
            </a:r>
            <a:endParaRPr lang="es-AR" dirty="0"/>
          </a:p>
        </p:txBody>
      </p:sp>
      <p:sp>
        <p:nvSpPr>
          <p:cNvPr id="11" name="CuadroTexto 10"/>
          <p:cNvSpPr txBox="1"/>
          <p:nvPr/>
        </p:nvSpPr>
        <p:spPr>
          <a:xfrm>
            <a:off x="141668" y="776135"/>
            <a:ext cx="1774365" cy="400110"/>
          </a:xfrm>
          <a:prstGeom prst="rect">
            <a:avLst/>
          </a:prstGeom>
          <a:noFill/>
        </p:spPr>
        <p:txBody>
          <a:bodyPr wrap="square" rtlCol="0">
            <a:spAutoFit/>
          </a:bodyPr>
          <a:lstStyle/>
          <a:p>
            <a:r>
              <a:rPr lang="es-AR" sz="2000" b="1" dirty="0" smtClean="0">
                <a:solidFill>
                  <a:srgbClr val="FFFF00"/>
                </a:solidFill>
              </a:rPr>
              <a:t>BATATA</a:t>
            </a:r>
            <a:endParaRPr lang="es-AR" sz="2000" b="1" dirty="0">
              <a:solidFill>
                <a:srgbClr val="FFFF00"/>
              </a:solidFill>
            </a:endParaRPr>
          </a:p>
        </p:txBody>
      </p:sp>
      <p:pic>
        <p:nvPicPr>
          <p:cNvPr id="9" name="Picture 2" descr="Resultado de imagen para ANATOMIA DE NA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77" y="2784152"/>
            <a:ext cx="2315936" cy="36014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4874934" y="3153178"/>
            <a:ext cx="2485999" cy="3314666"/>
          </a:xfrm>
          <a:prstGeom prst="rect">
            <a:avLst/>
          </a:prstGeom>
        </p:spPr>
      </p:pic>
      <p:pic>
        <p:nvPicPr>
          <p:cNvPr id="5" name="Imagen 4"/>
          <p:cNvPicPr>
            <a:picLocks noChangeAspect="1"/>
          </p:cNvPicPr>
          <p:nvPr/>
        </p:nvPicPr>
        <p:blipFill>
          <a:blip r:embed="rId5"/>
          <a:stretch>
            <a:fillRect/>
          </a:stretch>
        </p:blipFill>
        <p:spPr>
          <a:xfrm>
            <a:off x="8138800" y="3992451"/>
            <a:ext cx="3315281" cy="2865549"/>
          </a:xfrm>
          <a:prstGeom prst="rect">
            <a:avLst/>
          </a:prstGeom>
        </p:spPr>
      </p:pic>
    </p:spTree>
    <p:extLst>
      <p:ext uri="{BB962C8B-B14F-4D97-AF65-F5344CB8AC3E}">
        <p14:creationId xmlns:p14="http://schemas.microsoft.com/office/powerpoint/2010/main" val="203261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1715" y="1165024"/>
            <a:ext cx="7298050" cy="766808"/>
          </a:xfrm>
        </p:spPr>
        <p:txBody>
          <a:bodyPr/>
          <a:lstStyle/>
          <a:p>
            <a:r>
              <a:rPr lang="es-AR" dirty="0" smtClean="0"/>
              <a:t>BIBLIOGRAFIA RECOMENDADA</a:t>
            </a:r>
            <a:endParaRPr lang="es-AR" dirty="0"/>
          </a:p>
        </p:txBody>
      </p:sp>
      <p:sp>
        <p:nvSpPr>
          <p:cNvPr id="3" name="Marcador de contenido 2"/>
          <p:cNvSpPr>
            <a:spLocks noGrp="1"/>
          </p:cNvSpPr>
          <p:nvPr>
            <p:ph idx="1"/>
          </p:nvPr>
        </p:nvSpPr>
        <p:spPr>
          <a:xfrm>
            <a:off x="1442434" y="2133600"/>
            <a:ext cx="10062178" cy="4267200"/>
          </a:xfrm>
        </p:spPr>
        <p:txBody>
          <a:bodyPr>
            <a:normAutofit fontScale="92500" lnSpcReduction="20000"/>
          </a:bodyPr>
          <a:lstStyle/>
          <a:p>
            <a:r>
              <a:rPr lang="es-AR" dirty="0"/>
              <a:t>MANUAL DE PRODUCCIÓN DE ZANAHORIA EDITOR JULIO CÉSAR GAVIOLA. </a:t>
            </a:r>
            <a:r>
              <a:rPr lang="es-AR" dirty="0">
                <a:hlinkClick r:id="rId2"/>
              </a:rPr>
              <a:t>http://inta.gob.ar/sites/default/files/script-tmp-inta_-_cap_2__</a:t>
            </a:r>
            <a:r>
              <a:rPr lang="es-AR" dirty="0" smtClean="0">
                <a:hlinkClick r:id="rId2"/>
              </a:rPr>
              <a:t>caractersticas_botnicas_y_tipos_varieta.pdf</a:t>
            </a:r>
            <a:r>
              <a:rPr lang="es-AR" dirty="0" smtClean="0"/>
              <a:t> </a:t>
            </a:r>
          </a:p>
          <a:p>
            <a:r>
              <a:rPr lang="es-AR" dirty="0"/>
              <a:t>Cultivo de </a:t>
            </a:r>
            <a:r>
              <a:rPr lang="es-AR" dirty="0" smtClean="0"/>
              <a:t>AJO </a:t>
            </a:r>
            <a:r>
              <a:rPr lang="es-AR" dirty="0"/>
              <a:t>en la huerta familiar </a:t>
            </a:r>
            <a:r>
              <a:rPr lang="es-AR" dirty="0" smtClean="0"/>
              <a:t>. UEE </a:t>
            </a:r>
            <a:r>
              <a:rPr lang="es-AR" dirty="0"/>
              <a:t>INTA Cruz del Eje Av. Eva Perón 451 (C.P. 5280) Cruz del Eje - Córdoba E-mail: </a:t>
            </a:r>
            <a:r>
              <a:rPr lang="es-AR" dirty="0" smtClean="0">
                <a:hlinkClick r:id="rId3"/>
              </a:rPr>
              <a:t>intacde@velocoop.com.ar</a:t>
            </a:r>
            <a:r>
              <a:rPr lang="es-AR" dirty="0" smtClean="0"/>
              <a:t>. Lic</a:t>
            </a:r>
            <a:r>
              <a:rPr lang="es-AR" dirty="0"/>
              <a:t>. en A.R.N.R. Carolina A. ANGELERI – Técnica INTA </a:t>
            </a:r>
            <a:r>
              <a:rPr lang="es-AR" dirty="0" smtClean="0"/>
              <a:t>PROHUERTA. Ing</a:t>
            </a:r>
            <a:r>
              <a:rPr lang="es-AR" dirty="0"/>
              <a:t>. Agr. Eduardo ORECCHIA – Jefe UEE INTA. </a:t>
            </a:r>
            <a:r>
              <a:rPr lang="es-AR" dirty="0">
                <a:hlinkClick r:id="rId4"/>
              </a:rPr>
              <a:t>http://</a:t>
            </a:r>
            <a:r>
              <a:rPr lang="es-AR" dirty="0" smtClean="0">
                <a:hlinkClick r:id="rId4"/>
              </a:rPr>
              <a:t>inta.gob.ar/documentos/cultivo-de-ajo-en-la-huerta-familiar</a:t>
            </a:r>
            <a:r>
              <a:rPr lang="es-AR" dirty="0" smtClean="0"/>
              <a:t> </a:t>
            </a:r>
          </a:p>
          <a:p>
            <a:r>
              <a:rPr lang="es-AR" dirty="0"/>
              <a:t>¿CÓMO INCORPORAR LAS PAPAS A LA HUERTA FAMILIAR? </a:t>
            </a:r>
            <a:r>
              <a:rPr lang="es-AR" dirty="0" smtClean="0"/>
              <a:t>Ing. </a:t>
            </a:r>
            <a:r>
              <a:rPr lang="es-AR" dirty="0"/>
              <a:t>Ramos Liliana. Serie NOTAS TÉCNICAS ISSN 0325-8890 INTA Paraná </a:t>
            </a:r>
            <a:r>
              <a:rPr lang="es-AR" dirty="0">
                <a:hlinkClick r:id="rId5"/>
              </a:rPr>
              <a:t>http://inta.gob.ar/documentos/%</a:t>
            </a:r>
            <a:r>
              <a:rPr lang="es-AR" dirty="0" smtClean="0">
                <a:hlinkClick r:id="rId5"/>
              </a:rPr>
              <a:t>C2%BFcomo-incorporar-las-papas-a-la-huerta-familiar</a:t>
            </a:r>
            <a:r>
              <a:rPr lang="es-AR" dirty="0" smtClean="0"/>
              <a:t> </a:t>
            </a:r>
            <a:endParaRPr lang="es-AR" dirty="0"/>
          </a:p>
          <a:p>
            <a:r>
              <a:rPr lang="es-AR" dirty="0" smtClean="0"/>
              <a:t>RECOMENDACIONES PARA EL CULTIVO DE BATATA EN LA </a:t>
            </a:r>
            <a:r>
              <a:rPr lang="es-AR" dirty="0"/>
              <a:t>HUERTA FAMILIAR. </a:t>
            </a:r>
            <a:r>
              <a:rPr lang="es-AR" dirty="0">
                <a:hlinkClick r:id="rId6"/>
              </a:rPr>
              <a:t>http://</a:t>
            </a:r>
            <a:r>
              <a:rPr lang="es-AR" dirty="0" smtClean="0">
                <a:hlinkClick r:id="rId6"/>
              </a:rPr>
              <a:t>inta.gob.ar/documentos/recomendaciones-para-el-cultivo-de-batata-en-la-huerta-familiar</a:t>
            </a:r>
            <a:r>
              <a:rPr lang="es-AR" dirty="0" smtClean="0"/>
              <a:t> </a:t>
            </a:r>
          </a:p>
          <a:p>
            <a:r>
              <a:rPr lang="es-AR" dirty="0"/>
              <a:t>MATERIAL DE APOYO TEORICO DEL CURSO DE HORTICULTURA </a:t>
            </a:r>
            <a:r>
              <a:rPr lang="es-AR" dirty="0" err="1"/>
              <a:t>FCAyF</a:t>
            </a:r>
            <a:r>
              <a:rPr lang="es-AR" dirty="0"/>
              <a:t> UNLP. </a:t>
            </a:r>
            <a:r>
              <a:rPr lang="es-AR" dirty="0">
                <a:hlinkClick r:id="rId7"/>
              </a:rPr>
              <a:t>http://aulavirtual.agro.unlp.edu.ar/course/view.php?id=136</a:t>
            </a:r>
            <a:r>
              <a:rPr lang="es-AR" dirty="0"/>
              <a:t> </a:t>
            </a:r>
            <a:endParaRPr lang="es-AR" dirty="0" smtClean="0"/>
          </a:p>
          <a:p>
            <a:r>
              <a:rPr lang="es-AR" dirty="0"/>
              <a:t>Manual de cultivos </a:t>
            </a:r>
            <a:r>
              <a:rPr lang="es-AR" dirty="0" err="1"/>
              <a:t>cultivos</a:t>
            </a:r>
            <a:r>
              <a:rPr lang="es-AR" dirty="0"/>
              <a:t> para la para la Huerta Orgánica Familiar Huerta Orgánica Familiar. </a:t>
            </a:r>
            <a:r>
              <a:rPr lang="es-AR" dirty="0">
                <a:hlinkClick r:id="rId8"/>
              </a:rPr>
              <a:t>http://</a:t>
            </a:r>
            <a:r>
              <a:rPr lang="es-AR" dirty="0" smtClean="0">
                <a:hlinkClick r:id="rId8"/>
              </a:rPr>
              <a:t>www.biblioteca.org.ar/libros/210764.pdf</a:t>
            </a:r>
            <a:r>
              <a:rPr lang="es-AR" dirty="0" smtClean="0"/>
              <a:t> </a:t>
            </a:r>
            <a:endParaRPr lang="es-AR" dirty="0"/>
          </a:p>
          <a:p>
            <a:endParaRPr lang="es-AR" dirty="0" smtClean="0"/>
          </a:p>
          <a:p>
            <a:endParaRPr lang="es-AR" dirty="0" smtClean="0"/>
          </a:p>
          <a:p>
            <a:endParaRPr lang="es-AR" dirty="0"/>
          </a:p>
        </p:txBody>
      </p:sp>
      <p:pic>
        <p:nvPicPr>
          <p:cNvPr id="4" name="Imagen 3"/>
          <p:cNvPicPr>
            <a:picLocks noChangeAspect="1"/>
          </p:cNvPicPr>
          <p:nvPr/>
        </p:nvPicPr>
        <p:blipFill>
          <a:blip r:embed="rId9"/>
          <a:stretch>
            <a:fillRect/>
          </a:stretch>
        </p:blipFill>
        <p:spPr>
          <a:xfrm>
            <a:off x="6412491" y="0"/>
            <a:ext cx="5779509" cy="646232"/>
          </a:xfrm>
          <a:prstGeom prst="rect">
            <a:avLst/>
          </a:prstGeom>
        </p:spPr>
      </p:pic>
    </p:spTree>
    <p:extLst>
      <p:ext uri="{BB962C8B-B14F-4D97-AF65-F5344CB8AC3E}">
        <p14:creationId xmlns:p14="http://schemas.microsoft.com/office/powerpoint/2010/main" val="2286909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43318" y="1119245"/>
            <a:ext cx="9754544" cy="5474738"/>
          </a:xfrm>
          <a:prstGeom prst="rect">
            <a:avLst/>
          </a:prstGeom>
        </p:spPr>
      </p:pic>
      <p:sp>
        <p:nvSpPr>
          <p:cNvPr id="3" name="Subtítulo 2"/>
          <p:cNvSpPr>
            <a:spLocks noGrp="1"/>
          </p:cNvSpPr>
          <p:nvPr>
            <p:ph type="subTitle" idx="1"/>
          </p:nvPr>
        </p:nvSpPr>
        <p:spPr>
          <a:xfrm>
            <a:off x="2348590" y="2560921"/>
            <a:ext cx="9144000" cy="2591385"/>
          </a:xfrm>
          <a:solidFill>
            <a:schemeClr val="accent4">
              <a:lumMod val="60000"/>
              <a:lumOff val="40000"/>
              <a:alpha val="75000"/>
            </a:schemeClr>
          </a:solidFill>
        </p:spPr>
        <p:txBody>
          <a:bodyPr>
            <a:noAutofit/>
          </a:bodyPr>
          <a:lstStyle/>
          <a:p>
            <a:pPr algn="ctr"/>
            <a:r>
              <a:rPr lang="es-AR" sz="2400" b="1" dirty="0">
                <a:solidFill>
                  <a:schemeClr val="tx2">
                    <a:lumMod val="50000"/>
                  </a:schemeClr>
                </a:solidFill>
              </a:rPr>
              <a:t>CURSO DE HUERTA: “CONOCIMIENTOS Y HABILIDADES PARA LA REALIZACIÓN DE LA HUERTA”</a:t>
            </a:r>
            <a:r>
              <a:rPr lang="es-AR" sz="2400" b="1" dirty="0">
                <a:solidFill>
                  <a:schemeClr val="tx2">
                    <a:lumMod val="50000"/>
                  </a:schemeClr>
                </a:solidFill>
              </a:rPr>
              <a:t> </a:t>
            </a:r>
            <a:endParaRPr lang="es-AR" sz="2400" b="1" dirty="0" smtClean="0">
              <a:solidFill>
                <a:schemeClr val="tx2">
                  <a:lumMod val="50000"/>
                </a:schemeClr>
              </a:solidFill>
            </a:endParaRPr>
          </a:p>
          <a:p>
            <a:pPr algn="ctr"/>
            <a:endParaRPr lang="es-AR" sz="2400" b="1" dirty="0">
              <a:solidFill>
                <a:schemeClr val="tx2">
                  <a:lumMod val="50000"/>
                </a:schemeClr>
              </a:solidFill>
            </a:endParaRPr>
          </a:p>
          <a:p>
            <a:pPr algn="ctr"/>
            <a:r>
              <a:rPr lang="es-AR" sz="2400" b="1" dirty="0" smtClean="0">
                <a:solidFill>
                  <a:schemeClr val="tx2">
                    <a:lumMod val="50000"/>
                  </a:schemeClr>
                </a:solidFill>
              </a:rPr>
              <a:t>CLASE 7</a:t>
            </a:r>
          </a:p>
          <a:p>
            <a:pPr algn="ctr"/>
            <a:r>
              <a:rPr lang="es-AR" sz="2400" b="1" dirty="0" smtClean="0">
                <a:solidFill>
                  <a:schemeClr val="tx2">
                    <a:lumMod val="50000"/>
                  </a:schemeClr>
                </a:solidFill>
              </a:rPr>
              <a:t>TUBERCULOS, </a:t>
            </a:r>
            <a:r>
              <a:rPr lang="es-AR" sz="2400" b="1" dirty="0">
                <a:solidFill>
                  <a:schemeClr val="tx2">
                    <a:lumMod val="50000"/>
                  </a:schemeClr>
                </a:solidFill>
              </a:rPr>
              <a:t>BULBOS Y </a:t>
            </a:r>
            <a:r>
              <a:rPr lang="es-AR" sz="2400" b="1" dirty="0" smtClean="0">
                <a:solidFill>
                  <a:schemeClr val="tx2">
                    <a:lumMod val="50000"/>
                  </a:schemeClr>
                </a:solidFill>
              </a:rPr>
              <a:t>RAÍCES COMESTIBLES</a:t>
            </a:r>
          </a:p>
        </p:txBody>
      </p:sp>
      <p:pic>
        <p:nvPicPr>
          <p:cNvPr id="5" name="Imagen 4"/>
          <p:cNvPicPr>
            <a:picLocks noChangeAspect="1"/>
          </p:cNvPicPr>
          <p:nvPr/>
        </p:nvPicPr>
        <p:blipFill rotWithShape="1">
          <a:blip r:embed="rId3"/>
          <a:srcRect b="19665"/>
          <a:stretch/>
        </p:blipFill>
        <p:spPr>
          <a:xfrm>
            <a:off x="6412491" y="1"/>
            <a:ext cx="5779509" cy="661182"/>
          </a:xfrm>
          <a:prstGeom prst="rect">
            <a:avLst/>
          </a:prstGeom>
        </p:spPr>
      </p:pic>
      <p:sp>
        <p:nvSpPr>
          <p:cNvPr id="2" name="CuadroTexto 1"/>
          <p:cNvSpPr txBox="1"/>
          <p:nvPr/>
        </p:nvSpPr>
        <p:spPr>
          <a:xfrm>
            <a:off x="5761492" y="5411479"/>
            <a:ext cx="5731098" cy="461665"/>
          </a:xfrm>
          <a:prstGeom prst="rect">
            <a:avLst/>
          </a:prstGeom>
          <a:solidFill>
            <a:schemeClr val="accent4">
              <a:lumMod val="60000"/>
              <a:lumOff val="40000"/>
            </a:schemeClr>
          </a:solidFill>
        </p:spPr>
        <p:txBody>
          <a:bodyPr wrap="square" rtlCol="0">
            <a:spAutoFit/>
          </a:bodyPr>
          <a:lstStyle/>
          <a:p>
            <a:pPr algn="ctr"/>
            <a:r>
              <a:rPr lang="es-AR" sz="2400" b="1" dirty="0" smtClean="0">
                <a:solidFill>
                  <a:schemeClr val="accent1">
                    <a:lumMod val="75000"/>
                  </a:schemeClr>
                </a:solidFill>
              </a:rPr>
              <a:t>MUCHAS GRACIAS POR LA ATENCION</a:t>
            </a:r>
            <a:endParaRPr lang="es-AR" sz="2400" b="1" dirty="0">
              <a:solidFill>
                <a:schemeClr val="accent1">
                  <a:lumMod val="75000"/>
                </a:schemeClr>
              </a:solidFill>
            </a:endParaRPr>
          </a:p>
        </p:txBody>
      </p:sp>
    </p:spTree>
    <p:extLst>
      <p:ext uri="{BB962C8B-B14F-4D97-AF65-F5344CB8AC3E}">
        <p14:creationId xmlns:p14="http://schemas.microsoft.com/office/powerpoint/2010/main" val="3575164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412491" y="0"/>
            <a:ext cx="5779509" cy="658425"/>
          </a:xfrm>
          <a:prstGeom prst="rect">
            <a:avLst/>
          </a:prstGeom>
        </p:spPr>
      </p:pic>
      <p:sp>
        <p:nvSpPr>
          <p:cNvPr id="4" name="Subtítulo 3"/>
          <p:cNvSpPr>
            <a:spLocks noGrp="1"/>
          </p:cNvSpPr>
          <p:nvPr>
            <p:ph type="subTitle" idx="1"/>
          </p:nvPr>
        </p:nvSpPr>
        <p:spPr>
          <a:xfrm>
            <a:off x="4585438" y="1081143"/>
            <a:ext cx="3038855" cy="734779"/>
          </a:xfrm>
        </p:spPr>
        <p:txBody>
          <a:bodyPr>
            <a:normAutofit/>
          </a:bodyPr>
          <a:lstStyle/>
          <a:p>
            <a:r>
              <a:rPr lang="es-AR" sz="3600" dirty="0" smtClean="0"/>
              <a:t>TUBERCULOS</a:t>
            </a:r>
            <a:endParaRPr lang="es-AR" sz="3600" dirty="0"/>
          </a:p>
        </p:txBody>
      </p:sp>
      <p:pic>
        <p:nvPicPr>
          <p:cNvPr id="5" name="Imagen 4"/>
          <p:cNvPicPr>
            <a:picLocks noChangeAspect="1"/>
          </p:cNvPicPr>
          <p:nvPr/>
        </p:nvPicPr>
        <p:blipFill>
          <a:blip r:embed="rId3"/>
          <a:stretch>
            <a:fillRect/>
          </a:stretch>
        </p:blipFill>
        <p:spPr>
          <a:xfrm>
            <a:off x="4776318" y="1815922"/>
            <a:ext cx="2847975" cy="1600200"/>
          </a:xfrm>
          <a:prstGeom prst="rect">
            <a:avLst/>
          </a:prstGeom>
        </p:spPr>
      </p:pic>
      <p:pic>
        <p:nvPicPr>
          <p:cNvPr id="6" name="Imagen 5"/>
          <p:cNvPicPr>
            <a:picLocks noChangeAspect="1"/>
          </p:cNvPicPr>
          <p:nvPr/>
        </p:nvPicPr>
        <p:blipFill>
          <a:blip r:embed="rId4"/>
          <a:stretch>
            <a:fillRect/>
          </a:stretch>
        </p:blipFill>
        <p:spPr>
          <a:xfrm>
            <a:off x="7624293" y="1125224"/>
            <a:ext cx="3857625" cy="3190875"/>
          </a:xfrm>
          <a:prstGeom prst="rect">
            <a:avLst/>
          </a:prstGeom>
        </p:spPr>
      </p:pic>
      <p:pic>
        <p:nvPicPr>
          <p:cNvPr id="7" name="Imagen 6"/>
          <p:cNvPicPr>
            <a:picLocks noChangeAspect="1"/>
          </p:cNvPicPr>
          <p:nvPr/>
        </p:nvPicPr>
        <p:blipFill>
          <a:blip r:embed="rId5"/>
          <a:stretch>
            <a:fillRect/>
          </a:stretch>
        </p:blipFill>
        <p:spPr>
          <a:xfrm>
            <a:off x="2087873" y="3520762"/>
            <a:ext cx="4762500" cy="3600450"/>
          </a:xfrm>
          <a:prstGeom prst="rect">
            <a:avLst/>
          </a:prstGeom>
        </p:spPr>
      </p:pic>
      <p:pic>
        <p:nvPicPr>
          <p:cNvPr id="8" name="Imagen 7"/>
          <p:cNvPicPr>
            <a:picLocks noChangeAspect="1"/>
          </p:cNvPicPr>
          <p:nvPr/>
        </p:nvPicPr>
        <p:blipFill>
          <a:blip r:embed="rId6"/>
          <a:stretch>
            <a:fillRect/>
          </a:stretch>
        </p:blipFill>
        <p:spPr>
          <a:xfrm>
            <a:off x="918693" y="462365"/>
            <a:ext cx="3470665" cy="2953757"/>
          </a:xfrm>
          <a:prstGeom prst="rect">
            <a:avLst/>
          </a:prstGeom>
        </p:spPr>
      </p:pic>
      <p:pic>
        <p:nvPicPr>
          <p:cNvPr id="9" name="Imagen 8"/>
          <p:cNvPicPr>
            <a:picLocks noChangeAspect="1"/>
          </p:cNvPicPr>
          <p:nvPr/>
        </p:nvPicPr>
        <p:blipFill>
          <a:blip r:embed="rId7"/>
          <a:stretch>
            <a:fillRect/>
          </a:stretch>
        </p:blipFill>
        <p:spPr>
          <a:xfrm>
            <a:off x="7174337" y="4316099"/>
            <a:ext cx="2247900" cy="2057400"/>
          </a:xfrm>
          <a:prstGeom prst="rect">
            <a:avLst/>
          </a:prstGeom>
        </p:spPr>
      </p:pic>
    </p:spTree>
    <p:extLst>
      <p:ext uri="{BB962C8B-B14F-4D97-AF65-F5344CB8AC3E}">
        <p14:creationId xmlns:p14="http://schemas.microsoft.com/office/powerpoint/2010/main" val="2522051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4576" y="947483"/>
            <a:ext cx="5293217" cy="668537"/>
          </a:xfrm>
        </p:spPr>
        <p:txBody>
          <a:bodyPr>
            <a:normAutofit/>
          </a:bodyPr>
          <a:lstStyle/>
          <a:p>
            <a:pPr algn="ctr"/>
            <a:r>
              <a:rPr lang="es-AR" b="1" dirty="0" smtClean="0"/>
              <a:t>BULBOS</a:t>
            </a:r>
            <a:endParaRPr lang="es-AR" b="1" dirty="0"/>
          </a:p>
        </p:txBody>
      </p:sp>
      <p:pic>
        <p:nvPicPr>
          <p:cNvPr id="9" name="Imagen 8"/>
          <p:cNvPicPr>
            <a:picLocks noChangeAspect="1"/>
          </p:cNvPicPr>
          <p:nvPr/>
        </p:nvPicPr>
        <p:blipFill rotWithShape="1">
          <a:blip r:embed="rId2"/>
          <a:srcRect b="21374"/>
          <a:stretch/>
        </p:blipFill>
        <p:spPr>
          <a:xfrm>
            <a:off x="6412491" y="1"/>
            <a:ext cx="5779509" cy="647114"/>
          </a:xfrm>
          <a:prstGeom prst="rect">
            <a:avLst/>
          </a:prstGeom>
        </p:spPr>
      </p:pic>
      <p:pic>
        <p:nvPicPr>
          <p:cNvPr id="10" name="Imagen 9"/>
          <p:cNvPicPr>
            <a:picLocks noChangeAspect="1"/>
          </p:cNvPicPr>
          <p:nvPr/>
        </p:nvPicPr>
        <p:blipFill>
          <a:blip r:embed="rId3"/>
          <a:stretch>
            <a:fillRect/>
          </a:stretch>
        </p:blipFill>
        <p:spPr>
          <a:xfrm>
            <a:off x="8819318" y="3156481"/>
            <a:ext cx="2752044" cy="2752044"/>
          </a:xfrm>
          <a:prstGeom prst="rect">
            <a:avLst/>
          </a:prstGeom>
        </p:spPr>
      </p:pic>
      <p:pic>
        <p:nvPicPr>
          <p:cNvPr id="12" name="Imagen 11"/>
          <p:cNvPicPr>
            <a:picLocks noChangeAspect="1"/>
          </p:cNvPicPr>
          <p:nvPr/>
        </p:nvPicPr>
        <p:blipFill>
          <a:blip r:embed="rId4"/>
          <a:stretch>
            <a:fillRect/>
          </a:stretch>
        </p:blipFill>
        <p:spPr>
          <a:xfrm>
            <a:off x="2631565" y="951948"/>
            <a:ext cx="2651813" cy="2821078"/>
          </a:xfrm>
          <a:prstGeom prst="rect">
            <a:avLst/>
          </a:prstGeom>
        </p:spPr>
      </p:pic>
      <p:pic>
        <p:nvPicPr>
          <p:cNvPr id="13" name="Imagen 12"/>
          <p:cNvPicPr>
            <a:picLocks noChangeAspect="1"/>
          </p:cNvPicPr>
          <p:nvPr/>
        </p:nvPicPr>
        <p:blipFill>
          <a:blip r:embed="rId5"/>
          <a:stretch>
            <a:fillRect/>
          </a:stretch>
        </p:blipFill>
        <p:spPr>
          <a:xfrm>
            <a:off x="3541690" y="3693388"/>
            <a:ext cx="5284900" cy="3164611"/>
          </a:xfrm>
          <a:prstGeom prst="rect">
            <a:avLst/>
          </a:prstGeom>
        </p:spPr>
      </p:pic>
      <p:pic>
        <p:nvPicPr>
          <p:cNvPr id="14" name="Imagen 13"/>
          <p:cNvPicPr>
            <a:picLocks noChangeAspect="1"/>
          </p:cNvPicPr>
          <p:nvPr/>
        </p:nvPicPr>
        <p:blipFill>
          <a:blip r:embed="rId6"/>
          <a:stretch>
            <a:fillRect/>
          </a:stretch>
        </p:blipFill>
        <p:spPr>
          <a:xfrm>
            <a:off x="5175429" y="1673630"/>
            <a:ext cx="3651161" cy="2186133"/>
          </a:xfrm>
          <a:prstGeom prst="rect">
            <a:avLst/>
          </a:prstGeom>
        </p:spPr>
      </p:pic>
      <p:pic>
        <p:nvPicPr>
          <p:cNvPr id="15" name="Imagen 14"/>
          <p:cNvPicPr>
            <a:picLocks noChangeAspect="1"/>
          </p:cNvPicPr>
          <p:nvPr/>
        </p:nvPicPr>
        <p:blipFill>
          <a:blip r:embed="rId7"/>
          <a:stretch>
            <a:fillRect/>
          </a:stretch>
        </p:blipFill>
        <p:spPr>
          <a:xfrm>
            <a:off x="613866" y="3693388"/>
            <a:ext cx="3125273" cy="1757966"/>
          </a:xfrm>
          <a:prstGeom prst="rect">
            <a:avLst/>
          </a:prstGeom>
        </p:spPr>
      </p:pic>
    </p:spTree>
    <p:extLst>
      <p:ext uri="{BB962C8B-B14F-4D97-AF65-F5344CB8AC3E}">
        <p14:creationId xmlns:p14="http://schemas.microsoft.com/office/powerpoint/2010/main" val="2937861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4576" y="947483"/>
            <a:ext cx="5293217" cy="668537"/>
          </a:xfrm>
        </p:spPr>
        <p:txBody>
          <a:bodyPr>
            <a:normAutofit/>
          </a:bodyPr>
          <a:lstStyle/>
          <a:p>
            <a:pPr algn="ctr"/>
            <a:r>
              <a:rPr lang="es-AR" b="1" dirty="0" smtClean="0"/>
              <a:t>RAICES COMESTIBLES</a:t>
            </a:r>
            <a:endParaRPr lang="es-AR" b="1" dirty="0"/>
          </a:p>
        </p:txBody>
      </p:sp>
      <p:sp>
        <p:nvSpPr>
          <p:cNvPr id="3" name="Marcador de contenido 2"/>
          <p:cNvSpPr>
            <a:spLocks noGrp="1"/>
          </p:cNvSpPr>
          <p:nvPr>
            <p:ph idx="1"/>
          </p:nvPr>
        </p:nvSpPr>
        <p:spPr/>
        <p:txBody>
          <a:bodyPr/>
          <a:lstStyle/>
          <a:p>
            <a:endParaRPr lang="es-AR" dirty="0"/>
          </a:p>
        </p:txBody>
      </p:sp>
      <p:pic>
        <p:nvPicPr>
          <p:cNvPr id="4" name="Imagen 3"/>
          <p:cNvPicPr>
            <a:picLocks noChangeAspect="1"/>
          </p:cNvPicPr>
          <p:nvPr/>
        </p:nvPicPr>
        <p:blipFill>
          <a:blip r:embed="rId2"/>
          <a:stretch>
            <a:fillRect/>
          </a:stretch>
        </p:blipFill>
        <p:spPr>
          <a:xfrm>
            <a:off x="2227142" y="2703046"/>
            <a:ext cx="2619375" cy="1743075"/>
          </a:xfrm>
          <a:prstGeom prst="rect">
            <a:avLst/>
          </a:prstGeom>
        </p:spPr>
      </p:pic>
      <p:pic>
        <p:nvPicPr>
          <p:cNvPr id="5" name="Imagen 4"/>
          <p:cNvPicPr>
            <a:picLocks noChangeAspect="1"/>
          </p:cNvPicPr>
          <p:nvPr/>
        </p:nvPicPr>
        <p:blipFill>
          <a:blip r:embed="rId3"/>
          <a:stretch>
            <a:fillRect/>
          </a:stretch>
        </p:blipFill>
        <p:spPr>
          <a:xfrm>
            <a:off x="2589211" y="4486461"/>
            <a:ext cx="3770731" cy="2115288"/>
          </a:xfrm>
          <a:prstGeom prst="rect">
            <a:avLst/>
          </a:prstGeom>
        </p:spPr>
      </p:pic>
      <p:pic>
        <p:nvPicPr>
          <p:cNvPr id="6" name="Imagen 5"/>
          <p:cNvPicPr>
            <a:picLocks noChangeAspect="1"/>
          </p:cNvPicPr>
          <p:nvPr/>
        </p:nvPicPr>
        <p:blipFill>
          <a:blip r:embed="rId4"/>
          <a:stretch>
            <a:fillRect/>
          </a:stretch>
        </p:blipFill>
        <p:spPr>
          <a:xfrm>
            <a:off x="4859398" y="1534217"/>
            <a:ext cx="7108644" cy="2242764"/>
          </a:xfrm>
          <a:prstGeom prst="rect">
            <a:avLst/>
          </a:prstGeom>
        </p:spPr>
      </p:pic>
      <p:pic>
        <p:nvPicPr>
          <p:cNvPr id="7" name="Imagen 6"/>
          <p:cNvPicPr>
            <a:picLocks noChangeAspect="1"/>
          </p:cNvPicPr>
          <p:nvPr/>
        </p:nvPicPr>
        <p:blipFill>
          <a:blip r:embed="rId5"/>
          <a:stretch>
            <a:fillRect/>
          </a:stretch>
        </p:blipFill>
        <p:spPr>
          <a:xfrm>
            <a:off x="6359942" y="3781273"/>
            <a:ext cx="5608100" cy="2503616"/>
          </a:xfrm>
          <a:prstGeom prst="rect">
            <a:avLst/>
          </a:prstGeom>
        </p:spPr>
      </p:pic>
      <p:pic>
        <p:nvPicPr>
          <p:cNvPr id="8" name="Imagen 7"/>
          <p:cNvPicPr>
            <a:picLocks noChangeAspect="1"/>
          </p:cNvPicPr>
          <p:nvPr/>
        </p:nvPicPr>
        <p:blipFill rotWithShape="1">
          <a:blip r:embed="rId6"/>
          <a:srcRect t="13490" b="12523"/>
          <a:stretch/>
        </p:blipFill>
        <p:spPr>
          <a:xfrm>
            <a:off x="1645672" y="334851"/>
            <a:ext cx="3200845" cy="2368195"/>
          </a:xfrm>
          <a:prstGeom prst="rect">
            <a:avLst/>
          </a:prstGeom>
        </p:spPr>
      </p:pic>
      <p:pic>
        <p:nvPicPr>
          <p:cNvPr id="9" name="Imagen 8"/>
          <p:cNvPicPr>
            <a:picLocks noChangeAspect="1"/>
          </p:cNvPicPr>
          <p:nvPr/>
        </p:nvPicPr>
        <p:blipFill rotWithShape="1">
          <a:blip r:embed="rId7"/>
          <a:srcRect b="21374"/>
          <a:stretch/>
        </p:blipFill>
        <p:spPr>
          <a:xfrm>
            <a:off x="6412491" y="1"/>
            <a:ext cx="5779509" cy="647114"/>
          </a:xfrm>
          <a:prstGeom prst="rect">
            <a:avLst/>
          </a:prstGeom>
        </p:spPr>
      </p:pic>
    </p:spTree>
    <p:extLst>
      <p:ext uri="{BB962C8B-B14F-4D97-AF65-F5344CB8AC3E}">
        <p14:creationId xmlns:p14="http://schemas.microsoft.com/office/powerpoint/2010/main" val="108179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412491" y="0"/>
            <a:ext cx="5779509" cy="658425"/>
          </a:xfrm>
          <a:prstGeom prst="rect">
            <a:avLst/>
          </a:prstGeom>
        </p:spPr>
      </p:pic>
      <p:sp>
        <p:nvSpPr>
          <p:cNvPr id="4" name="Subtítulo 3"/>
          <p:cNvSpPr>
            <a:spLocks noGrp="1"/>
          </p:cNvSpPr>
          <p:nvPr>
            <p:ph type="subTitle" idx="1"/>
          </p:nvPr>
        </p:nvSpPr>
        <p:spPr>
          <a:xfrm>
            <a:off x="4585438" y="1081143"/>
            <a:ext cx="3038855" cy="734779"/>
          </a:xfrm>
        </p:spPr>
        <p:txBody>
          <a:bodyPr>
            <a:normAutofit/>
          </a:bodyPr>
          <a:lstStyle/>
          <a:p>
            <a:r>
              <a:rPr lang="es-AR" sz="3600" dirty="0" smtClean="0"/>
              <a:t>TUBERCULOS</a:t>
            </a:r>
            <a:endParaRPr lang="es-AR" sz="3600" dirty="0"/>
          </a:p>
        </p:txBody>
      </p:sp>
      <p:pic>
        <p:nvPicPr>
          <p:cNvPr id="5" name="Imagen 4"/>
          <p:cNvPicPr>
            <a:picLocks noChangeAspect="1"/>
          </p:cNvPicPr>
          <p:nvPr/>
        </p:nvPicPr>
        <p:blipFill>
          <a:blip r:embed="rId3"/>
          <a:stretch>
            <a:fillRect/>
          </a:stretch>
        </p:blipFill>
        <p:spPr>
          <a:xfrm>
            <a:off x="4776318" y="1815922"/>
            <a:ext cx="2847975" cy="1600200"/>
          </a:xfrm>
          <a:prstGeom prst="rect">
            <a:avLst/>
          </a:prstGeom>
        </p:spPr>
      </p:pic>
      <p:pic>
        <p:nvPicPr>
          <p:cNvPr id="6" name="Imagen 5"/>
          <p:cNvPicPr>
            <a:picLocks noChangeAspect="1"/>
          </p:cNvPicPr>
          <p:nvPr/>
        </p:nvPicPr>
        <p:blipFill>
          <a:blip r:embed="rId4"/>
          <a:stretch>
            <a:fillRect/>
          </a:stretch>
        </p:blipFill>
        <p:spPr>
          <a:xfrm>
            <a:off x="7624293" y="1125224"/>
            <a:ext cx="3857625" cy="3190875"/>
          </a:xfrm>
          <a:prstGeom prst="rect">
            <a:avLst/>
          </a:prstGeom>
        </p:spPr>
      </p:pic>
      <p:pic>
        <p:nvPicPr>
          <p:cNvPr id="7" name="Imagen 6"/>
          <p:cNvPicPr>
            <a:picLocks noChangeAspect="1"/>
          </p:cNvPicPr>
          <p:nvPr/>
        </p:nvPicPr>
        <p:blipFill>
          <a:blip r:embed="rId5"/>
          <a:stretch>
            <a:fillRect/>
          </a:stretch>
        </p:blipFill>
        <p:spPr>
          <a:xfrm>
            <a:off x="2087873" y="3520762"/>
            <a:ext cx="4762500" cy="3600450"/>
          </a:xfrm>
          <a:prstGeom prst="rect">
            <a:avLst/>
          </a:prstGeom>
        </p:spPr>
      </p:pic>
      <p:pic>
        <p:nvPicPr>
          <p:cNvPr id="8" name="Imagen 7"/>
          <p:cNvPicPr>
            <a:picLocks noChangeAspect="1"/>
          </p:cNvPicPr>
          <p:nvPr/>
        </p:nvPicPr>
        <p:blipFill>
          <a:blip r:embed="rId6"/>
          <a:stretch>
            <a:fillRect/>
          </a:stretch>
        </p:blipFill>
        <p:spPr>
          <a:xfrm>
            <a:off x="918693" y="462365"/>
            <a:ext cx="3470665" cy="2953757"/>
          </a:xfrm>
          <a:prstGeom prst="rect">
            <a:avLst/>
          </a:prstGeom>
        </p:spPr>
      </p:pic>
      <p:pic>
        <p:nvPicPr>
          <p:cNvPr id="9" name="Imagen 8"/>
          <p:cNvPicPr>
            <a:picLocks noChangeAspect="1"/>
          </p:cNvPicPr>
          <p:nvPr/>
        </p:nvPicPr>
        <p:blipFill>
          <a:blip r:embed="rId7"/>
          <a:stretch>
            <a:fillRect/>
          </a:stretch>
        </p:blipFill>
        <p:spPr>
          <a:xfrm>
            <a:off x="7174337" y="4316099"/>
            <a:ext cx="2247900" cy="2057400"/>
          </a:xfrm>
          <a:prstGeom prst="rect">
            <a:avLst/>
          </a:prstGeom>
        </p:spPr>
      </p:pic>
    </p:spTree>
    <p:extLst>
      <p:ext uri="{BB962C8B-B14F-4D97-AF65-F5344CB8AC3E}">
        <p14:creationId xmlns:p14="http://schemas.microsoft.com/office/powerpoint/2010/main" val="1398887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60447" y="824247"/>
            <a:ext cx="6142664" cy="5834129"/>
          </a:xfrm>
        </p:spPr>
        <p:txBody>
          <a:bodyPr>
            <a:normAutofit/>
          </a:bodyPr>
          <a:lstStyle/>
          <a:p>
            <a:r>
              <a:rPr lang="es-AR" sz="3600" dirty="0"/>
              <a:t>La planta es de naturaleza herbácea y la papa o tubérculo es un tallo modificado que se une por su extremo basal a otro tallo o estolón, el cual la conecta al tallo principal de la planta durante su </a:t>
            </a:r>
            <a:r>
              <a:rPr lang="es-AR" sz="3600" dirty="0" smtClean="0"/>
              <a:t>crecimiento.</a:t>
            </a:r>
            <a:endParaRPr lang="es-AR" sz="3600" dirty="0"/>
          </a:p>
        </p:txBody>
      </p:sp>
      <p:pic>
        <p:nvPicPr>
          <p:cNvPr id="5" name="Imagen 4"/>
          <p:cNvPicPr>
            <a:picLocks noChangeAspect="1"/>
          </p:cNvPicPr>
          <p:nvPr/>
        </p:nvPicPr>
        <p:blipFill>
          <a:blip r:embed="rId2"/>
          <a:stretch>
            <a:fillRect/>
          </a:stretch>
        </p:blipFill>
        <p:spPr>
          <a:xfrm>
            <a:off x="6412491" y="0"/>
            <a:ext cx="5779509" cy="658425"/>
          </a:xfrm>
          <a:prstGeom prst="rect">
            <a:avLst/>
          </a:prstGeom>
        </p:spPr>
      </p:pic>
      <p:pic>
        <p:nvPicPr>
          <p:cNvPr id="6" name="Imagen 5"/>
          <p:cNvPicPr>
            <a:picLocks noChangeAspect="1"/>
          </p:cNvPicPr>
          <p:nvPr/>
        </p:nvPicPr>
        <p:blipFill>
          <a:blip r:embed="rId3"/>
          <a:stretch>
            <a:fillRect/>
          </a:stretch>
        </p:blipFill>
        <p:spPr>
          <a:xfrm>
            <a:off x="368578" y="1438513"/>
            <a:ext cx="5689048" cy="4511526"/>
          </a:xfrm>
          <a:prstGeom prst="rect">
            <a:avLst/>
          </a:prstGeom>
        </p:spPr>
      </p:pic>
      <p:sp>
        <p:nvSpPr>
          <p:cNvPr id="8" name="CuadroTexto 7"/>
          <p:cNvSpPr txBox="1"/>
          <p:nvPr/>
        </p:nvSpPr>
        <p:spPr>
          <a:xfrm>
            <a:off x="257576" y="730176"/>
            <a:ext cx="1133341" cy="461665"/>
          </a:xfrm>
          <a:prstGeom prst="rect">
            <a:avLst/>
          </a:prstGeom>
          <a:noFill/>
        </p:spPr>
        <p:txBody>
          <a:bodyPr wrap="square" rtlCol="0">
            <a:spAutoFit/>
          </a:bodyPr>
          <a:lstStyle/>
          <a:p>
            <a:r>
              <a:rPr lang="es-AR" sz="2400" b="1" dirty="0" smtClean="0">
                <a:solidFill>
                  <a:srgbClr val="FFFF00"/>
                </a:solidFill>
              </a:rPr>
              <a:t>PAPA</a:t>
            </a:r>
            <a:endParaRPr lang="es-AR" sz="2400" b="1" dirty="0">
              <a:solidFill>
                <a:srgbClr val="FFFF00"/>
              </a:solidFill>
            </a:endParaRPr>
          </a:p>
        </p:txBody>
      </p:sp>
    </p:spTree>
    <p:extLst>
      <p:ext uri="{BB962C8B-B14F-4D97-AF65-F5344CB8AC3E}">
        <p14:creationId xmlns:p14="http://schemas.microsoft.com/office/powerpoint/2010/main" val="28832063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71223" y="1121849"/>
            <a:ext cx="10479110" cy="2682472"/>
          </a:xfrm>
          <a:prstGeom prst="rect">
            <a:avLst/>
          </a:prstGeom>
        </p:spPr>
      </p:pic>
      <p:pic>
        <p:nvPicPr>
          <p:cNvPr id="5" name="Imagen 4"/>
          <p:cNvPicPr>
            <a:picLocks noChangeAspect="1"/>
          </p:cNvPicPr>
          <p:nvPr/>
        </p:nvPicPr>
        <p:blipFill>
          <a:blip r:embed="rId3"/>
          <a:stretch>
            <a:fillRect/>
          </a:stretch>
        </p:blipFill>
        <p:spPr>
          <a:xfrm>
            <a:off x="1571223" y="3495228"/>
            <a:ext cx="4921264" cy="3201786"/>
          </a:xfrm>
          <a:prstGeom prst="rect">
            <a:avLst/>
          </a:prstGeom>
        </p:spPr>
      </p:pic>
      <p:pic>
        <p:nvPicPr>
          <p:cNvPr id="6" name="Imagen 5"/>
          <p:cNvPicPr>
            <a:picLocks noChangeAspect="1"/>
          </p:cNvPicPr>
          <p:nvPr/>
        </p:nvPicPr>
        <p:blipFill>
          <a:blip r:embed="rId4"/>
          <a:stretch>
            <a:fillRect/>
          </a:stretch>
        </p:blipFill>
        <p:spPr>
          <a:xfrm>
            <a:off x="7725983" y="3553071"/>
            <a:ext cx="4324350" cy="3086100"/>
          </a:xfrm>
          <a:prstGeom prst="rect">
            <a:avLst/>
          </a:prstGeom>
        </p:spPr>
      </p:pic>
      <p:pic>
        <p:nvPicPr>
          <p:cNvPr id="7" name="Imagen 6"/>
          <p:cNvPicPr>
            <a:picLocks noChangeAspect="1"/>
          </p:cNvPicPr>
          <p:nvPr/>
        </p:nvPicPr>
        <p:blipFill>
          <a:blip r:embed="rId5"/>
          <a:stretch>
            <a:fillRect/>
          </a:stretch>
        </p:blipFill>
        <p:spPr>
          <a:xfrm>
            <a:off x="6412491" y="0"/>
            <a:ext cx="5779509" cy="646232"/>
          </a:xfrm>
          <a:prstGeom prst="rect">
            <a:avLst/>
          </a:prstGeom>
        </p:spPr>
      </p:pic>
      <p:sp>
        <p:nvSpPr>
          <p:cNvPr id="9" name="CuadroTexto 8"/>
          <p:cNvSpPr txBox="1"/>
          <p:nvPr/>
        </p:nvSpPr>
        <p:spPr>
          <a:xfrm>
            <a:off x="257576" y="730176"/>
            <a:ext cx="1133341" cy="461665"/>
          </a:xfrm>
          <a:prstGeom prst="rect">
            <a:avLst/>
          </a:prstGeom>
          <a:noFill/>
        </p:spPr>
        <p:txBody>
          <a:bodyPr wrap="square" rtlCol="0">
            <a:spAutoFit/>
          </a:bodyPr>
          <a:lstStyle/>
          <a:p>
            <a:r>
              <a:rPr lang="es-AR" sz="2400" b="1" dirty="0" smtClean="0">
                <a:solidFill>
                  <a:srgbClr val="FFFF00"/>
                </a:solidFill>
              </a:rPr>
              <a:t>PAPA</a:t>
            </a:r>
            <a:endParaRPr lang="es-AR" sz="2400" b="1" dirty="0">
              <a:solidFill>
                <a:srgbClr val="FFFF00"/>
              </a:solidFill>
            </a:endParaRPr>
          </a:p>
        </p:txBody>
      </p:sp>
    </p:spTree>
    <p:extLst>
      <p:ext uri="{BB962C8B-B14F-4D97-AF65-F5344CB8AC3E}">
        <p14:creationId xmlns:p14="http://schemas.microsoft.com/office/powerpoint/2010/main" val="1299708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2023</TotalTime>
  <Words>1426</Words>
  <Application>Microsoft Office PowerPoint</Application>
  <PresentationFormat>Panorámica</PresentationFormat>
  <Paragraphs>167</Paragraphs>
  <Slides>37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37</vt:i4>
      </vt:variant>
    </vt:vector>
  </HeadingPairs>
  <TitlesOfParts>
    <vt:vector size="41" baseType="lpstr">
      <vt:lpstr>Arial</vt:lpstr>
      <vt:lpstr>Century Gothic</vt:lpstr>
      <vt:lpstr>Wingdings 3</vt:lpstr>
      <vt:lpstr>Espiral</vt:lpstr>
      <vt:lpstr>Presentación de PowerPoint</vt:lpstr>
      <vt:lpstr>BIBLIOGRAFIA RECOMENDADA</vt:lpstr>
      <vt:lpstr>Presentación de PowerPoint</vt:lpstr>
      <vt:lpstr>Presentación de PowerPoint</vt:lpstr>
      <vt:lpstr>BULBOS</vt:lpstr>
      <vt:lpstr>RAICES COMESTIBLES</vt:lpstr>
      <vt:lpstr>Presentación de PowerPoint</vt:lpstr>
      <vt:lpstr>Presentación de PowerPoint</vt:lpstr>
      <vt:lpstr>Presentación de PowerPoint</vt:lpstr>
      <vt:lpstr>Presentación de PowerPoint</vt:lpstr>
      <vt:lpstr>Presentación de PowerPoint</vt:lpstr>
      <vt:lpstr>Presentación de PowerPoint</vt:lpstr>
      <vt:lpstr>BULBOS</vt:lpstr>
      <vt:lpstr>La cebolla es una especie bianual que se cultiva como anual con el objetivo de obtener bulbos, y se aprovecha su hábito bianual para el caso de obtención de semillas.  Las raíces son fasciculadas, blancas y exploran el perfil suelo en los primeros 25 cm. El tallo está formado por una masa por una masa caulinar aplastada llamada disco, de entrenudos muy cortos, situado en la base del bulbo.  Las hojas insertas sobre el disco están formadas por dos partes, una inferior o vaina envolvente y una superior cilíndrica y hueca. El conjunto de las vainas envolventes forman un órgano llamado bulbo tunicado. Las vainas de las hojas exteriores adquieren una consistencia membranosa y actúan como túnicas protectoras, mientras que las vainas de las hojas interiores se engrosan por la acumulación de sustancias de reserva formando parte comestible del producto. </vt:lpstr>
      <vt:lpstr>Los cultivares que se utilizan permiten un largo período vegetativo del cultivo, sin bulbificar o florecer y son, en general, de coloración rojiza o violácea en la base y diferentes tonos de verde en las hojas. La incorporación de nuevos cultivares adaptados a las condiciones locales, permiten maximizar los rendimientos y obtener excelente calidad en sus aspectos sanitarios y de características externas. </vt:lpstr>
      <vt:lpstr>Presentación de PowerPoint</vt:lpstr>
      <vt:lpstr>Presentación de PowerPoint</vt:lpstr>
      <vt:lpstr>Presentación de PowerPoint</vt:lpstr>
      <vt:lpstr>RAICES COMESTIBLES</vt:lpstr>
      <vt:lpstr>Presentación de PowerPoint</vt:lpstr>
      <vt:lpstr>Exigencias de la planta Clima y temperatura. Requiere un clima fresco y húmedo. Las altas temperaturas de verano le afectan negativamente. Existen algunas variedades que toleran heladas, siempre que sean ligeras. Agua. Es una planta exigente en agua. Uno de los efectos de la sequia es la prematura subida de la flor. Suelo. Requiere una textura media y buen drenaje. No tolera los suelos encharcados, pero si fresco y con una buena retención de agua. El pH aconsejado para el suelo es de 6 – 6,9. Los suelos excesivamente calizos producen raíces de sabor y de textura fibrosa. Extracciones del suelo. La extracción por hectárea de la planta de nabo es de: 100 Kg de N 60 Kg de P2O2 100 Kg de K2O Abonado. Es sensible a las aportaciones recientes de estiércol. Es aconsejable incorporarlo en el cultivo anterior. Abono de fondo por hectárea: 40 Kg de N 128 Kg de P2O5 164 Kg de K2O Abono de cobertura por hectárea: 75 Kg de N Carencias. Es sensible a la falta de boro. Preparación del suelo y siembra El nabo necesita suelos esponjosos. Se realiza una labor en profundidad, seguida de un pase de retovator para desmenuzar bien l suelo. Una vez trabajando el terreno, se harán surcos con una distancia de 30 – 40 cm entre si. La siembra se practicara a finales de verano/principios de otoño, o bien en primavera, dependiendo de la época de recolección deseada. La profundidad de colocación de la semilla es de 2 – 3 cm y el sistema mas utilizado es el chorrillo. Técnicas de cultivo y recolección Aclareo. La distancia entre plantas oscila entre 10 y 25 cm. Escardas. La eliminación de malas hierbas puede realizarse manualmente o con herbicidas selectivos. Aporcado. Practica realizada principalmente para evitar heladas. Carencias de boro, provoca podredumbre en el interior de la raíz hasta llegar a su total descomposición. </vt:lpstr>
      <vt:lpstr>Presentación de PowerPoint</vt:lpstr>
      <vt:lpstr>Presentación de PowerPoint</vt:lpstr>
      <vt:lpstr>Presentación de PowerPoint</vt:lpstr>
      <vt:lpstr>Presentación de PowerPoint</vt:lpstr>
      <vt:lpstr>Valor nutritivo:  Los rabanitos son ricos en vitamina C, ácido fólico, y potasio. Proveen vitamina B6, riboflavina, magnesio, cobre y calcio.</vt:lpstr>
      <vt:lpstr>Presentación de PowerPoint</vt:lpstr>
      <vt:lpstr>Presentación de PowerPoint</vt:lpstr>
      <vt:lpstr>Los almácigos se pueden realizar en recipientes o contenedores (cajones o tambores). Por ejemplo con una superficie de 0,5 m2 y una profundidad de 20 cm, se obtienen en promedio 200 platines de batata en un tiempo aproximado de dos meses . Para uso en la huerta familiar, puede realizarse el almácigo en un cajón y ubicarlo en un lugar cálido (ej: cocina), sin necesidad de luz hasta el momento de la brotación, cuando deberán ser trasladados al sol directo. Además es posible multiplicar el cultivo a partir de guías o tallos de plantas madres, los cuales tienen una gran capacidad de enraizamiento. Para ello se cortan porciones de 30 cm de tallo, del diámetro de un lápiz, se deshojan, se entierran 4 yemas y se ponen bien en contacto con la tierra, para facilitar su enraizamiento. </vt:lpstr>
      <vt:lpstr>Presentación de PowerPoint</vt:lpstr>
      <vt:lpstr>Presentación de PowerPoint</vt:lpstr>
      <vt:lpstr>Presentación de PowerPoint</vt:lpstr>
      <vt:lpstr>Presentación de PowerPoint</vt:lpstr>
      <vt:lpstr>Presentación de PowerPoint</vt:lpstr>
      <vt:lpstr>Presentación de PowerPoint</vt:lpstr>
      <vt:lpstr>BIBLIOGRAFIA RECOMENDADA</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62</cp:revision>
  <dcterms:created xsi:type="dcterms:W3CDTF">2016-10-20T19:02:44Z</dcterms:created>
  <dcterms:modified xsi:type="dcterms:W3CDTF">2016-10-25T15:59:49Z</dcterms:modified>
</cp:coreProperties>
</file>