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41"/>
  </p:notesMasterIdLst>
  <p:sldIdLst>
    <p:sldId id="256" r:id="rId2"/>
    <p:sldId id="423" r:id="rId3"/>
    <p:sldId id="517" r:id="rId4"/>
    <p:sldId id="470" r:id="rId5"/>
    <p:sldId id="472" r:id="rId6"/>
    <p:sldId id="512" r:id="rId7"/>
    <p:sldId id="471" r:id="rId8"/>
    <p:sldId id="515" r:id="rId9"/>
    <p:sldId id="452" r:id="rId10"/>
    <p:sldId id="462" r:id="rId11"/>
    <p:sldId id="477" r:id="rId12"/>
    <p:sldId id="463" r:id="rId13"/>
    <p:sldId id="464" r:id="rId14"/>
    <p:sldId id="474" r:id="rId15"/>
    <p:sldId id="473" r:id="rId16"/>
    <p:sldId id="475" r:id="rId17"/>
    <p:sldId id="468" r:id="rId18"/>
    <p:sldId id="465" r:id="rId19"/>
    <p:sldId id="419" r:id="rId20"/>
    <p:sldId id="476" r:id="rId21"/>
    <p:sldId id="480" r:id="rId22"/>
    <p:sldId id="509" r:id="rId23"/>
    <p:sldId id="481" r:id="rId24"/>
    <p:sldId id="504" r:id="rId25"/>
    <p:sldId id="479" r:id="rId26"/>
    <p:sldId id="510" r:id="rId27"/>
    <p:sldId id="511" r:id="rId28"/>
    <p:sldId id="508" r:id="rId29"/>
    <p:sldId id="387" r:id="rId30"/>
    <p:sldId id="507" r:id="rId31"/>
    <p:sldId id="503" r:id="rId32"/>
    <p:sldId id="484" r:id="rId33"/>
    <p:sldId id="486" r:id="rId34"/>
    <p:sldId id="489" r:id="rId35"/>
    <p:sldId id="491" r:id="rId36"/>
    <p:sldId id="495" r:id="rId37"/>
    <p:sldId id="496" r:id="rId38"/>
    <p:sldId id="516" r:id="rId39"/>
    <p:sldId id="442" r:id="rId40"/>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FFCC99"/>
    <a:srgbClr val="FFFF00"/>
    <a:srgbClr val="CCFFFF"/>
    <a:srgbClr val="0099CC"/>
    <a:srgbClr val="99CC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s-ES"/>
          </a:p>
        </p:txBody>
      </p:sp>
      <p:sp>
        <p:nvSpPr>
          <p:cNvPr id="244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s-E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4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44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s-ES"/>
          </a:p>
        </p:txBody>
      </p:sp>
      <p:sp>
        <p:nvSpPr>
          <p:cNvPr id="244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32A91D13-23B0-4153-8D86-D3807A4EEC2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55BCE78-DEA5-4A39-A452-DE72200BC53A}" type="slidenum">
              <a:rPr lang="es-ES" smtClean="0"/>
              <a:pPr/>
              <a:t>29</a:t>
            </a:fld>
            <a:endParaRPr lang="es-E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r>
              <a:rPr lang="en-AU" smtClean="0"/>
              <a:t>Nitrogen is most strongly needed for the build up of foliage.</a:t>
            </a:r>
          </a:p>
          <a:p>
            <a:pPr eaLnBrk="1" hangingPunct="1"/>
            <a:r>
              <a:rPr lang="en-AU" smtClean="0"/>
              <a:t>At later stages, more N is recycled internally, and most growth is in tissues with low N concentrations.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58F68522-C3B1-4250-8B5A-357A85ECF4DC}"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23AC51B-6FC2-45D2-9054-7AE9AF3854C4}"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A89CD203-4216-4AFD-9B34-07CA0D0545D1}"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381000"/>
            <a:ext cx="82296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8FAAA44-B3C8-4A34-BA5B-BA14ECBF3E7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gráfico"/>
          <p:cNvSpPr>
            <a:spLocks noGrp="1"/>
          </p:cNvSpPr>
          <p:nvPr>
            <p:ph type="chart" sz="half" idx="2"/>
          </p:nvPr>
        </p:nvSpPr>
        <p:spPr>
          <a:xfrm>
            <a:off x="4648200" y="1981200"/>
            <a:ext cx="4038600" cy="4114800"/>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237F9D8-7BB2-4FA3-A2E7-8604542A646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E391000-D04B-4EC6-B05B-FE7E518B955A}"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F1A1E8E-BE2D-4CE8-A178-3E8427F6CC2C}"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44B5CD1B-76B6-46AF-9090-9B2C1A049295}"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BBBB502E-8017-4C5B-AE27-ED3BCFEBCC3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C2B699C4-868C-4150-BD2B-9AE8B92F2B49}"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96B9017E-406E-4D8C-A681-9A2D89758F34}"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19B7D623-38C8-4DF2-BCE4-F0849E525540}"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F4D2E923-70F8-4244-8030-7C38287B398D}"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208A15-187E-445F-8AB6-12BB013411B9}"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ES"/>
          </a:p>
        </p:txBody>
      </p:sp>
      <p:sp>
        <p:nvSpPr>
          <p:cNvPr id="2056" name="Rectangle 8"/>
          <p:cNvSpPr>
            <a:spLocks noChangeArrowheads="1"/>
          </p:cNvSpPr>
          <p:nvPr/>
        </p:nvSpPr>
        <p:spPr bwMode="auto">
          <a:xfrm>
            <a:off x="1187450" y="6021388"/>
            <a:ext cx="6913563" cy="6096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defRPr/>
            </a:pPr>
            <a:r>
              <a:rPr lang="es-ES_tradnl" sz="2400" b="1">
                <a:effectLst>
                  <a:outerShdw blurRad="38100" dist="38100" dir="2700000" algn="tl">
                    <a:srgbClr val="000000"/>
                  </a:outerShdw>
                </a:effectLst>
                <a:latin typeface="Times New Roman" pitchFamily="18" charset="0"/>
              </a:rPr>
              <a:t>Facultad de Ciencias Agrarias y Forestales (UNLP)</a:t>
            </a:r>
          </a:p>
          <a:p>
            <a:pPr algn="ctr" eaLnBrk="0" hangingPunct="0">
              <a:defRPr/>
            </a:pPr>
            <a:r>
              <a:rPr lang="es-ES_tradnl" sz="2400" b="1">
                <a:effectLst>
                  <a:outerShdw blurRad="38100" dist="38100" dir="2700000" algn="tl">
                    <a:srgbClr val="000000"/>
                  </a:outerShdw>
                </a:effectLst>
                <a:latin typeface="Times New Roman" pitchFamily="18" charset="0"/>
              </a:rPr>
              <a:t>Curso de Silvicultura</a:t>
            </a:r>
          </a:p>
        </p:txBody>
      </p:sp>
      <p:sp>
        <p:nvSpPr>
          <p:cNvPr id="2053" name="Text Box 5"/>
          <p:cNvSpPr txBox="1">
            <a:spLocks noChangeArrowheads="1"/>
          </p:cNvSpPr>
          <p:nvPr/>
        </p:nvSpPr>
        <p:spPr bwMode="auto">
          <a:xfrm>
            <a:off x="928688" y="1557338"/>
            <a:ext cx="6988175" cy="3140075"/>
          </a:xfrm>
          <a:prstGeom prst="rect">
            <a:avLst/>
          </a:prstGeom>
          <a:noFill/>
          <a:ln w="12700">
            <a:noFill/>
            <a:miter lim="800000"/>
            <a:headEnd type="none" w="sm" len="sm"/>
            <a:tailEnd type="none" w="sm" len="sm"/>
          </a:ln>
          <a:effectLst/>
        </p:spPr>
        <p:txBody>
          <a:bodyPr>
            <a:spAutoFit/>
          </a:bodyPr>
          <a:lstStyle/>
          <a:p>
            <a:pPr algn="ctr" eaLnBrk="0" hangingPunct="0">
              <a:defRPr/>
            </a:pPr>
            <a:r>
              <a:rPr lang="es-ES_tradnl" sz="7200" b="1" dirty="0">
                <a:effectLst>
                  <a:outerShdw blurRad="38100" dist="38100" dir="2700000" algn="tl">
                    <a:srgbClr val="000000"/>
                  </a:outerShdw>
                </a:effectLst>
                <a:latin typeface="Times New Roman" pitchFamily="18" charset="0"/>
              </a:rPr>
              <a:t>Dinámica del rodal</a:t>
            </a:r>
          </a:p>
          <a:p>
            <a:pPr algn="ctr" eaLnBrk="0" hangingPunct="0">
              <a:defRPr/>
            </a:pPr>
            <a:endParaRPr lang="es-ES_tradnl" sz="5400" b="1" dirty="0">
              <a:solidFill>
                <a:srgbClr val="FFFF00"/>
              </a:solidFill>
              <a:effectLst>
                <a:outerShdw blurRad="38100" dist="38100" dir="2700000" algn="tl">
                  <a:srgbClr val="000000"/>
                </a:outerShdw>
              </a:effectLst>
              <a:latin typeface="Times New Roman" pitchFamily="18" charset="0"/>
            </a:endParaRPr>
          </a:p>
        </p:txBody>
      </p:sp>
      <p:sp>
        <p:nvSpPr>
          <p:cNvPr id="5125" name="Rectangle 4"/>
          <p:cNvSpPr>
            <a:spLocks noChangeArrowheads="1"/>
          </p:cNvSpPr>
          <p:nvPr/>
        </p:nvSpPr>
        <p:spPr bwMode="auto">
          <a:xfrm flipV="1">
            <a:off x="0" y="5805488"/>
            <a:ext cx="9144000" cy="144462"/>
          </a:xfrm>
          <a:prstGeom prst="rect">
            <a:avLst/>
          </a:prstGeom>
          <a:gradFill rotWithShape="0">
            <a:gsLst>
              <a:gs pos="0">
                <a:srgbClr val="000000"/>
              </a:gs>
              <a:gs pos="50000">
                <a:srgbClr val="FAFD00"/>
              </a:gs>
              <a:gs pos="100000">
                <a:srgbClr val="000000"/>
              </a:gs>
            </a:gsLst>
            <a:lin ang="5400000" scaled="1"/>
          </a:gra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idx="1"/>
          </p:nvPr>
        </p:nvSpPr>
        <p:spPr/>
        <p:txBody>
          <a:bodyPr/>
          <a:lstStyle/>
          <a:p>
            <a:pPr eaLnBrk="1" hangingPunct="1">
              <a:buFontTx/>
              <a:buChar char="•"/>
              <a:defRPr/>
            </a:pPr>
            <a:r>
              <a:rPr lang="es-ES" smtClean="0"/>
              <a:t>El conocimiento de las interacciones entre especies e individuos forestales es imprescindible para entender, predecir y manejar el desarrollo del rodal.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p:nvPr>
        </p:nvPicPr>
        <p:blipFill>
          <a:blip r:embed="rId2" cstate="print"/>
          <a:stretch>
            <a:fillRect/>
          </a:stretch>
        </p:blipFill>
        <p:spPr>
          <a:xfrm>
            <a:off x="457200" y="844871"/>
            <a:ext cx="8229600" cy="4787257"/>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idx="1"/>
          </p:nvPr>
        </p:nvSpPr>
        <p:spPr/>
        <p:txBody>
          <a:bodyPr/>
          <a:lstStyle/>
          <a:p>
            <a:pPr eaLnBrk="1" hangingPunct="1">
              <a:buFontTx/>
              <a:buChar char="•"/>
              <a:defRPr/>
            </a:pPr>
            <a:r>
              <a:rPr lang="es-ES" smtClean="0"/>
              <a:t>Mutualismo</a:t>
            </a:r>
          </a:p>
          <a:p>
            <a:pPr eaLnBrk="1" hangingPunct="1">
              <a:buFontTx/>
              <a:buChar char="•"/>
              <a:defRPr/>
            </a:pPr>
            <a:endParaRPr lang="es-ES" smtClean="0"/>
          </a:p>
          <a:p>
            <a:pPr eaLnBrk="1" hangingPunct="1">
              <a:buFontTx/>
              <a:buChar char="•"/>
              <a:defRPr/>
            </a:pPr>
            <a:r>
              <a:rPr lang="es-ES" smtClean="0"/>
              <a:t>Interacción positiva entre especies. Se desarrollan conjuntamente y necesitan una de otra.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dissolve">
                                      <p:cBhvr>
                                        <p:cTn id="7" dur="5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7379">
                                            <p:txEl>
                                              <p:pRg st="2" end="2"/>
                                            </p:txEl>
                                          </p:spTgt>
                                        </p:tgtEl>
                                        <p:attrNameLst>
                                          <p:attrName>style.visibility</p:attrName>
                                        </p:attrNameLst>
                                      </p:cBhvr>
                                      <p:to>
                                        <p:strVal val="visible"/>
                                      </p:to>
                                    </p:set>
                                    <p:animEffect transition="in" filter="dissolve">
                                      <p:cBhvr>
                                        <p:cTn id="12" dur="500"/>
                                        <p:tgtEl>
                                          <p:spTgt spid="357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p:txBody>
          <a:bodyPr/>
          <a:lstStyle/>
          <a:p>
            <a:pPr eaLnBrk="1" hangingPunct="1">
              <a:buFontTx/>
              <a:buChar char="•"/>
              <a:defRPr/>
            </a:pPr>
            <a:r>
              <a:rPr lang="es-ES" dirty="0" smtClean="0"/>
              <a:t>Competencia</a:t>
            </a:r>
          </a:p>
          <a:p>
            <a:pPr eaLnBrk="1" hangingPunct="1">
              <a:buFontTx/>
              <a:buChar char="•"/>
              <a:defRPr/>
            </a:pPr>
            <a:endParaRPr lang="es-ES" dirty="0" smtClean="0"/>
          </a:p>
          <a:p>
            <a:pPr eaLnBrk="1" hangingPunct="1">
              <a:buFontTx/>
              <a:buChar char="•"/>
              <a:defRPr/>
            </a:pPr>
            <a:r>
              <a:rPr lang="es-ES" dirty="0" smtClean="0"/>
              <a:t>La interacción entre especies forestales ó individuos usualmente resulta en que algunos desarrollan ventajas y dominan o matan otros individuos. Esta interacción se denomina Competencia.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dissolve">
                                      <p:cBhvr>
                                        <p:cTn id="7" dur="500"/>
                                        <p:tgtEl>
                                          <p:spTgt spid="358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Effect transition="in" filter="dissolve">
                                      <p:cBhvr>
                                        <p:cTn id="12" dur="500"/>
                                        <p:tgtEl>
                                          <p:spTgt spid="358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eaLnBrk="1" hangingPunct="1">
              <a:defRPr/>
            </a:pPr>
            <a:r>
              <a:rPr lang="es-ES" smtClean="0"/>
              <a:t>Disturbio</a:t>
            </a:r>
          </a:p>
        </p:txBody>
      </p:sp>
      <p:sp>
        <p:nvSpPr>
          <p:cNvPr id="368643" name="Rectangle 3"/>
          <p:cNvSpPr>
            <a:spLocks noGrp="1" noChangeArrowheads="1"/>
          </p:cNvSpPr>
          <p:nvPr>
            <p:ph idx="1"/>
          </p:nvPr>
        </p:nvSpPr>
        <p:spPr/>
        <p:txBody>
          <a:bodyPr/>
          <a:lstStyle/>
          <a:p>
            <a:pPr eaLnBrk="1" hangingPunct="1">
              <a:buFontTx/>
              <a:buChar char="•"/>
              <a:defRPr/>
            </a:pPr>
            <a:r>
              <a:rPr lang="es-ES" smtClean="0"/>
              <a:t>Un disturbio puede ser natural o provocado por el hombre y producir la regeneración del rodal.</a:t>
            </a:r>
          </a:p>
          <a:p>
            <a:pPr eaLnBrk="1" hangingPunct="1">
              <a:buFontTx/>
              <a:buChar char="•"/>
              <a:defRPr/>
            </a:pPr>
            <a:endParaRPr lang="es-ES" smtClean="0"/>
          </a:p>
          <a:p>
            <a:pPr eaLnBrk="1" hangingPunct="1">
              <a:buFontTx/>
              <a:buChar char="•"/>
              <a:defRPr/>
            </a:pPr>
            <a:r>
              <a:rPr lang="es-ES" smtClean="0"/>
              <a:t>Cohortes y clases de edad.</a:t>
            </a:r>
          </a:p>
          <a:p>
            <a:pPr eaLnBrk="1" hangingPunct="1">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dissolve">
                                      <p:cBhvr>
                                        <p:cTn id="7" dur="5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8643">
                                            <p:txEl>
                                              <p:pRg st="2" end="2"/>
                                            </p:txEl>
                                          </p:spTgt>
                                        </p:tgtEl>
                                        <p:attrNameLst>
                                          <p:attrName>style.visibility</p:attrName>
                                        </p:attrNameLst>
                                      </p:cBhvr>
                                      <p:to>
                                        <p:strVal val="visible"/>
                                      </p:to>
                                    </p:set>
                                    <p:animEffect transition="in" filter="dissolve">
                                      <p:cBhvr>
                                        <p:cTn id="12" dur="500"/>
                                        <p:tgtEl>
                                          <p:spTgt spid="368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idx="1"/>
          </p:nvPr>
        </p:nvSpPr>
        <p:spPr>
          <a:xfrm>
            <a:off x="468313" y="836613"/>
            <a:ext cx="8229600" cy="4114800"/>
          </a:xfrm>
        </p:spPr>
        <p:txBody>
          <a:bodyPr/>
          <a:lstStyle/>
          <a:p>
            <a:pPr eaLnBrk="1" hangingPunct="1">
              <a:lnSpc>
                <a:spcPct val="80000"/>
              </a:lnSpc>
              <a:buFontTx/>
              <a:buChar char="•"/>
              <a:defRPr/>
            </a:pPr>
            <a:r>
              <a:rPr lang="es-ES" sz="2800" smtClean="0"/>
              <a:t>Cohorte</a:t>
            </a:r>
          </a:p>
          <a:p>
            <a:pPr eaLnBrk="1" hangingPunct="1">
              <a:lnSpc>
                <a:spcPct val="80000"/>
              </a:lnSpc>
              <a:buFontTx/>
              <a:buNone/>
              <a:defRPr/>
            </a:pPr>
            <a:endParaRPr lang="es-ES" sz="2800" smtClean="0"/>
          </a:p>
          <a:p>
            <a:pPr eaLnBrk="1" hangingPunct="1">
              <a:lnSpc>
                <a:spcPct val="80000"/>
              </a:lnSpc>
              <a:buFontTx/>
              <a:buChar char="•"/>
              <a:defRPr/>
            </a:pPr>
            <a:r>
              <a:rPr lang="es-ES" sz="2800" smtClean="0"/>
              <a:t>Regeneración creciendo como producto de un único disturbio. Rodal coetáneo</a:t>
            </a:r>
          </a:p>
          <a:p>
            <a:pPr eaLnBrk="1" hangingPunct="1">
              <a:lnSpc>
                <a:spcPct val="80000"/>
              </a:lnSpc>
              <a:buFontTx/>
              <a:buNone/>
              <a:defRPr/>
            </a:pPr>
            <a:endParaRPr lang="es-ES" sz="2800" smtClean="0"/>
          </a:p>
          <a:p>
            <a:pPr eaLnBrk="1" hangingPunct="1">
              <a:lnSpc>
                <a:spcPct val="80000"/>
              </a:lnSpc>
              <a:buFontTx/>
              <a:buNone/>
              <a:defRPr/>
            </a:pPr>
            <a:endParaRPr lang="es-ES" sz="2800" smtClean="0"/>
          </a:p>
          <a:p>
            <a:pPr eaLnBrk="1" hangingPunct="1">
              <a:lnSpc>
                <a:spcPct val="80000"/>
              </a:lnSpc>
              <a:buFontTx/>
              <a:buChar char="•"/>
              <a:defRPr/>
            </a:pPr>
            <a:r>
              <a:rPr lang="es-ES" sz="2800" smtClean="0"/>
              <a:t>Clase de edad</a:t>
            </a:r>
          </a:p>
          <a:p>
            <a:pPr eaLnBrk="1" hangingPunct="1">
              <a:lnSpc>
                <a:spcPct val="80000"/>
              </a:lnSpc>
              <a:buFontTx/>
              <a:buNone/>
              <a:defRPr/>
            </a:pPr>
            <a:endParaRPr lang="es-ES" sz="2800" smtClean="0"/>
          </a:p>
          <a:p>
            <a:pPr eaLnBrk="1" hangingPunct="1">
              <a:lnSpc>
                <a:spcPct val="80000"/>
              </a:lnSpc>
              <a:buFontTx/>
              <a:buChar char="•"/>
              <a:defRPr/>
            </a:pPr>
            <a:r>
              <a:rPr lang="es-ES" sz="2800" smtClean="0"/>
              <a:t>Todos los individuos se encuentran dentro de un rango de edad. Rodal coetáneo</a:t>
            </a:r>
          </a:p>
          <a:p>
            <a:pPr eaLnBrk="1" hangingPunct="1">
              <a:lnSpc>
                <a:spcPct val="80000"/>
              </a:lnSpc>
              <a:buFont typeface="Wingdings" pitchFamily="2" charset="2"/>
              <a:buNone/>
              <a:defRPr/>
            </a:pPr>
            <a:endParaRPr lang="es-ES" sz="2800" smtClean="0"/>
          </a:p>
          <a:p>
            <a:pPr eaLnBrk="1" hangingPunct="1">
              <a:lnSpc>
                <a:spcPct val="80000"/>
              </a:lnSpc>
              <a:buFont typeface="Wingdings" pitchFamily="2" charset="2"/>
              <a:buNone/>
              <a:defRPr/>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dissolve">
                                      <p:cBhvr>
                                        <p:cTn id="7" dur="500"/>
                                        <p:tgtEl>
                                          <p:spTgt spid="36761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7619">
                                            <p:txEl>
                                              <p:pRg st="2" end="2"/>
                                            </p:txEl>
                                          </p:spTgt>
                                        </p:tgtEl>
                                        <p:attrNameLst>
                                          <p:attrName>style.visibility</p:attrName>
                                        </p:attrNameLst>
                                      </p:cBhvr>
                                      <p:to>
                                        <p:strVal val="visible"/>
                                      </p:to>
                                    </p:set>
                                    <p:animEffect transition="in" filter="dissolve">
                                      <p:cBhvr>
                                        <p:cTn id="10" dur="500"/>
                                        <p:tgtEl>
                                          <p:spTgt spid="3676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67619">
                                            <p:txEl>
                                              <p:pRg st="5" end="5"/>
                                            </p:txEl>
                                          </p:spTgt>
                                        </p:tgtEl>
                                        <p:attrNameLst>
                                          <p:attrName>style.visibility</p:attrName>
                                        </p:attrNameLst>
                                      </p:cBhvr>
                                      <p:to>
                                        <p:strVal val="visible"/>
                                      </p:to>
                                    </p:set>
                                    <p:animEffect transition="in" filter="dissolve">
                                      <p:cBhvr>
                                        <p:cTn id="15" dur="500"/>
                                        <p:tgtEl>
                                          <p:spTgt spid="367619">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67619">
                                            <p:txEl>
                                              <p:pRg st="7" end="7"/>
                                            </p:txEl>
                                          </p:spTgt>
                                        </p:tgtEl>
                                        <p:attrNameLst>
                                          <p:attrName>style.visibility</p:attrName>
                                        </p:attrNameLst>
                                      </p:cBhvr>
                                      <p:to>
                                        <p:strVal val="visible"/>
                                      </p:to>
                                    </p:set>
                                    <p:animEffect transition="in" filter="dissolve">
                                      <p:cBhvr>
                                        <p:cTn id="18" dur="500"/>
                                        <p:tgtEl>
                                          <p:spTgt spid="367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idx="1"/>
          </p:nvPr>
        </p:nvSpPr>
        <p:spPr>
          <a:xfrm>
            <a:off x="468313" y="836613"/>
            <a:ext cx="8229600" cy="4114800"/>
          </a:xfrm>
        </p:spPr>
        <p:txBody>
          <a:bodyPr/>
          <a:lstStyle/>
          <a:p>
            <a:pPr eaLnBrk="1" hangingPunct="1">
              <a:buFontTx/>
              <a:buChar char="•"/>
              <a:defRPr/>
            </a:pPr>
            <a:r>
              <a:rPr lang="es-ES" smtClean="0"/>
              <a:t>Edad</a:t>
            </a:r>
          </a:p>
          <a:p>
            <a:pPr eaLnBrk="1" hangingPunct="1">
              <a:buFontTx/>
              <a:buChar char="•"/>
              <a:defRPr/>
            </a:pPr>
            <a:endParaRPr lang="es-ES" smtClean="0"/>
          </a:p>
          <a:p>
            <a:pPr eaLnBrk="1" hangingPunct="1">
              <a:buFontTx/>
              <a:buChar char="•"/>
              <a:defRPr/>
            </a:pPr>
            <a:r>
              <a:rPr lang="es-ES" smtClean="0"/>
              <a:t>Edad cronológica </a:t>
            </a:r>
          </a:p>
          <a:p>
            <a:pPr eaLnBrk="1" hangingPunct="1">
              <a:buFontTx/>
              <a:buChar char="•"/>
              <a:defRPr/>
            </a:pPr>
            <a:endParaRPr lang="es-ES" smtClean="0"/>
          </a:p>
          <a:p>
            <a:pPr eaLnBrk="1" hangingPunct="1">
              <a:buFontTx/>
              <a:buChar char="•"/>
              <a:defRPr/>
            </a:pPr>
            <a:endParaRPr lang="es-ES" smtClean="0"/>
          </a:p>
          <a:p>
            <a:pPr eaLnBrk="1" hangingPunct="1">
              <a:buFontTx/>
              <a:buChar char="•"/>
              <a:defRPr/>
            </a:pPr>
            <a:r>
              <a:rPr lang="es-ES" smtClean="0"/>
              <a:t>Edad efectiva</a:t>
            </a:r>
          </a:p>
          <a:p>
            <a:pPr eaLnBrk="1" hangingPunct="1">
              <a:buFontTx/>
              <a:buChar char="•"/>
              <a:defRPr/>
            </a:pPr>
            <a:endParaRPr lang="es-ES" smtClean="0"/>
          </a:p>
          <a:p>
            <a:pPr eaLnBrk="1" hangingPunct="1">
              <a:buFont typeface="Wingdings" pitchFamily="2" charset="2"/>
              <a:buNone/>
              <a:defRPr/>
            </a:pPr>
            <a:endParaRPr lang="es-ES" smtClean="0"/>
          </a:p>
          <a:p>
            <a:pPr eaLnBrk="1" hangingPunct="1">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9666">
                                            <p:txEl>
                                              <p:pRg st="2" end="2"/>
                                            </p:txEl>
                                          </p:spTgt>
                                        </p:tgtEl>
                                        <p:attrNameLst>
                                          <p:attrName>style.visibility</p:attrName>
                                        </p:attrNameLst>
                                      </p:cBhvr>
                                      <p:to>
                                        <p:strVal val="visible"/>
                                      </p:to>
                                    </p:set>
                                    <p:animEffect transition="in" filter="dissolve">
                                      <p:cBhvr>
                                        <p:cTn id="7" dur="500"/>
                                        <p:tgtEl>
                                          <p:spTgt spid="3696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9666">
                                            <p:txEl>
                                              <p:pRg st="5" end="5"/>
                                            </p:txEl>
                                          </p:spTgt>
                                        </p:tgtEl>
                                        <p:attrNameLst>
                                          <p:attrName>style.visibility</p:attrName>
                                        </p:attrNameLst>
                                      </p:cBhvr>
                                      <p:to>
                                        <p:strVal val="visible"/>
                                      </p:to>
                                    </p:set>
                                    <p:animEffect transition="in" filter="dissolve">
                                      <p:cBhvr>
                                        <p:cTn id="12" dur="500"/>
                                        <p:tgtEl>
                                          <p:spTgt spid="3696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idx="1"/>
          </p:nvPr>
        </p:nvSpPr>
        <p:spPr/>
        <p:txBody>
          <a:bodyPr/>
          <a:lstStyle/>
          <a:p>
            <a:pPr eaLnBrk="1" hangingPunct="1">
              <a:buFontTx/>
              <a:buChar char="•"/>
              <a:defRPr/>
            </a:pPr>
            <a:r>
              <a:rPr lang="es-ES" smtClean="0"/>
              <a:t>Rodales puros</a:t>
            </a:r>
          </a:p>
          <a:p>
            <a:pPr eaLnBrk="1" hangingPunct="1">
              <a:buFontTx/>
              <a:buChar char="•"/>
              <a:defRPr/>
            </a:pPr>
            <a:endParaRPr lang="es-ES" smtClean="0"/>
          </a:p>
          <a:p>
            <a:pPr eaLnBrk="1" hangingPunct="1">
              <a:buFontTx/>
              <a:buChar char="•"/>
              <a:defRPr/>
            </a:pPr>
            <a:endParaRPr lang="es-ES" smtClean="0"/>
          </a:p>
          <a:p>
            <a:pPr eaLnBrk="1" hangingPunct="1">
              <a:buFontTx/>
              <a:buChar char="•"/>
              <a:defRPr/>
            </a:pPr>
            <a:r>
              <a:rPr lang="es-ES" smtClean="0"/>
              <a:t>Rodales mixtos</a:t>
            </a:r>
          </a:p>
          <a:p>
            <a:pPr eaLnBrk="1" hangingPunct="1">
              <a:buFontTx/>
              <a:buChar char="•"/>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2499">
                                            <p:txEl>
                                              <p:pRg st="3" end="3"/>
                                            </p:txEl>
                                          </p:spTgt>
                                        </p:tgtEl>
                                        <p:attrNameLst>
                                          <p:attrName>style.visibility</p:attrName>
                                        </p:attrNameLst>
                                      </p:cBhvr>
                                      <p:to>
                                        <p:strVal val="visible"/>
                                      </p:to>
                                    </p:set>
                                    <p:animEffect transition="in" filter="dissolve">
                                      <p:cBhvr>
                                        <p:cTn id="10" dur="500"/>
                                        <p:tgtEl>
                                          <p:spTgt spid="362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descr="rodales"/>
          <p:cNvPicPr>
            <a:picLocks noChangeAspect="1" noChangeArrowheads="1"/>
          </p:cNvPicPr>
          <p:nvPr/>
        </p:nvPicPr>
        <p:blipFill>
          <a:blip r:embed="rId2" cstate="print"/>
          <a:srcRect/>
          <a:stretch>
            <a:fillRect/>
          </a:stretch>
        </p:blipFill>
        <p:spPr bwMode="auto">
          <a:xfrm>
            <a:off x="2743200" y="0"/>
            <a:ext cx="43973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dissolve">
                                      <p:cBhvr>
                                        <p:cTn id="7" dur="500"/>
                                        <p:tgtEl>
                                          <p:spTgt spid="359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8" name="Picture 4"/>
          <p:cNvPicPr>
            <a:picLocks noGrp="1" noChangeAspect="1" noChangeArrowheads="1"/>
          </p:cNvPicPr>
          <p:nvPr>
            <p:ph idx="1"/>
          </p:nvPr>
        </p:nvPicPr>
        <p:blipFill>
          <a:blip r:embed="rId2" cstate="print"/>
          <a:srcRect/>
          <a:stretch>
            <a:fillRect/>
          </a:stretch>
        </p:blipFill>
        <p:spPr>
          <a:xfrm>
            <a:off x="0" y="188913"/>
            <a:ext cx="9144000" cy="6337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2868"/>
                                        </p:tgtEl>
                                        <p:attrNameLst>
                                          <p:attrName>style.visibility</p:attrName>
                                        </p:attrNameLst>
                                      </p:cBhvr>
                                      <p:to>
                                        <p:strVal val="visible"/>
                                      </p:to>
                                    </p:set>
                                    <p:animEffect transition="in" filter="dissolve">
                                      <p:cBhvr>
                                        <p:cTn id="7" dur="500"/>
                                        <p:tgtEl>
                                          <p:spTgt spid="29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s-ES" smtClean="0"/>
              <a:t>Algunos temas introductorios</a:t>
            </a:r>
          </a:p>
        </p:txBody>
      </p:sp>
      <p:sp>
        <p:nvSpPr>
          <p:cNvPr id="300035" name="Rectangle 3"/>
          <p:cNvSpPr>
            <a:spLocks noGrp="1" noChangeArrowheads="1"/>
          </p:cNvSpPr>
          <p:nvPr>
            <p:ph idx="1"/>
          </p:nvPr>
        </p:nvSpPr>
        <p:spPr/>
        <p:txBody>
          <a:bodyPr/>
          <a:lstStyle/>
          <a:p>
            <a:pPr eaLnBrk="1" hangingPunct="1">
              <a:buFontTx/>
              <a:buChar char="•"/>
              <a:defRPr/>
            </a:pPr>
            <a:r>
              <a:rPr lang="es-ES_tradnl" smtClean="0"/>
              <a:t>Dinámica del rodal. </a:t>
            </a:r>
          </a:p>
          <a:p>
            <a:pPr eaLnBrk="1" hangingPunct="1">
              <a:buFontTx/>
              <a:buChar char="•"/>
              <a:defRPr/>
            </a:pPr>
            <a:r>
              <a:rPr lang="es-ES_tradnl" smtClean="0"/>
              <a:t>Disturbios y regeneración. </a:t>
            </a:r>
          </a:p>
          <a:p>
            <a:pPr eaLnBrk="1" hangingPunct="1">
              <a:buFontTx/>
              <a:buChar char="•"/>
              <a:defRPr/>
            </a:pPr>
            <a:r>
              <a:rPr lang="es-ES_tradnl" smtClean="0"/>
              <a:t>Cohortes y clases de edad. </a:t>
            </a:r>
          </a:p>
          <a:p>
            <a:pPr eaLnBrk="1" hangingPunct="1">
              <a:buFontTx/>
              <a:buChar char="•"/>
              <a:defRPr/>
            </a:pPr>
            <a:r>
              <a:rPr lang="es-ES_tradnl" smtClean="0"/>
              <a:t>Estadíos del desarrollo del rodal. </a:t>
            </a:r>
          </a:p>
          <a:p>
            <a:pPr eaLnBrk="1" hangingPunct="1">
              <a:buFontTx/>
              <a:buChar char="•"/>
              <a:defRPr/>
            </a:pPr>
            <a:r>
              <a:rPr lang="es-ES_tradnl" smtClean="0"/>
              <a:t>Rodales puros  y rodales mixtos. </a:t>
            </a:r>
          </a:p>
          <a:p>
            <a:pPr eaLnBrk="1" hangingPunct="1">
              <a:buFontTx/>
              <a:buChar char="•"/>
              <a:defRPr/>
            </a:pPr>
            <a:r>
              <a:rPr lang="es-ES_tradnl" smtClean="0"/>
              <a:t>Interacción entre plantas y limitaciones al crecimiento. Competencia. </a:t>
            </a: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0034"/>
                                        </p:tgtEl>
                                        <p:attrNameLst>
                                          <p:attrName>style.visibility</p:attrName>
                                        </p:attrNameLst>
                                      </p:cBhvr>
                                      <p:to>
                                        <p:strVal val="visible"/>
                                      </p:to>
                                    </p:set>
                                    <p:animEffect transition="in" filter="dissolve">
                                      <p:cBhvr>
                                        <p:cTn id="7" dur="500"/>
                                        <p:tgtEl>
                                          <p:spTgt spid="3000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0035">
                                            <p:txEl>
                                              <p:pRg st="0" end="0"/>
                                            </p:txEl>
                                          </p:spTgt>
                                        </p:tgtEl>
                                        <p:attrNameLst>
                                          <p:attrName>style.visibility</p:attrName>
                                        </p:attrNameLst>
                                      </p:cBhvr>
                                      <p:to>
                                        <p:strVal val="visible"/>
                                      </p:to>
                                    </p:set>
                                    <p:animEffect transition="in" filter="dissolve">
                                      <p:cBhvr>
                                        <p:cTn id="12" dur="500"/>
                                        <p:tgtEl>
                                          <p:spTgt spid="300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0035">
                                            <p:txEl>
                                              <p:pRg st="1" end="1"/>
                                            </p:txEl>
                                          </p:spTgt>
                                        </p:tgtEl>
                                        <p:attrNameLst>
                                          <p:attrName>style.visibility</p:attrName>
                                        </p:attrNameLst>
                                      </p:cBhvr>
                                      <p:to>
                                        <p:strVal val="visible"/>
                                      </p:to>
                                    </p:set>
                                    <p:animEffect transition="in" filter="dissolve">
                                      <p:cBhvr>
                                        <p:cTn id="17" dur="500"/>
                                        <p:tgtEl>
                                          <p:spTgt spid="300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0035">
                                            <p:txEl>
                                              <p:pRg st="2" end="2"/>
                                            </p:txEl>
                                          </p:spTgt>
                                        </p:tgtEl>
                                        <p:attrNameLst>
                                          <p:attrName>style.visibility</p:attrName>
                                        </p:attrNameLst>
                                      </p:cBhvr>
                                      <p:to>
                                        <p:strVal val="visible"/>
                                      </p:to>
                                    </p:set>
                                    <p:animEffect transition="in" filter="dissolve">
                                      <p:cBhvr>
                                        <p:cTn id="22" dur="500"/>
                                        <p:tgtEl>
                                          <p:spTgt spid="3000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0035">
                                            <p:txEl>
                                              <p:pRg st="3" end="3"/>
                                            </p:txEl>
                                          </p:spTgt>
                                        </p:tgtEl>
                                        <p:attrNameLst>
                                          <p:attrName>style.visibility</p:attrName>
                                        </p:attrNameLst>
                                      </p:cBhvr>
                                      <p:to>
                                        <p:strVal val="visible"/>
                                      </p:to>
                                    </p:set>
                                    <p:animEffect transition="in" filter="dissolve">
                                      <p:cBhvr>
                                        <p:cTn id="27" dur="500"/>
                                        <p:tgtEl>
                                          <p:spTgt spid="300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0035">
                                            <p:txEl>
                                              <p:pRg st="4" end="4"/>
                                            </p:txEl>
                                          </p:spTgt>
                                        </p:tgtEl>
                                        <p:attrNameLst>
                                          <p:attrName>style.visibility</p:attrName>
                                        </p:attrNameLst>
                                      </p:cBhvr>
                                      <p:to>
                                        <p:strVal val="visible"/>
                                      </p:to>
                                    </p:set>
                                    <p:animEffect transition="in" filter="dissolve">
                                      <p:cBhvr>
                                        <p:cTn id="32" dur="500"/>
                                        <p:tgtEl>
                                          <p:spTgt spid="3000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0035">
                                            <p:txEl>
                                              <p:pRg st="5" end="5"/>
                                            </p:txEl>
                                          </p:spTgt>
                                        </p:tgtEl>
                                        <p:attrNameLst>
                                          <p:attrName>style.visibility</p:attrName>
                                        </p:attrNameLst>
                                      </p:cBhvr>
                                      <p:to>
                                        <p:strVal val="visible"/>
                                      </p:to>
                                    </p:set>
                                    <p:animEffect transition="in" filter="dissolve">
                                      <p:cBhvr>
                                        <p:cTn id="37" dur="500"/>
                                        <p:tgtEl>
                                          <p:spTgt spid="300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descr="005_4"/>
          <p:cNvPicPr>
            <a:picLocks noGrp="1" noChangeAspect="1" noChangeArrowheads="1"/>
          </p:cNvPicPr>
          <p:nvPr>
            <p:ph/>
          </p:nvPr>
        </p:nvPicPr>
        <p:blipFill>
          <a:blip r:embed="rId2" cstate="print"/>
          <a:stretch>
            <a:fillRect/>
          </a:stretch>
        </p:blipFill>
        <p:spPr>
          <a:xfrm>
            <a:off x="457200" y="494350"/>
            <a:ext cx="8229600" cy="5488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dissolve">
                                      <p:cBhvr>
                                        <p:cTn id="7"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Clasificacion0018"/>
          <p:cNvPicPr>
            <a:picLocks noGrp="1" noChangeAspect="1" noChangeArrowheads="1"/>
          </p:cNvPicPr>
          <p:nvPr>
            <p:ph/>
          </p:nvPr>
        </p:nvPicPr>
        <p:blipFill>
          <a:blip r:embed="rId2" cstate="print"/>
          <a:stretch>
            <a:fillRect/>
          </a:stretch>
        </p:blipFill>
        <p:spPr>
          <a:xfrm>
            <a:off x="2048256" y="2001012"/>
            <a:ext cx="5047488" cy="2474976"/>
          </a:xfrm>
          <a:noFill/>
        </p:spPr>
      </p:pic>
      <p:sp>
        <p:nvSpPr>
          <p:cNvPr id="374788" name="Rectangle 4"/>
          <p:cNvSpPr>
            <a:spLocks noChangeArrowheads="1"/>
          </p:cNvSpPr>
          <p:nvPr/>
        </p:nvSpPr>
        <p:spPr bwMode="auto">
          <a:xfrm>
            <a:off x="457200" y="381000"/>
            <a:ext cx="8229600" cy="887413"/>
          </a:xfrm>
          <a:prstGeom prst="rect">
            <a:avLst/>
          </a:prstGeom>
          <a:noFill/>
          <a:ln w="9525">
            <a:noFill/>
            <a:miter lim="800000"/>
            <a:headEnd/>
            <a:tailEnd/>
          </a:ln>
          <a:effectLst/>
        </p:spPr>
        <p:txBody>
          <a:bodyPr anchor="ctr"/>
          <a:lstStyle/>
          <a:p>
            <a:pPr algn="ctr">
              <a:defRPr/>
            </a:pPr>
            <a:r>
              <a:rPr lang="es-ES" sz="2400">
                <a:solidFill>
                  <a:schemeClr val="tx2"/>
                </a:solidFill>
                <a:effectLst>
                  <a:outerShdw blurRad="38100" dist="38100" dir="2700000" algn="tl">
                    <a:srgbClr val="000000"/>
                  </a:outerShdw>
                </a:effectLst>
              </a:rPr>
              <a:t>Posición sociológica de los individuos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dissolve">
                                      <p:cBhvr>
                                        <p:cTn id="7" dur="500"/>
                                        <p:tgtEl>
                                          <p:spTgt spid="374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BOSQUE%20LENGA"/>
          <p:cNvPicPr>
            <a:picLocks noGrp="1" noChangeAspect="1" noChangeArrowheads="1"/>
          </p:cNvPicPr>
          <p:nvPr>
            <p:ph/>
          </p:nvPr>
        </p:nvPicPr>
        <p:blipFill>
          <a:blip r:embed="rId2" cstate="print"/>
          <a:stretch>
            <a:fillRect/>
          </a:stretch>
        </p:blipFill>
        <p:spPr>
          <a:xfrm>
            <a:off x="79398" y="306514"/>
            <a:ext cx="8885090" cy="593079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descr="Crecimiento0019"/>
          <p:cNvPicPr>
            <a:picLocks noGrp="1" noChangeAspect="1" noChangeArrowheads="1"/>
          </p:cNvPicPr>
          <p:nvPr>
            <p:ph/>
          </p:nvPr>
        </p:nvPicPr>
        <p:blipFill>
          <a:blip r:embed="rId2" cstate="print"/>
          <a:stretch>
            <a:fillRect/>
          </a:stretch>
        </p:blipFill>
        <p:spPr>
          <a:xfrm>
            <a:off x="0" y="260648"/>
            <a:ext cx="9173878" cy="5838441"/>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dissolve">
                                      <p:cBhvr>
                                        <p:cTn id="7" dur="500"/>
                                        <p:tgtEl>
                                          <p:spTgt spid="378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idx="1"/>
          </p:nvPr>
        </p:nvSpPr>
        <p:spPr>
          <a:xfrm>
            <a:off x="395288" y="1052513"/>
            <a:ext cx="8229600" cy="4114800"/>
          </a:xfrm>
        </p:spPr>
        <p:txBody>
          <a:bodyPr>
            <a:normAutofit fontScale="92500" lnSpcReduction="10000"/>
          </a:bodyPr>
          <a:lstStyle/>
          <a:p>
            <a:pPr eaLnBrk="1" hangingPunct="1">
              <a:lnSpc>
                <a:spcPct val="80000"/>
              </a:lnSpc>
              <a:buFontTx/>
              <a:buChar char="•"/>
              <a:defRPr/>
            </a:pPr>
            <a:r>
              <a:rPr lang="es-ES" sz="2800" smtClean="0"/>
              <a:t>Dinámica del rodal o desarrollo del rodal</a:t>
            </a:r>
          </a:p>
          <a:p>
            <a:pPr eaLnBrk="1" hangingPunct="1">
              <a:lnSpc>
                <a:spcPct val="80000"/>
              </a:lnSpc>
              <a:buFontTx/>
              <a:buChar char="•"/>
              <a:defRPr/>
            </a:pPr>
            <a:endParaRPr lang="es-ES" sz="2800" smtClean="0"/>
          </a:p>
          <a:p>
            <a:pPr eaLnBrk="1" hangingPunct="1">
              <a:lnSpc>
                <a:spcPct val="80000"/>
              </a:lnSpc>
              <a:buFontTx/>
              <a:buChar char="•"/>
              <a:defRPr/>
            </a:pPr>
            <a:endParaRPr lang="es-ES" sz="2800" smtClean="0"/>
          </a:p>
          <a:p>
            <a:pPr eaLnBrk="1" hangingPunct="1">
              <a:lnSpc>
                <a:spcPct val="80000"/>
              </a:lnSpc>
              <a:buFontTx/>
              <a:buChar char="•"/>
              <a:defRPr/>
            </a:pPr>
            <a:r>
              <a:rPr lang="es-ES" sz="2800" smtClean="0"/>
              <a:t>Regeneración : Estado de iniciación del rodal. Solapamiento de copas. </a:t>
            </a:r>
          </a:p>
          <a:p>
            <a:pPr eaLnBrk="1" hangingPunct="1">
              <a:lnSpc>
                <a:spcPct val="80000"/>
              </a:lnSpc>
              <a:buFontTx/>
              <a:buChar char="•"/>
              <a:defRPr/>
            </a:pPr>
            <a:endParaRPr lang="es-ES" sz="2800" smtClean="0"/>
          </a:p>
          <a:p>
            <a:pPr eaLnBrk="1" hangingPunct="1">
              <a:lnSpc>
                <a:spcPct val="80000"/>
              </a:lnSpc>
              <a:buFontTx/>
              <a:buChar char="•"/>
              <a:defRPr/>
            </a:pPr>
            <a:r>
              <a:rPr lang="es-ES" sz="2800" smtClean="0"/>
              <a:t>Competencia entre individuos. Diferenciación </a:t>
            </a:r>
          </a:p>
          <a:p>
            <a:pPr eaLnBrk="1" hangingPunct="1">
              <a:lnSpc>
                <a:spcPct val="80000"/>
              </a:lnSpc>
              <a:buFontTx/>
              <a:buChar char="•"/>
              <a:defRPr/>
            </a:pPr>
            <a:endParaRPr lang="es-ES" sz="2800" smtClean="0"/>
          </a:p>
          <a:p>
            <a:pPr eaLnBrk="1" hangingPunct="1">
              <a:lnSpc>
                <a:spcPct val="80000"/>
              </a:lnSpc>
              <a:buFontTx/>
              <a:buChar char="•"/>
              <a:defRPr/>
            </a:pPr>
            <a:r>
              <a:rPr lang="es-ES" sz="2800" smtClean="0"/>
              <a:t>Regeneración del sotobosque</a:t>
            </a:r>
          </a:p>
          <a:p>
            <a:pPr eaLnBrk="1" hangingPunct="1">
              <a:lnSpc>
                <a:spcPct val="80000"/>
              </a:lnSpc>
              <a:buFontTx/>
              <a:buChar char="•"/>
              <a:defRPr/>
            </a:pPr>
            <a:endParaRPr lang="es-ES" sz="2800" smtClean="0"/>
          </a:p>
          <a:p>
            <a:pPr eaLnBrk="1" hangingPunct="1">
              <a:lnSpc>
                <a:spcPct val="80000"/>
              </a:lnSpc>
              <a:buFontTx/>
              <a:buChar char="•"/>
              <a:defRPr/>
            </a:pPr>
            <a:r>
              <a:rPr lang="es-ES" sz="2800" smtClean="0"/>
              <a:t>Estado de Crecimiento del rodal maduro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dissolve">
                                      <p:cBhvr>
                                        <p:cTn id="7" dur="500"/>
                                        <p:tgtEl>
                                          <p:spTgt spid="405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5506">
                                            <p:txEl>
                                              <p:pRg st="3" end="3"/>
                                            </p:txEl>
                                          </p:spTgt>
                                        </p:tgtEl>
                                        <p:attrNameLst>
                                          <p:attrName>style.visibility</p:attrName>
                                        </p:attrNameLst>
                                      </p:cBhvr>
                                      <p:to>
                                        <p:strVal val="visible"/>
                                      </p:to>
                                    </p:set>
                                    <p:animEffect transition="in" filter="dissolve">
                                      <p:cBhvr>
                                        <p:cTn id="12" dur="500"/>
                                        <p:tgtEl>
                                          <p:spTgt spid="4055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5506">
                                            <p:txEl>
                                              <p:pRg st="5" end="5"/>
                                            </p:txEl>
                                          </p:spTgt>
                                        </p:tgtEl>
                                        <p:attrNameLst>
                                          <p:attrName>style.visibility</p:attrName>
                                        </p:attrNameLst>
                                      </p:cBhvr>
                                      <p:to>
                                        <p:strVal val="visible"/>
                                      </p:to>
                                    </p:set>
                                    <p:animEffect transition="in" filter="dissolve">
                                      <p:cBhvr>
                                        <p:cTn id="17" dur="500"/>
                                        <p:tgtEl>
                                          <p:spTgt spid="4055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5506">
                                            <p:txEl>
                                              <p:pRg st="7" end="7"/>
                                            </p:txEl>
                                          </p:spTgt>
                                        </p:tgtEl>
                                        <p:attrNameLst>
                                          <p:attrName>style.visibility</p:attrName>
                                        </p:attrNameLst>
                                      </p:cBhvr>
                                      <p:to>
                                        <p:strVal val="visible"/>
                                      </p:to>
                                    </p:set>
                                    <p:animEffect transition="in" filter="dissolve">
                                      <p:cBhvr>
                                        <p:cTn id="22" dur="500"/>
                                        <p:tgtEl>
                                          <p:spTgt spid="40550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5506">
                                            <p:txEl>
                                              <p:pRg st="9" end="9"/>
                                            </p:txEl>
                                          </p:spTgt>
                                        </p:tgtEl>
                                        <p:attrNameLst>
                                          <p:attrName>style.visibility</p:attrName>
                                        </p:attrNameLst>
                                      </p:cBhvr>
                                      <p:to>
                                        <p:strVal val="visible"/>
                                      </p:to>
                                    </p:set>
                                    <p:animEffect transition="in" filter="dissolve">
                                      <p:cBhvr>
                                        <p:cTn id="27" dur="500"/>
                                        <p:tgtEl>
                                          <p:spTgt spid="4055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7" name="Picture 5" descr="dinamica 60026"/>
          <p:cNvPicPr>
            <a:picLocks noGrp="1" noChangeAspect="1" noChangeArrowheads="1"/>
          </p:cNvPicPr>
          <p:nvPr>
            <p:ph/>
          </p:nvPr>
        </p:nvPicPr>
        <p:blipFill>
          <a:blip r:embed="rId2" cstate="print"/>
          <a:stretch>
            <a:fillRect/>
          </a:stretch>
        </p:blipFill>
        <p:spPr>
          <a:xfrm>
            <a:off x="323528" y="154553"/>
            <a:ext cx="7416824" cy="6559204"/>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6837"/>
                                        </p:tgtEl>
                                        <p:attrNameLst>
                                          <p:attrName>style.visibility</p:attrName>
                                        </p:attrNameLst>
                                      </p:cBhvr>
                                      <p:to>
                                        <p:strVal val="visible"/>
                                      </p:to>
                                    </p:set>
                                    <p:animEffect transition="in" filter="dissolve">
                                      <p:cBhvr>
                                        <p:cTn id="7" dur="500"/>
                                        <p:tgtEl>
                                          <p:spTgt spid="37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1052513"/>
            <a:ext cx="9144000" cy="0"/>
          </a:xfrm>
          <a:prstGeom prst="rect">
            <a:avLst/>
          </a:prstGeom>
          <a:noFill/>
          <a:ln w="9525">
            <a:noFill/>
            <a:miter lim="800000"/>
            <a:headEnd/>
            <a:tailEnd/>
          </a:ln>
        </p:spPr>
        <p:txBody>
          <a:bodyPr wrap="none" anchor="ctr">
            <a:spAutoFit/>
          </a:bodyPr>
          <a:lstStyle/>
          <a:p>
            <a:endParaRPr lang="es-ES"/>
          </a:p>
        </p:txBody>
      </p:sp>
      <p:pic>
        <p:nvPicPr>
          <p:cNvPr id="412676" name="Picture 4"/>
          <p:cNvPicPr>
            <a:picLocks noChangeAspect="1" noChangeArrowheads="1"/>
          </p:cNvPicPr>
          <p:nvPr/>
        </p:nvPicPr>
        <p:blipFill>
          <a:blip r:embed="rId2" cstate="print"/>
          <a:srcRect/>
          <a:stretch>
            <a:fillRect/>
          </a:stretch>
        </p:blipFill>
        <p:spPr bwMode="auto">
          <a:xfrm>
            <a:off x="1208088" y="0"/>
            <a:ext cx="653256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2676"/>
                                        </p:tgtEl>
                                        <p:attrNameLst>
                                          <p:attrName>style.visibility</p:attrName>
                                        </p:attrNameLst>
                                      </p:cBhvr>
                                      <p:to>
                                        <p:strVal val="visible"/>
                                      </p:to>
                                    </p:set>
                                    <p:animEffect transition="in" filter="dissolve">
                                      <p:cBhvr>
                                        <p:cTn id="7" dur="500"/>
                                        <p:tgtEl>
                                          <p:spTgt spid="41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dinamica de claros"/>
          <p:cNvPicPr>
            <a:picLocks noGrp="1" noChangeAspect="1" noChangeArrowheads="1"/>
          </p:cNvPicPr>
          <p:nvPr>
            <p:ph idx="1"/>
          </p:nvPr>
        </p:nvPicPr>
        <p:blipFill>
          <a:blip r:embed="rId2" cstate="print"/>
          <a:srcRect/>
          <a:stretch>
            <a:fillRect/>
          </a:stretch>
        </p:blipFill>
        <p:spPr>
          <a:xfrm>
            <a:off x="1403350" y="0"/>
            <a:ext cx="6180138"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3698"/>
                                        </p:tgtEl>
                                        <p:attrNameLst>
                                          <p:attrName>style.visibility</p:attrName>
                                        </p:attrNameLst>
                                      </p:cBhvr>
                                      <p:to>
                                        <p:strVal val="visible"/>
                                      </p:to>
                                    </p:set>
                                    <p:animEffect transition="in" filter="dissolve">
                                      <p:cBhvr>
                                        <p:cTn id="7" dur="500"/>
                                        <p:tgtEl>
                                          <p:spTgt spid="41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9750" y="260350"/>
            <a:ext cx="7772400" cy="822325"/>
          </a:xfrm>
          <a:prstGeom prst="rect">
            <a:avLst/>
          </a:prstGeom>
          <a:noFill/>
          <a:ln w="9525">
            <a:noFill/>
            <a:miter lim="800000"/>
            <a:headEnd/>
            <a:tailEnd/>
          </a:ln>
        </p:spPr>
        <p:txBody>
          <a:bodyPr>
            <a:spAutoFit/>
          </a:bodyPr>
          <a:lstStyle/>
          <a:p>
            <a:pPr>
              <a:spcBef>
                <a:spcPct val="50000"/>
              </a:spcBef>
            </a:pPr>
            <a:r>
              <a:rPr lang="es-ES_tradnl" sz="2400">
                <a:latin typeface="Verdana" pitchFamily="34" charset="0"/>
              </a:rPr>
              <a:t>Estados de desarrollo en el funcionamiento de una plantación, según Miller, 1984.</a:t>
            </a:r>
          </a:p>
        </p:txBody>
      </p:sp>
      <p:sp>
        <p:nvSpPr>
          <p:cNvPr id="409603" name="Text Box 3"/>
          <p:cNvSpPr txBox="1">
            <a:spLocks noChangeArrowheads="1"/>
          </p:cNvSpPr>
          <p:nvPr/>
        </p:nvSpPr>
        <p:spPr bwMode="auto">
          <a:xfrm>
            <a:off x="611188" y="1268413"/>
            <a:ext cx="8353425" cy="1616075"/>
          </a:xfrm>
          <a:prstGeom prst="rect">
            <a:avLst/>
          </a:prstGeom>
          <a:noFill/>
          <a:ln w="9525">
            <a:noFill/>
            <a:miter lim="800000"/>
            <a:headEnd/>
            <a:tailEnd/>
          </a:ln>
        </p:spPr>
        <p:txBody>
          <a:bodyPr>
            <a:spAutoFit/>
          </a:bodyPr>
          <a:lstStyle/>
          <a:p>
            <a:pPr>
              <a:spcBef>
                <a:spcPct val="50000"/>
              </a:spcBef>
            </a:pPr>
            <a:r>
              <a:rPr lang="es-AR" sz="2000" dirty="0">
                <a:latin typeface="Verdana" pitchFamily="34" charset="0"/>
              </a:rPr>
              <a:t>Estado 1: existe una gran demanda de nutrientes debido al rápido desarrollo del follaje, los cambios dimensionales se producen aceleradamente, ocurre un neta inmovilización de nutrientes en la biomasa. La disponibilidad de nutrientes en este </a:t>
            </a:r>
            <a:r>
              <a:rPr lang="es-AR" sz="2000" dirty="0" err="1">
                <a:latin typeface="Verdana" pitchFamily="34" charset="0"/>
              </a:rPr>
              <a:t>estadío</a:t>
            </a:r>
            <a:r>
              <a:rPr lang="es-AR" sz="2000" dirty="0">
                <a:latin typeface="Verdana" pitchFamily="34" charset="0"/>
              </a:rPr>
              <a:t> resulta crítica.</a:t>
            </a:r>
            <a:endParaRPr lang="es-ES_tradnl" sz="2000" dirty="0">
              <a:latin typeface="Verdana" pitchFamily="34" charset="0"/>
            </a:endParaRPr>
          </a:p>
        </p:txBody>
      </p:sp>
      <p:sp>
        <p:nvSpPr>
          <p:cNvPr id="409604" name="Text Box 4"/>
          <p:cNvSpPr txBox="1">
            <a:spLocks noChangeArrowheads="1"/>
          </p:cNvSpPr>
          <p:nvPr/>
        </p:nvSpPr>
        <p:spPr bwMode="auto">
          <a:xfrm>
            <a:off x="611188" y="3213100"/>
            <a:ext cx="8281987" cy="1920875"/>
          </a:xfrm>
          <a:prstGeom prst="rect">
            <a:avLst/>
          </a:prstGeom>
          <a:noFill/>
          <a:ln w="9525">
            <a:noFill/>
            <a:miter lim="800000"/>
            <a:headEnd/>
            <a:tailEnd/>
          </a:ln>
        </p:spPr>
        <p:txBody>
          <a:bodyPr>
            <a:spAutoFit/>
          </a:bodyPr>
          <a:lstStyle/>
          <a:p>
            <a:pPr>
              <a:spcBef>
                <a:spcPct val="50000"/>
              </a:spcBef>
            </a:pPr>
            <a:r>
              <a:rPr lang="es-AR" sz="2000" dirty="0">
                <a:latin typeface="Verdana" pitchFamily="34" charset="0"/>
              </a:rPr>
              <a:t>Estado 2: continua la inmovilización de nutrientes principalmente en los componentes leñosos y,  aunque la tasa de absorción continua siendo elevada, gran parte de estos nutrientes son reciclados. Durante este período el ciclo de nutrientes dentro de la planta (ciclo bioquímico)  y en el ecosistema (ciclo </a:t>
            </a:r>
            <a:r>
              <a:rPr lang="es-AR" sz="2000" dirty="0" err="1">
                <a:latin typeface="Verdana" pitchFamily="34" charset="0"/>
              </a:rPr>
              <a:t>biogeoquímico</a:t>
            </a:r>
            <a:r>
              <a:rPr lang="es-AR" sz="2000" dirty="0">
                <a:latin typeface="Verdana" pitchFamily="34" charset="0"/>
              </a:rPr>
              <a:t>) son procesos dominantes.</a:t>
            </a:r>
            <a:endParaRPr lang="es-ES_tradnl" sz="2000" dirty="0">
              <a:latin typeface="Verdana" pitchFamily="34" charset="0"/>
            </a:endParaRPr>
          </a:p>
        </p:txBody>
      </p:sp>
      <p:sp>
        <p:nvSpPr>
          <p:cNvPr id="409605" name="Text Box 5"/>
          <p:cNvSpPr txBox="1">
            <a:spLocks noChangeArrowheads="1"/>
          </p:cNvSpPr>
          <p:nvPr/>
        </p:nvSpPr>
        <p:spPr bwMode="auto">
          <a:xfrm>
            <a:off x="611188" y="5546725"/>
            <a:ext cx="8208962" cy="1006475"/>
          </a:xfrm>
          <a:prstGeom prst="rect">
            <a:avLst/>
          </a:prstGeom>
          <a:noFill/>
          <a:ln w="9525">
            <a:noFill/>
            <a:miter lim="800000"/>
            <a:headEnd/>
            <a:tailEnd/>
          </a:ln>
        </p:spPr>
        <p:txBody>
          <a:bodyPr>
            <a:spAutoFit/>
          </a:bodyPr>
          <a:lstStyle/>
          <a:p>
            <a:pPr>
              <a:spcBef>
                <a:spcPct val="50000"/>
              </a:spcBef>
            </a:pPr>
            <a:r>
              <a:rPr lang="es-AR" sz="2000" dirty="0">
                <a:latin typeface="Verdana" pitchFamily="34" charset="0"/>
              </a:rPr>
              <a:t>Estado 3:  depende principalmente de la disponibilidad de nutrientes del sitio o limitaciones hidráulicas. En este </a:t>
            </a:r>
            <a:r>
              <a:rPr lang="es-AR" sz="2000" dirty="0" err="1">
                <a:latin typeface="Verdana" pitchFamily="34" charset="0"/>
              </a:rPr>
              <a:t>estadío</a:t>
            </a:r>
            <a:r>
              <a:rPr lang="es-AR" sz="2000" dirty="0">
                <a:latin typeface="Verdana" pitchFamily="34" charset="0"/>
              </a:rPr>
              <a:t> se produce un disminución de la tasa de crecimiento del rodal. </a:t>
            </a:r>
            <a:endParaRPr lang="es-ES_tradnl" sz="20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additive="base">
                                        <p:cTn id="7" dur="500" fill="hold"/>
                                        <p:tgtEl>
                                          <p:spTgt spid="409603"/>
                                        </p:tgtEl>
                                        <p:attrNameLst>
                                          <p:attrName>ppt_x</p:attrName>
                                        </p:attrNameLst>
                                      </p:cBhvr>
                                      <p:tavLst>
                                        <p:tav tm="0">
                                          <p:val>
                                            <p:strVal val="0-#ppt_w/2"/>
                                          </p:val>
                                        </p:tav>
                                        <p:tav tm="100000">
                                          <p:val>
                                            <p:strVal val="#ppt_x"/>
                                          </p:val>
                                        </p:tav>
                                      </p:tavLst>
                                    </p:anim>
                                    <p:anim calcmode="lin" valueType="num">
                                      <p:cBhvr additive="base">
                                        <p:cTn id="8" dur="500" fill="hold"/>
                                        <p:tgtEl>
                                          <p:spTgt spid="4096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04"/>
                                        </p:tgtEl>
                                        <p:attrNameLst>
                                          <p:attrName>style.visibility</p:attrName>
                                        </p:attrNameLst>
                                      </p:cBhvr>
                                      <p:to>
                                        <p:strVal val="visible"/>
                                      </p:to>
                                    </p:set>
                                    <p:anim calcmode="lin" valueType="num">
                                      <p:cBhvr additive="base">
                                        <p:cTn id="13" dur="500" fill="hold"/>
                                        <p:tgtEl>
                                          <p:spTgt spid="409604"/>
                                        </p:tgtEl>
                                        <p:attrNameLst>
                                          <p:attrName>ppt_x</p:attrName>
                                        </p:attrNameLst>
                                      </p:cBhvr>
                                      <p:tavLst>
                                        <p:tav tm="0">
                                          <p:val>
                                            <p:strVal val="0-#ppt_w/2"/>
                                          </p:val>
                                        </p:tav>
                                        <p:tav tm="100000">
                                          <p:val>
                                            <p:strVal val="#ppt_x"/>
                                          </p:val>
                                        </p:tav>
                                      </p:tavLst>
                                    </p:anim>
                                    <p:anim calcmode="lin" valueType="num">
                                      <p:cBhvr additive="base">
                                        <p:cTn id="14" dur="500" fill="hold"/>
                                        <p:tgtEl>
                                          <p:spTgt spid="4096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05"/>
                                        </p:tgtEl>
                                        <p:attrNameLst>
                                          <p:attrName>style.visibility</p:attrName>
                                        </p:attrNameLst>
                                      </p:cBhvr>
                                      <p:to>
                                        <p:strVal val="visible"/>
                                      </p:to>
                                    </p:set>
                                    <p:anim calcmode="lin" valueType="num">
                                      <p:cBhvr additive="base">
                                        <p:cTn id="19" dur="500" fill="hold"/>
                                        <p:tgtEl>
                                          <p:spTgt spid="409605"/>
                                        </p:tgtEl>
                                        <p:attrNameLst>
                                          <p:attrName>ppt_x</p:attrName>
                                        </p:attrNameLst>
                                      </p:cBhvr>
                                      <p:tavLst>
                                        <p:tav tm="0">
                                          <p:val>
                                            <p:strVal val="0-#ppt_w/2"/>
                                          </p:val>
                                        </p:tav>
                                        <p:tav tm="100000">
                                          <p:val>
                                            <p:strVal val="#ppt_x"/>
                                          </p:val>
                                        </p:tav>
                                      </p:tavLst>
                                    </p:anim>
                                    <p:anim calcmode="lin" valueType="num">
                                      <p:cBhvr additive="base">
                                        <p:cTn id="20" dur="500" fill="hold"/>
                                        <p:tgtEl>
                                          <p:spTgt spid="409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autoUpdateAnimBg="0"/>
      <p:bldP spid="409604" grpId="0" autoUpdateAnimBg="0"/>
      <p:bldP spid="40960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81000" y="228600"/>
            <a:ext cx="8382000" cy="1371600"/>
          </a:xfrm>
        </p:spPr>
        <p:txBody>
          <a:bodyPr/>
          <a:lstStyle/>
          <a:p>
            <a:pPr eaLnBrk="1" hangingPunct="1">
              <a:defRPr/>
            </a:pPr>
            <a:r>
              <a:rPr lang="en-AU" sz="3200" smtClean="0"/>
              <a:t>Modelo generalizado de absorción de nitrógeno y crecimiento</a:t>
            </a:r>
            <a:endParaRPr lang="en-AU" sz="3600" smtClean="0"/>
          </a:p>
        </p:txBody>
      </p:sp>
      <p:grpSp>
        <p:nvGrpSpPr>
          <p:cNvPr id="2" name="Group 13"/>
          <p:cNvGrpSpPr>
            <a:grpSpLocks/>
          </p:cNvGrpSpPr>
          <p:nvPr/>
        </p:nvGrpSpPr>
        <p:grpSpPr bwMode="auto">
          <a:xfrm>
            <a:off x="152400" y="1828800"/>
            <a:ext cx="8164513" cy="4495800"/>
            <a:chOff x="96" y="1152"/>
            <a:chExt cx="5143" cy="2832"/>
          </a:xfrm>
        </p:grpSpPr>
        <p:sp>
          <p:nvSpPr>
            <p:cNvPr id="41988" name="Text Box 9"/>
            <p:cNvSpPr txBox="1">
              <a:spLocks noChangeArrowheads="1"/>
            </p:cNvSpPr>
            <p:nvPr/>
          </p:nvSpPr>
          <p:spPr bwMode="auto">
            <a:xfrm>
              <a:off x="4224" y="3696"/>
              <a:ext cx="788" cy="288"/>
            </a:xfrm>
            <a:prstGeom prst="rect">
              <a:avLst/>
            </a:prstGeom>
            <a:noFill/>
            <a:ln w="9525">
              <a:noFill/>
              <a:miter lim="800000"/>
              <a:headEnd/>
              <a:tailEnd/>
            </a:ln>
          </p:spPr>
          <p:txBody>
            <a:bodyPr>
              <a:spAutoFit/>
            </a:bodyPr>
            <a:lstStyle/>
            <a:p>
              <a:pPr eaLnBrk="0" hangingPunct="0">
                <a:spcBef>
                  <a:spcPct val="50000"/>
                </a:spcBef>
              </a:pPr>
              <a:r>
                <a:rPr lang="en-AU" sz="2400" b="1">
                  <a:latin typeface="Arial" charset="0"/>
                </a:rPr>
                <a:t>edad</a:t>
              </a:r>
            </a:p>
          </p:txBody>
        </p:sp>
        <p:sp>
          <p:nvSpPr>
            <p:cNvPr id="41989" name="Line 3"/>
            <p:cNvSpPr>
              <a:spLocks noChangeShapeType="1"/>
            </p:cNvSpPr>
            <p:nvPr/>
          </p:nvSpPr>
          <p:spPr bwMode="auto">
            <a:xfrm flipV="1">
              <a:off x="1008" y="1152"/>
              <a:ext cx="0" cy="2496"/>
            </a:xfrm>
            <a:prstGeom prst="line">
              <a:avLst/>
            </a:prstGeom>
            <a:noFill/>
            <a:ln w="28575">
              <a:solidFill>
                <a:schemeClr val="bg1"/>
              </a:solidFill>
              <a:round/>
              <a:headEnd/>
              <a:tailEnd type="triangle" w="med" len="med"/>
            </a:ln>
          </p:spPr>
          <p:txBody>
            <a:bodyPr wrap="none" anchor="ctr"/>
            <a:lstStyle/>
            <a:p>
              <a:endParaRPr lang="es-ES"/>
            </a:p>
          </p:txBody>
        </p:sp>
        <p:sp>
          <p:nvSpPr>
            <p:cNvPr id="41990" name="Line 4"/>
            <p:cNvSpPr>
              <a:spLocks noChangeShapeType="1"/>
            </p:cNvSpPr>
            <p:nvPr/>
          </p:nvSpPr>
          <p:spPr bwMode="auto">
            <a:xfrm>
              <a:off x="1008" y="3648"/>
              <a:ext cx="4128" cy="0"/>
            </a:xfrm>
            <a:prstGeom prst="line">
              <a:avLst/>
            </a:prstGeom>
            <a:noFill/>
            <a:ln w="28575">
              <a:solidFill>
                <a:schemeClr val="bg1"/>
              </a:solidFill>
              <a:round/>
              <a:headEnd/>
              <a:tailEnd type="triangle" w="med" len="med"/>
            </a:ln>
          </p:spPr>
          <p:txBody>
            <a:bodyPr wrap="none" anchor="ctr"/>
            <a:lstStyle/>
            <a:p>
              <a:endParaRPr lang="es-ES"/>
            </a:p>
          </p:txBody>
        </p:sp>
        <p:sp>
          <p:nvSpPr>
            <p:cNvPr id="41991" name="Freeform 5"/>
            <p:cNvSpPr>
              <a:spLocks/>
            </p:cNvSpPr>
            <p:nvPr/>
          </p:nvSpPr>
          <p:spPr bwMode="auto">
            <a:xfrm>
              <a:off x="1008" y="1656"/>
              <a:ext cx="3888" cy="1992"/>
            </a:xfrm>
            <a:custGeom>
              <a:avLst/>
              <a:gdLst>
                <a:gd name="T0" fmla="*/ 0 w 3888"/>
                <a:gd name="T1" fmla="*/ 1992 h 1992"/>
                <a:gd name="T2" fmla="*/ 288 w 3888"/>
                <a:gd name="T3" fmla="*/ 1752 h 1992"/>
                <a:gd name="T4" fmla="*/ 672 w 3888"/>
                <a:gd name="T5" fmla="*/ 1032 h 1992"/>
                <a:gd name="T6" fmla="*/ 912 w 3888"/>
                <a:gd name="T7" fmla="*/ 216 h 1992"/>
                <a:gd name="T8" fmla="*/ 1104 w 3888"/>
                <a:gd name="T9" fmla="*/ 24 h 1992"/>
                <a:gd name="T10" fmla="*/ 1296 w 3888"/>
                <a:gd name="T11" fmla="*/ 360 h 1992"/>
                <a:gd name="T12" fmla="*/ 1776 w 3888"/>
                <a:gd name="T13" fmla="*/ 1176 h 1992"/>
                <a:gd name="T14" fmla="*/ 3888 w 3888"/>
                <a:gd name="T15" fmla="*/ 1704 h 1992"/>
                <a:gd name="T16" fmla="*/ 0 60000 65536"/>
                <a:gd name="T17" fmla="*/ 0 60000 65536"/>
                <a:gd name="T18" fmla="*/ 0 60000 65536"/>
                <a:gd name="T19" fmla="*/ 0 60000 65536"/>
                <a:gd name="T20" fmla="*/ 0 60000 65536"/>
                <a:gd name="T21" fmla="*/ 0 60000 65536"/>
                <a:gd name="T22" fmla="*/ 0 60000 65536"/>
                <a:gd name="T23" fmla="*/ 0 60000 65536"/>
                <a:gd name="T24" fmla="*/ 0 w 3888"/>
                <a:gd name="T25" fmla="*/ 0 h 1992"/>
                <a:gd name="T26" fmla="*/ 3888 w 3888"/>
                <a:gd name="T27" fmla="*/ 1992 h 19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88" h="1992">
                  <a:moveTo>
                    <a:pt x="0" y="1992"/>
                  </a:moveTo>
                  <a:cubicBezTo>
                    <a:pt x="88" y="1952"/>
                    <a:pt x="176" y="1912"/>
                    <a:pt x="288" y="1752"/>
                  </a:cubicBezTo>
                  <a:cubicBezTo>
                    <a:pt x="400" y="1592"/>
                    <a:pt x="568" y="1288"/>
                    <a:pt x="672" y="1032"/>
                  </a:cubicBezTo>
                  <a:cubicBezTo>
                    <a:pt x="776" y="776"/>
                    <a:pt x="840" y="384"/>
                    <a:pt x="912" y="216"/>
                  </a:cubicBezTo>
                  <a:cubicBezTo>
                    <a:pt x="984" y="48"/>
                    <a:pt x="1040" y="0"/>
                    <a:pt x="1104" y="24"/>
                  </a:cubicBezTo>
                  <a:cubicBezTo>
                    <a:pt x="1168" y="48"/>
                    <a:pt x="1184" y="168"/>
                    <a:pt x="1296" y="360"/>
                  </a:cubicBezTo>
                  <a:cubicBezTo>
                    <a:pt x="1408" y="552"/>
                    <a:pt x="1344" y="952"/>
                    <a:pt x="1776" y="1176"/>
                  </a:cubicBezTo>
                  <a:cubicBezTo>
                    <a:pt x="2208" y="1400"/>
                    <a:pt x="3048" y="1552"/>
                    <a:pt x="3888" y="1704"/>
                  </a:cubicBezTo>
                </a:path>
              </a:pathLst>
            </a:custGeom>
            <a:noFill/>
            <a:ln w="28575">
              <a:solidFill>
                <a:srgbClr val="CCFF33"/>
              </a:solidFill>
              <a:round/>
              <a:headEnd/>
              <a:tailEnd/>
            </a:ln>
          </p:spPr>
          <p:txBody>
            <a:bodyPr wrap="none" anchor="ctr"/>
            <a:lstStyle/>
            <a:p>
              <a:endParaRPr lang="es-ES"/>
            </a:p>
          </p:txBody>
        </p:sp>
        <p:sp>
          <p:nvSpPr>
            <p:cNvPr id="41992" name="Freeform 6"/>
            <p:cNvSpPr>
              <a:spLocks/>
            </p:cNvSpPr>
            <p:nvPr/>
          </p:nvSpPr>
          <p:spPr bwMode="auto">
            <a:xfrm>
              <a:off x="1008" y="1704"/>
              <a:ext cx="3984" cy="1944"/>
            </a:xfrm>
            <a:custGeom>
              <a:avLst/>
              <a:gdLst>
                <a:gd name="T0" fmla="*/ 0 w 3984"/>
                <a:gd name="T1" fmla="*/ 1944 h 1944"/>
                <a:gd name="T2" fmla="*/ 672 w 3984"/>
                <a:gd name="T3" fmla="*/ 1608 h 1944"/>
                <a:gd name="T4" fmla="*/ 1536 w 3984"/>
                <a:gd name="T5" fmla="*/ 408 h 1944"/>
                <a:gd name="T6" fmla="*/ 2160 w 3984"/>
                <a:gd name="T7" fmla="*/ 72 h 1944"/>
                <a:gd name="T8" fmla="*/ 3984 w 3984"/>
                <a:gd name="T9" fmla="*/ 840 h 1944"/>
                <a:gd name="T10" fmla="*/ 0 60000 65536"/>
                <a:gd name="T11" fmla="*/ 0 60000 65536"/>
                <a:gd name="T12" fmla="*/ 0 60000 65536"/>
                <a:gd name="T13" fmla="*/ 0 60000 65536"/>
                <a:gd name="T14" fmla="*/ 0 60000 65536"/>
                <a:gd name="T15" fmla="*/ 0 w 3984"/>
                <a:gd name="T16" fmla="*/ 0 h 1944"/>
                <a:gd name="T17" fmla="*/ 3984 w 3984"/>
                <a:gd name="T18" fmla="*/ 1944 h 1944"/>
              </a:gdLst>
              <a:ahLst/>
              <a:cxnLst>
                <a:cxn ang="T10">
                  <a:pos x="T0" y="T1"/>
                </a:cxn>
                <a:cxn ang="T11">
                  <a:pos x="T2" y="T3"/>
                </a:cxn>
                <a:cxn ang="T12">
                  <a:pos x="T4" y="T5"/>
                </a:cxn>
                <a:cxn ang="T13">
                  <a:pos x="T6" y="T7"/>
                </a:cxn>
                <a:cxn ang="T14">
                  <a:pos x="T8" y="T9"/>
                </a:cxn>
              </a:cxnLst>
              <a:rect l="T15" t="T16" r="T17" b="T18"/>
              <a:pathLst>
                <a:path w="3984" h="1944">
                  <a:moveTo>
                    <a:pt x="0" y="1944"/>
                  </a:moveTo>
                  <a:cubicBezTo>
                    <a:pt x="208" y="1904"/>
                    <a:pt x="416" y="1864"/>
                    <a:pt x="672" y="1608"/>
                  </a:cubicBezTo>
                  <a:cubicBezTo>
                    <a:pt x="928" y="1352"/>
                    <a:pt x="1288" y="664"/>
                    <a:pt x="1536" y="408"/>
                  </a:cubicBezTo>
                  <a:cubicBezTo>
                    <a:pt x="1784" y="152"/>
                    <a:pt x="1752" y="0"/>
                    <a:pt x="2160" y="72"/>
                  </a:cubicBezTo>
                  <a:cubicBezTo>
                    <a:pt x="2568" y="144"/>
                    <a:pt x="3672" y="712"/>
                    <a:pt x="3984" y="840"/>
                  </a:cubicBezTo>
                </a:path>
              </a:pathLst>
            </a:custGeom>
            <a:noFill/>
            <a:ln w="28575">
              <a:solidFill>
                <a:srgbClr val="FF3300"/>
              </a:solidFill>
              <a:round/>
              <a:headEnd/>
              <a:tailEnd/>
            </a:ln>
          </p:spPr>
          <p:txBody>
            <a:bodyPr wrap="none" anchor="ctr"/>
            <a:lstStyle/>
            <a:p>
              <a:endParaRPr lang="es-ES"/>
            </a:p>
          </p:txBody>
        </p:sp>
        <p:sp>
          <p:nvSpPr>
            <p:cNvPr id="41993" name="Text Box 7"/>
            <p:cNvSpPr txBox="1">
              <a:spLocks noChangeArrowheads="1"/>
            </p:cNvSpPr>
            <p:nvPr/>
          </p:nvSpPr>
          <p:spPr bwMode="auto">
            <a:xfrm>
              <a:off x="3744" y="2880"/>
              <a:ext cx="1223" cy="288"/>
            </a:xfrm>
            <a:prstGeom prst="rect">
              <a:avLst/>
            </a:prstGeom>
            <a:noFill/>
            <a:ln w="9525">
              <a:noFill/>
              <a:miter lim="800000"/>
              <a:headEnd/>
              <a:tailEnd/>
            </a:ln>
          </p:spPr>
          <p:txBody>
            <a:bodyPr>
              <a:spAutoFit/>
            </a:bodyPr>
            <a:lstStyle/>
            <a:p>
              <a:pPr eaLnBrk="0" hangingPunct="0">
                <a:spcBef>
                  <a:spcPct val="50000"/>
                </a:spcBef>
              </a:pPr>
              <a:r>
                <a:rPr lang="en-AU" sz="2400" b="1">
                  <a:latin typeface="Arial" charset="0"/>
                </a:rPr>
                <a:t>absorción</a:t>
              </a:r>
            </a:p>
          </p:txBody>
        </p:sp>
        <p:sp>
          <p:nvSpPr>
            <p:cNvPr id="41994" name="Text Box 8"/>
            <p:cNvSpPr txBox="1">
              <a:spLocks noChangeArrowheads="1"/>
            </p:cNvSpPr>
            <p:nvPr/>
          </p:nvSpPr>
          <p:spPr bwMode="auto">
            <a:xfrm>
              <a:off x="3936" y="1776"/>
              <a:ext cx="1303" cy="288"/>
            </a:xfrm>
            <a:prstGeom prst="rect">
              <a:avLst/>
            </a:prstGeom>
            <a:noFill/>
            <a:ln w="9525">
              <a:noFill/>
              <a:miter lim="800000"/>
              <a:headEnd/>
              <a:tailEnd/>
            </a:ln>
          </p:spPr>
          <p:txBody>
            <a:bodyPr>
              <a:spAutoFit/>
            </a:bodyPr>
            <a:lstStyle/>
            <a:p>
              <a:pPr eaLnBrk="0" hangingPunct="0">
                <a:spcBef>
                  <a:spcPct val="50000"/>
                </a:spcBef>
              </a:pPr>
              <a:r>
                <a:rPr lang="en-AU" sz="2400" b="1">
                  <a:latin typeface="Arial" charset="0"/>
                </a:rPr>
                <a:t>crecimiento</a:t>
              </a:r>
            </a:p>
          </p:txBody>
        </p:sp>
        <p:sp>
          <p:nvSpPr>
            <p:cNvPr id="41995" name="Text Box 10"/>
            <p:cNvSpPr txBox="1">
              <a:spLocks noChangeArrowheads="1"/>
            </p:cNvSpPr>
            <p:nvPr/>
          </p:nvSpPr>
          <p:spPr bwMode="auto">
            <a:xfrm>
              <a:off x="96" y="1248"/>
              <a:ext cx="864" cy="597"/>
            </a:xfrm>
            <a:prstGeom prst="rect">
              <a:avLst/>
            </a:prstGeom>
            <a:noFill/>
            <a:ln w="9525">
              <a:noFill/>
              <a:miter lim="800000"/>
              <a:headEnd/>
              <a:tailEnd/>
            </a:ln>
          </p:spPr>
          <p:txBody>
            <a:bodyPr>
              <a:spAutoFit/>
            </a:bodyPr>
            <a:lstStyle/>
            <a:p>
              <a:pPr algn="ctr" eaLnBrk="0" hangingPunct="0">
                <a:spcBef>
                  <a:spcPct val="50000"/>
                </a:spcBef>
              </a:pPr>
              <a:r>
                <a:rPr lang="en-AU" sz="1600" b="1">
                  <a:latin typeface="Arial" charset="0"/>
                </a:rPr>
                <a:t>Absorción</a:t>
              </a:r>
            </a:p>
            <a:p>
              <a:pPr algn="ctr" eaLnBrk="0" hangingPunct="0">
                <a:spcBef>
                  <a:spcPct val="50000"/>
                </a:spcBef>
              </a:pPr>
              <a:r>
                <a:rPr lang="en-AU" sz="1600" b="1">
                  <a:latin typeface="Arial" charset="0"/>
                </a:rPr>
                <a:t> o crecimiento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dissolve">
                                      <p:cBhvr>
                                        <p:cTn id="7" dur="500"/>
                                        <p:tgtEl>
                                          <p:spTgt spid="2508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609600" y="381000"/>
            <a:ext cx="7772400" cy="904875"/>
          </a:xfrm>
          <a:ln>
            <a:solidFill>
              <a:schemeClr val="bg1"/>
            </a:solidFill>
          </a:ln>
        </p:spPr>
        <p:txBody>
          <a:bodyPr/>
          <a:lstStyle/>
          <a:p>
            <a:pPr eaLnBrk="1" hangingPunct="1">
              <a:defRPr/>
            </a:pPr>
            <a:r>
              <a:rPr lang="es-ES" sz="3600" b="1" dirty="0" smtClean="0">
                <a:solidFill>
                  <a:schemeClr val="tx1"/>
                </a:solidFill>
                <a:latin typeface="Arial" charset="0"/>
              </a:rPr>
              <a:t>Dinámica del rodal</a:t>
            </a:r>
            <a:endParaRPr lang="es-ES_tradnl" sz="6000" dirty="0" smtClean="0">
              <a:solidFill>
                <a:schemeClr val="tx1"/>
              </a:solidFill>
            </a:endParaRPr>
          </a:p>
        </p:txBody>
      </p:sp>
      <p:sp>
        <p:nvSpPr>
          <p:cNvPr id="420867" name="Rectangle 3"/>
          <p:cNvSpPr>
            <a:spLocks noGrp="1" noChangeArrowheads="1"/>
          </p:cNvSpPr>
          <p:nvPr>
            <p:ph idx="1"/>
          </p:nvPr>
        </p:nvSpPr>
        <p:spPr>
          <a:xfrm>
            <a:off x="457200" y="1981200"/>
            <a:ext cx="8229600" cy="2384425"/>
          </a:xfrm>
        </p:spPr>
        <p:txBody>
          <a:bodyPr/>
          <a:lstStyle/>
          <a:p>
            <a:pPr eaLnBrk="1" hangingPunct="1">
              <a:defRPr/>
            </a:pPr>
            <a:r>
              <a:rPr lang="es-ES" dirty="0" smtClean="0"/>
              <a:t>Analizar y conocer la dinámica del rodal es estudiar los cambios estructurales y funcionales que ocurren con el tiempo, incluyendo el efecto de los disturbios.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dissolve">
                                      <p:cBhvr>
                                        <p:cTn id="7" dur="500"/>
                                        <p:tgtEl>
                                          <p:spTgt spid="420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p:cNvPicPr>
            <a:picLocks noGrp="1" noChangeAspect="1" noChangeArrowheads="1"/>
          </p:cNvPicPr>
          <p:nvPr>
            <p:ph/>
          </p:nvPr>
        </p:nvPicPr>
        <p:blipFill>
          <a:blip r:embed="rId2" cstate="print"/>
          <a:srcRect/>
          <a:stretch>
            <a:fillRect/>
          </a:stretch>
        </p:blipFill>
        <p:spPr>
          <a:xfrm>
            <a:off x="250825" y="379413"/>
            <a:ext cx="8424863" cy="6318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8578"/>
                                        </p:tgtEl>
                                        <p:attrNameLst>
                                          <p:attrName>style.visibility</p:attrName>
                                        </p:attrNameLst>
                                      </p:cBhvr>
                                      <p:to>
                                        <p:strVal val="visible"/>
                                      </p:to>
                                    </p:set>
                                    <p:animEffect transition="in" filter="dissolve">
                                      <p:cBhvr>
                                        <p:cTn id="7" dur="500"/>
                                        <p:tgtEl>
                                          <p:spTgt spid="40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1295400" y="1143000"/>
            <a:ext cx="6934200" cy="4467225"/>
          </a:xfrm>
          <a:prstGeom prst="rect">
            <a:avLst/>
          </a:prstGeom>
          <a:noFill/>
          <a:ln w="9525">
            <a:noFill/>
            <a:miter lim="800000"/>
            <a:headEnd/>
            <a:tailEnd/>
          </a:ln>
        </p:spPr>
        <p:txBody>
          <a:bodyPr>
            <a:spAutoFit/>
          </a:bodyPr>
          <a:lstStyle/>
          <a:p>
            <a:pPr>
              <a:spcBef>
                <a:spcPct val="50000"/>
              </a:spcBef>
            </a:pPr>
            <a:r>
              <a:rPr lang="es-ES" sz="2000">
                <a:latin typeface="Times New Roman" pitchFamily="18" charset="0"/>
              </a:rPr>
              <a:t>Area de estudio:  NE de Entre Ríos, departamento Colón.</a:t>
            </a:r>
          </a:p>
          <a:p>
            <a:pPr>
              <a:spcBef>
                <a:spcPct val="50000"/>
              </a:spcBef>
            </a:pPr>
            <a:endParaRPr lang="es-ES" sz="2000">
              <a:latin typeface="Times New Roman" pitchFamily="18" charset="0"/>
            </a:endParaRPr>
          </a:p>
          <a:p>
            <a:pPr>
              <a:spcBef>
                <a:spcPct val="50000"/>
              </a:spcBef>
            </a:pPr>
            <a:r>
              <a:rPr lang="es-ES" sz="2000">
                <a:latin typeface="Times New Roman" pitchFamily="18" charset="0"/>
              </a:rPr>
              <a:t>Especie:  </a:t>
            </a:r>
            <a:r>
              <a:rPr lang="es-ES" sz="2000" i="1">
                <a:latin typeface="Times New Roman" pitchFamily="18" charset="0"/>
              </a:rPr>
              <a:t>Eucalyptus grandis</a:t>
            </a:r>
            <a:endParaRPr lang="es-ES" sz="2000">
              <a:latin typeface="Times New Roman" pitchFamily="18" charset="0"/>
            </a:endParaRPr>
          </a:p>
          <a:p>
            <a:pPr>
              <a:spcBef>
                <a:spcPct val="50000"/>
              </a:spcBef>
            </a:pPr>
            <a:endParaRPr lang="es-ES" sz="2000">
              <a:latin typeface="Times New Roman" pitchFamily="18" charset="0"/>
            </a:endParaRPr>
          </a:p>
          <a:p>
            <a:pPr>
              <a:spcBef>
                <a:spcPct val="50000"/>
              </a:spcBef>
            </a:pPr>
            <a:r>
              <a:rPr lang="es-ES" sz="2000">
                <a:latin typeface="Times New Roman" pitchFamily="18" charset="0"/>
              </a:rPr>
              <a:t>Plantaciones de dos edades,    3 y 14 años, 1111 pl/ha. </a:t>
            </a:r>
          </a:p>
          <a:p>
            <a:pPr>
              <a:spcBef>
                <a:spcPct val="50000"/>
              </a:spcBef>
            </a:pPr>
            <a:endParaRPr lang="es-ES" sz="2000">
              <a:latin typeface="Times New Roman" pitchFamily="18" charset="0"/>
            </a:endParaRPr>
          </a:p>
          <a:p>
            <a:pPr>
              <a:spcBef>
                <a:spcPct val="50000"/>
              </a:spcBef>
            </a:pPr>
            <a:r>
              <a:rPr lang="es-ES" sz="2000">
                <a:latin typeface="Times New Roman" pitchFamily="18" charset="0"/>
              </a:rPr>
              <a:t>Tipo de suelo:  suelos arenosos, pertenecientes al orden </a:t>
            </a:r>
            <a:r>
              <a:rPr lang="es-ES" sz="2000" i="1">
                <a:latin typeface="Times New Roman" pitchFamily="18" charset="0"/>
              </a:rPr>
              <a:t>Entisol</a:t>
            </a:r>
            <a:r>
              <a:rPr lang="es-ES" sz="2000">
                <a:latin typeface="Times New Roman" pitchFamily="18" charset="0"/>
              </a:rPr>
              <a:t>, suborden </a:t>
            </a:r>
            <a:r>
              <a:rPr lang="es-ES_tradnl" sz="2000" i="1">
                <a:latin typeface="Times New Roman" pitchFamily="18" charset="0"/>
              </a:rPr>
              <a:t>fluventes</a:t>
            </a:r>
            <a:r>
              <a:rPr lang="es-ES" sz="2000">
                <a:latin typeface="Times New Roman" pitchFamily="18" charset="0"/>
              </a:rPr>
              <a:t>. </a:t>
            </a:r>
            <a:r>
              <a:rPr lang="es-ES_tradnl" sz="2000">
                <a:latin typeface="Times New Roman" pitchFamily="18" charset="0"/>
              </a:rPr>
              <a:t>Tienen un contenido de materia orgánica de 0.3 a 0.6%, y una capacidad de intercambio catiónico de 1 a 3 meq.100g</a:t>
            </a:r>
            <a:r>
              <a:rPr lang="es-ES" sz="2000" baseline="30000">
                <a:latin typeface="Times New Roman" pitchFamily="18" charset="0"/>
              </a:rPr>
              <a:t>-1</a:t>
            </a:r>
            <a:r>
              <a:rPr lang="es-ES_tradnl" sz="2000">
                <a:latin typeface="Times New Roman" pitchFamily="18" charset="0"/>
              </a:rPr>
              <a:t>, con una saturación de bases de 30 al 50%.</a:t>
            </a:r>
            <a:endParaRPr lang="es-ES" sz="2000">
              <a:latin typeface="Times New Roman" pitchFamily="18" charset="0"/>
            </a:endParaRPr>
          </a:p>
          <a:p>
            <a:pPr>
              <a:spcBef>
                <a:spcPct val="50000"/>
              </a:spcBef>
            </a:pPr>
            <a:r>
              <a:rPr lang="es-ES">
                <a:latin typeface="Arial" charset="0"/>
              </a:rPr>
              <a:t> </a:t>
            </a:r>
            <a:endParaRPr lang="es-ES_tradn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additive="base">
                                        <p:cTn id="7" dur="500" fill="hold"/>
                                        <p:tgtEl>
                                          <p:spTgt spid="403458"/>
                                        </p:tgtEl>
                                        <p:attrNameLst>
                                          <p:attrName>ppt_x</p:attrName>
                                        </p:attrNameLst>
                                      </p:cBhvr>
                                      <p:tavLst>
                                        <p:tav tm="0">
                                          <p:val>
                                            <p:strVal val="0-#ppt_w/2"/>
                                          </p:val>
                                        </p:tav>
                                        <p:tav tm="100000">
                                          <p:val>
                                            <p:strVal val="#ppt_x"/>
                                          </p:val>
                                        </p:tav>
                                      </p:tavLst>
                                    </p:anim>
                                    <p:anim calcmode="lin" valueType="num">
                                      <p:cBhvr additive="base">
                                        <p:cTn id="8" dur="500" fill="hold"/>
                                        <p:tgtEl>
                                          <p:spTgt spid="403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1676400" y="1600200"/>
            <a:ext cx="6400800" cy="641350"/>
          </a:xfrm>
          <a:prstGeom prst="rect">
            <a:avLst/>
          </a:prstGeom>
          <a:noFill/>
          <a:ln w="9525">
            <a:noFill/>
            <a:miter lim="800000"/>
            <a:headEnd/>
            <a:tailEnd/>
          </a:ln>
        </p:spPr>
        <p:txBody>
          <a:bodyPr>
            <a:spAutoFit/>
          </a:bodyPr>
          <a:lstStyle/>
          <a:p>
            <a:pPr algn="ctr">
              <a:spcBef>
                <a:spcPct val="50000"/>
              </a:spcBef>
            </a:pPr>
            <a:r>
              <a:rPr lang="es-ES_tradnl" sz="3600">
                <a:latin typeface="Verdana" pitchFamily="34" charset="0"/>
              </a:rPr>
              <a:t>Ciclos de los nutrientes </a:t>
            </a:r>
          </a:p>
        </p:txBody>
      </p:sp>
      <p:sp>
        <p:nvSpPr>
          <p:cNvPr id="384003" name="Text Box 3"/>
          <p:cNvSpPr txBox="1">
            <a:spLocks noChangeArrowheads="1"/>
          </p:cNvSpPr>
          <p:nvPr/>
        </p:nvSpPr>
        <p:spPr bwMode="auto">
          <a:xfrm>
            <a:off x="611188" y="2997200"/>
            <a:ext cx="8208962" cy="2282825"/>
          </a:xfrm>
          <a:prstGeom prst="rect">
            <a:avLst/>
          </a:prstGeom>
          <a:noFill/>
          <a:ln w="9525">
            <a:noFill/>
            <a:miter lim="800000"/>
            <a:headEnd/>
            <a:tailEnd/>
          </a:ln>
        </p:spPr>
        <p:txBody>
          <a:bodyPr>
            <a:spAutoFit/>
          </a:bodyPr>
          <a:lstStyle/>
          <a:p>
            <a:pPr>
              <a:spcBef>
                <a:spcPct val="50000"/>
              </a:spcBef>
            </a:pPr>
            <a:r>
              <a:rPr lang="es-ES_tradnl" sz="2400" i="1">
                <a:latin typeface="Verdana" pitchFamily="34" charset="0"/>
              </a:rPr>
              <a:t>La masa de nutrientes ciclados anualmente en un bosque es igual a la cantidad incorporada a la biomasa por absorción y otros procesos, más los nutrientes retornados por la caída de hojarasca, la lixiviación por la lluvia y los procesos de descomposición.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4002"/>
                                        </p:tgtEl>
                                        <p:attrNameLst>
                                          <p:attrName>style.visibility</p:attrName>
                                        </p:attrNameLst>
                                      </p:cBhvr>
                                      <p:to>
                                        <p:strVal val="visible"/>
                                      </p:to>
                                    </p:set>
                                    <p:anim calcmode="lin" valueType="num">
                                      <p:cBhvr additive="base">
                                        <p:cTn id="7" dur="500" fill="hold"/>
                                        <p:tgtEl>
                                          <p:spTgt spid="384002"/>
                                        </p:tgtEl>
                                        <p:attrNameLst>
                                          <p:attrName>ppt_x</p:attrName>
                                        </p:attrNameLst>
                                      </p:cBhvr>
                                      <p:tavLst>
                                        <p:tav tm="0">
                                          <p:val>
                                            <p:strVal val="0-#ppt_w/2"/>
                                          </p:val>
                                        </p:tav>
                                        <p:tav tm="100000">
                                          <p:val>
                                            <p:strVal val="#ppt_x"/>
                                          </p:val>
                                        </p:tav>
                                      </p:tavLst>
                                    </p:anim>
                                    <p:anim calcmode="lin" valueType="num">
                                      <p:cBhvr additive="base">
                                        <p:cTn id="8" dur="500" fill="hold"/>
                                        <p:tgtEl>
                                          <p:spTgt spid="3840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3"/>
                                        </p:tgtEl>
                                        <p:attrNameLst>
                                          <p:attrName>style.visibility</p:attrName>
                                        </p:attrNameLst>
                                      </p:cBhvr>
                                      <p:to>
                                        <p:strVal val="visible"/>
                                      </p:to>
                                    </p:set>
                                    <p:anim calcmode="lin" valueType="num">
                                      <p:cBhvr additive="base">
                                        <p:cTn id="13" dur="500" fill="hold"/>
                                        <p:tgtEl>
                                          <p:spTgt spid="384003"/>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autoUpdateAnimBg="0"/>
      <p:bldP spid="3840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Text Box 2"/>
          <p:cNvSpPr txBox="1">
            <a:spLocks noGrp="1" noChangeArrowheads="1"/>
          </p:cNvSpPr>
          <p:nvPr>
            <p:ph type="ctrTitle"/>
          </p:nvPr>
        </p:nvSpPr>
        <p:spPr>
          <a:xfrm>
            <a:off x="685800" y="914400"/>
            <a:ext cx="7772400" cy="1143000"/>
          </a:xfrm>
        </p:spPr>
        <p:txBody>
          <a:bodyPr/>
          <a:lstStyle/>
          <a:p>
            <a:pPr eaLnBrk="1" hangingPunct="1">
              <a:spcBef>
                <a:spcPct val="50000"/>
              </a:spcBef>
              <a:defRPr/>
            </a:pPr>
            <a:r>
              <a:rPr lang="es-ES_tradnl" sz="2800" smtClean="0">
                <a:solidFill>
                  <a:schemeClr val="tx1"/>
                </a:solidFill>
                <a:latin typeface="Verdana" pitchFamily="34" charset="0"/>
              </a:rPr>
              <a:t>Importancia de su estudio para el manejo de los bosques</a:t>
            </a:r>
            <a:endParaRPr lang="es-ES_tradnl" sz="5400" smtClean="0">
              <a:solidFill>
                <a:schemeClr val="tx1"/>
              </a:solidFill>
              <a:latin typeface="Verdana" pitchFamily="34" charset="0"/>
            </a:endParaRPr>
          </a:p>
        </p:txBody>
      </p:sp>
      <p:sp>
        <p:nvSpPr>
          <p:cNvPr id="386051" name="Text Box 3"/>
          <p:cNvSpPr txBox="1">
            <a:spLocks noChangeArrowheads="1"/>
          </p:cNvSpPr>
          <p:nvPr/>
        </p:nvSpPr>
        <p:spPr bwMode="auto">
          <a:xfrm>
            <a:off x="838200" y="2590800"/>
            <a:ext cx="7772400" cy="1143000"/>
          </a:xfrm>
          <a:prstGeom prst="rect">
            <a:avLst/>
          </a:prstGeom>
          <a:noFill/>
          <a:ln w="9525">
            <a:noFill/>
            <a:miter lim="800000"/>
            <a:headEnd/>
            <a:tailEnd/>
          </a:ln>
          <a:effectLst/>
        </p:spPr>
        <p:txBody>
          <a:bodyPr anchor="ctr"/>
          <a:lstStyle/>
          <a:p>
            <a:pPr>
              <a:spcBef>
                <a:spcPct val="50000"/>
              </a:spcBef>
              <a:defRPr/>
            </a:pPr>
            <a:r>
              <a:rPr lang="es-ES_tradnl" sz="2400">
                <a:effectLst>
                  <a:outerShdw blurRad="38100" dist="38100" dir="2700000" algn="tl">
                    <a:srgbClr val="000000"/>
                  </a:outerShdw>
                </a:effectLst>
                <a:latin typeface="Verdana" pitchFamily="34" charset="0"/>
              </a:rPr>
              <a:t>El ciclo de los nutrientes en un rodal involucra al almacenamiento y al flujo de nutrientes vinculados directamente con la productividad del sistema.</a:t>
            </a:r>
            <a:r>
              <a:rPr lang="es-ES_tradnl" sz="2000">
                <a:solidFill>
                  <a:schemeClr val="tx2"/>
                </a:solidFill>
                <a:effectLst>
                  <a:outerShdw blurRad="38100" dist="38100" dir="2700000" algn="tl">
                    <a:srgbClr val="000000"/>
                  </a:outerShdw>
                </a:effectLst>
                <a:latin typeface="Times New Roman" pitchFamily="18" charset="0"/>
              </a:rPr>
              <a:t> </a:t>
            </a:r>
            <a:endParaRPr lang="es-ES_tradnl" sz="5400">
              <a:solidFill>
                <a:schemeClr val="tx2"/>
              </a:solidFill>
              <a:effectLst>
                <a:outerShdw blurRad="38100" dist="38100" dir="2700000" algn="tl">
                  <a:srgbClr val="000000"/>
                </a:outerShdw>
              </a:effectLst>
              <a:latin typeface="Times New Roman" pitchFamily="18" charset="0"/>
            </a:endParaRPr>
          </a:p>
        </p:txBody>
      </p:sp>
      <p:sp>
        <p:nvSpPr>
          <p:cNvPr id="386052" name="Text Box 4"/>
          <p:cNvSpPr txBox="1">
            <a:spLocks noChangeArrowheads="1"/>
          </p:cNvSpPr>
          <p:nvPr/>
        </p:nvSpPr>
        <p:spPr bwMode="auto">
          <a:xfrm>
            <a:off x="827088" y="4868863"/>
            <a:ext cx="8054975" cy="1143000"/>
          </a:xfrm>
          <a:prstGeom prst="rect">
            <a:avLst/>
          </a:prstGeom>
          <a:noFill/>
          <a:ln w="9525">
            <a:noFill/>
            <a:miter lim="800000"/>
            <a:headEnd/>
            <a:tailEnd/>
          </a:ln>
          <a:effectLst/>
        </p:spPr>
        <p:txBody>
          <a:bodyPr anchor="ctr"/>
          <a:lstStyle/>
          <a:p>
            <a:pPr>
              <a:spcBef>
                <a:spcPct val="50000"/>
              </a:spcBef>
              <a:defRPr/>
            </a:pPr>
            <a:r>
              <a:rPr lang="es-ES_tradnl" sz="2400" dirty="0">
                <a:effectLst>
                  <a:outerShdw blurRad="38100" dist="38100" dir="2700000" algn="tl">
                    <a:srgbClr val="000000"/>
                  </a:outerShdw>
                </a:effectLst>
                <a:latin typeface="Verdana" pitchFamily="34" charset="0"/>
              </a:rPr>
              <a:t>El manejo del rodal es la manipulación de su dinámica pudiendo afectar directamente la utilización y la disponibilidad de los nutrientes del sistema.</a:t>
            </a:r>
            <a:endParaRPr lang="es-ES_tradnl" sz="48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additive="base">
                                        <p:cTn id="7" dur="500" fill="hold"/>
                                        <p:tgtEl>
                                          <p:spTgt spid="386050"/>
                                        </p:tgtEl>
                                        <p:attrNameLst>
                                          <p:attrName>ppt_x</p:attrName>
                                        </p:attrNameLst>
                                      </p:cBhvr>
                                      <p:tavLst>
                                        <p:tav tm="0">
                                          <p:val>
                                            <p:strVal val="0-#ppt_w/2"/>
                                          </p:val>
                                        </p:tav>
                                        <p:tav tm="100000">
                                          <p:val>
                                            <p:strVal val="#ppt_x"/>
                                          </p:val>
                                        </p:tav>
                                      </p:tavLst>
                                    </p:anim>
                                    <p:anim calcmode="lin" valueType="num">
                                      <p:cBhvr additive="base">
                                        <p:cTn id="8" dur="500" fill="hold"/>
                                        <p:tgtEl>
                                          <p:spTgt spid="386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1"/>
                                        </p:tgtEl>
                                        <p:attrNameLst>
                                          <p:attrName>style.visibility</p:attrName>
                                        </p:attrNameLst>
                                      </p:cBhvr>
                                      <p:to>
                                        <p:strVal val="visible"/>
                                      </p:to>
                                    </p:set>
                                    <p:anim calcmode="lin" valueType="num">
                                      <p:cBhvr additive="base">
                                        <p:cTn id="13" dur="500" fill="hold"/>
                                        <p:tgtEl>
                                          <p:spTgt spid="386051"/>
                                        </p:tgtEl>
                                        <p:attrNameLst>
                                          <p:attrName>ppt_x</p:attrName>
                                        </p:attrNameLst>
                                      </p:cBhvr>
                                      <p:tavLst>
                                        <p:tav tm="0">
                                          <p:val>
                                            <p:strVal val="0-#ppt_w/2"/>
                                          </p:val>
                                        </p:tav>
                                        <p:tav tm="100000">
                                          <p:val>
                                            <p:strVal val="#ppt_x"/>
                                          </p:val>
                                        </p:tav>
                                      </p:tavLst>
                                    </p:anim>
                                    <p:anim calcmode="lin" valueType="num">
                                      <p:cBhvr additive="base">
                                        <p:cTn id="14" dur="500" fill="hold"/>
                                        <p:tgtEl>
                                          <p:spTgt spid="3860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gtEl>
                                        <p:attrNameLst>
                                          <p:attrName>style.visibility</p:attrName>
                                        </p:attrNameLst>
                                      </p:cBhvr>
                                      <p:to>
                                        <p:strVal val="visible"/>
                                      </p:to>
                                    </p:set>
                                    <p:anim calcmode="lin" valueType="num">
                                      <p:cBhvr additive="base">
                                        <p:cTn id="19" dur="500" fill="hold"/>
                                        <p:tgtEl>
                                          <p:spTgt spid="386052"/>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utoUpdateAnimBg="0"/>
      <p:bldP spid="386051" grpId="0" autoUpdateAnimBg="0"/>
      <p:bldP spid="38605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descr="Eucaly3anos"/>
          <p:cNvPicPr>
            <a:picLocks noChangeAspect="1" noChangeArrowheads="1"/>
          </p:cNvPicPr>
          <p:nvPr/>
        </p:nvPicPr>
        <p:blipFill>
          <a:blip r:embed="rId2" cstate="print"/>
          <a:srcRect/>
          <a:stretch>
            <a:fillRect/>
          </a:stretch>
        </p:blipFill>
        <p:spPr bwMode="auto">
          <a:xfrm>
            <a:off x="304800" y="49213"/>
            <a:ext cx="5181600" cy="3803650"/>
          </a:xfrm>
          <a:prstGeom prst="rect">
            <a:avLst/>
          </a:prstGeom>
          <a:noFill/>
          <a:ln w="9525">
            <a:noFill/>
            <a:miter lim="800000"/>
            <a:headEnd/>
            <a:tailEnd/>
          </a:ln>
        </p:spPr>
      </p:pic>
      <p:pic>
        <p:nvPicPr>
          <p:cNvPr id="389123" name="Picture 3" descr="Eucalcnasta1"/>
          <p:cNvPicPr>
            <a:picLocks noChangeAspect="1" noChangeArrowheads="1"/>
          </p:cNvPicPr>
          <p:nvPr/>
        </p:nvPicPr>
        <p:blipFill>
          <a:blip r:embed="rId3" cstate="print"/>
          <a:srcRect/>
          <a:stretch>
            <a:fillRect/>
          </a:stretch>
        </p:blipFill>
        <p:spPr bwMode="auto">
          <a:xfrm>
            <a:off x="3200400" y="2871788"/>
            <a:ext cx="5715000" cy="3681412"/>
          </a:xfrm>
          <a:prstGeom prst="rect">
            <a:avLst/>
          </a:prstGeom>
          <a:noFill/>
          <a:ln w="9525">
            <a:noFill/>
            <a:miter lim="800000"/>
            <a:headEnd/>
            <a:tailEnd/>
          </a:ln>
        </p:spPr>
      </p:pic>
      <p:sp>
        <p:nvSpPr>
          <p:cNvPr id="389124" name="AutoShape 4"/>
          <p:cNvSpPr>
            <a:spLocks noChangeArrowheads="1"/>
          </p:cNvSpPr>
          <p:nvPr/>
        </p:nvSpPr>
        <p:spPr bwMode="auto">
          <a:xfrm>
            <a:off x="5638800" y="762000"/>
            <a:ext cx="1524000" cy="609600"/>
          </a:xfrm>
          <a:prstGeom prst="left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s-ES"/>
          </a:p>
        </p:txBody>
      </p:sp>
      <p:sp>
        <p:nvSpPr>
          <p:cNvPr id="389125" name="AutoShape 5"/>
          <p:cNvSpPr>
            <a:spLocks noChangeArrowheads="1"/>
          </p:cNvSpPr>
          <p:nvPr/>
        </p:nvSpPr>
        <p:spPr bwMode="auto">
          <a:xfrm>
            <a:off x="533400" y="5029200"/>
            <a:ext cx="1524000" cy="609600"/>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s-ES"/>
          </a:p>
        </p:txBody>
      </p:sp>
      <p:sp>
        <p:nvSpPr>
          <p:cNvPr id="389126" name="Text Box 6"/>
          <p:cNvSpPr txBox="1">
            <a:spLocks noChangeArrowheads="1"/>
          </p:cNvSpPr>
          <p:nvPr/>
        </p:nvSpPr>
        <p:spPr bwMode="auto">
          <a:xfrm>
            <a:off x="6019800" y="1752600"/>
            <a:ext cx="2438400" cy="822325"/>
          </a:xfrm>
          <a:prstGeom prst="rect">
            <a:avLst/>
          </a:prstGeom>
          <a:noFill/>
          <a:ln w="9525">
            <a:noFill/>
            <a:miter lim="800000"/>
            <a:headEnd/>
            <a:tailEnd/>
          </a:ln>
        </p:spPr>
        <p:txBody>
          <a:bodyPr>
            <a:spAutoFit/>
          </a:bodyPr>
          <a:lstStyle/>
          <a:p>
            <a:pPr>
              <a:spcBef>
                <a:spcPct val="50000"/>
              </a:spcBef>
            </a:pPr>
            <a:r>
              <a:rPr lang="es-ES_tradnl" sz="2400">
                <a:latin typeface="Times New Roman" pitchFamily="18" charset="0"/>
              </a:rPr>
              <a:t>Plantación juvenil 3 años</a:t>
            </a:r>
          </a:p>
        </p:txBody>
      </p:sp>
      <p:sp>
        <p:nvSpPr>
          <p:cNvPr id="389127" name="Text Box 7"/>
          <p:cNvSpPr txBox="1">
            <a:spLocks noChangeArrowheads="1"/>
          </p:cNvSpPr>
          <p:nvPr/>
        </p:nvSpPr>
        <p:spPr bwMode="auto">
          <a:xfrm>
            <a:off x="381000" y="4267200"/>
            <a:ext cx="2590800" cy="822325"/>
          </a:xfrm>
          <a:prstGeom prst="rect">
            <a:avLst/>
          </a:prstGeom>
          <a:noFill/>
          <a:ln w="9525">
            <a:noFill/>
            <a:miter lim="800000"/>
            <a:headEnd/>
            <a:tailEnd/>
          </a:ln>
        </p:spPr>
        <p:txBody>
          <a:bodyPr>
            <a:spAutoFit/>
          </a:bodyPr>
          <a:lstStyle/>
          <a:p>
            <a:pPr>
              <a:spcBef>
                <a:spcPct val="50000"/>
              </a:spcBef>
            </a:pPr>
            <a:r>
              <a:rPr lang="es-ES_tradnl" sz="2400">
                <a:latin typeface="Times New Roman" pitchFamily="18" charset="0"/>
              </a:rPr>
              <a:t>Plantación madura 14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dissolve">
                                      <p:cBhvr>
                                        <p:cTn id="7" dur="500"/>
                                        <p:tgtEl>
                                          <p:spTgt spid="3891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24"/>
                                        </p:tgtEl>
                                        <p:attrNameLst>
                                          <p:attrName>style.visibility</p:attrName>
                                        </p:attrNameLst>
                                      </p:cBhvr>
                                      <p:to>
                                        <p:strVal val="visible"/>
                                      </p:to>
                                    </p:set>
                                    <p:animEffect transition="in" filter="dissolve">
                                      <p:cBhvr>
                                        <p:cTn id="10" dur="500"/>
                                        <p:tgtEl>
                                          <p:spTgt spid="3891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126"/>
                                        </p:tgtEl>
                                        <p:attrNameLst>
                                          <p:attrName>style.visibility</p:attrName>
                                        </p:attrNameLst>
                                      </p:cBhvr>
                                      <p:to>
                                        <p:strVal val="visible"/>
                                      </p:to>
                                    </p:set>
                                    <p:animEffect transition="in" filter="dissolve">
                                      <p:cBhvr>
                                        <p:cTn id="13" dur="500"/>
                                        <p:tgtEl>
                                          <p:spTgt spid="3891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89127"/>
                                        </p:tgtEl>
                                        <p:attrNameLst>
                                          <p:attrName>style.visibility</p:attrName>
                                        </p:attrNameLst>
                                      </p:cBhvr>
                                      <p:to>
                                        <p:strVal val="visible"/>
                                      </p:to>
                                    </p:set>
                                    <p:animEffect transition="in" filter="dissolve">
                                      <p:cBhvr>
                                        <p:cTn id="18" dur="500"/>
                                        <p:tgtEl>
                                          <p:spTgt spid="3891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9125"/>
                                        </p:tgtEl>
                                        <p:attrNameLst>
                                          <p:attrName>style.visibility</p:attrName>
                                        </p:attrNameLst>
                                      </p:cBhvr>
                                      <p:to>
                                        <p:strVal val="visible"/>
                                      </p:to>
                                    </p:set>
                                    <p:animEffect transition="in" filter="dissolve">
                                      <p:cBhvr>
                                        <p:cTn id="21" dur="500"/>
                                        <p:tgtEl>
                                          <p:spTgt spid="389125"/>
                                        </p:tgtEl>
                                      </p:cBhvr>
                                    </p:animEffect>
                                  </p:childTnLst>
                                </p:cTn>
                              </p:par>
                              <p:par>
                                <p:cTn id="22" presetID="9" presetClass="entr" presetSubtype="0" fill="hold" nodeType="withEffect">
                                  <p:stCondLst>
                                    <p:cond delay="0"/>
                                  </p:stCondLst>
                                  <p:childTnLst>
                                    <p:set>
                                      <p:cBhvr>
                                        <p:cTn id="23" dur="1" fill="hold">
                                          <p:stCondLst>
                                            <p:cond delay="0"/>
                                          </p:stCondLst>
                                        </p:cTn>
                                        <p:tgtEl>
                                          <p:spTgt spid="389123"/>
                                        </p:tgtEl>
                                        <p:attrNameLst>
                                          <p:attrName>style.visibility</p:attrName>
                                        </p:attrNameLst>
                                      </p:cBhvr>
                                      <p:to>
                                        <p:strVal val="visible"/>
                                      </p:to>
                                    </p:set>
                                    <p:animEffect transition="in" filter="dissolve">
                                      <p:cBhvr>
                                        <p:cTn id="24" dur="500"/>
                                        <p:tgtEl>
                                          <p:spTgt spid="38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animBg="1"/>
      <p:bldP spid="389125" grpId="0" animBg="1"/>
      <p:bldP spid="389126" grpId="0"/>
      <p:bldP spid="3891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s-ES" sz="2000" smtClean="0">
                <a:solidFill>
                  <a:schemeClr val="tx1"/>
                </a:solidFill>
              </a:rPr>
              <a:t>	</a:t>
            </a:r>
            <a:br>
              <a:rPr lang="es-ES" sz="2000" smtClean="0">
                <a:solidFill>
                  <a:schemeClr val="tx1"/>
                </a:solidFill>
              </a:rPr>
            </a:br>
            <a:endParaRPr lang="es-ES_tradnl" smtClean="0">
              <a:solidFill>
                <a:schemeClr val="tx1"/>
              </a:solidFill>
            </a:endParaRPr>
          </a:p>
        </p:txBody>
      </p:sp>
      <p:graphicFrame>
        <p:nvGraphicFramePr>
          <p:cNvPr id="2050" name="Object 3"/>
          <p:cNvGraphicFramePr>
            <a:graphicFrameLocks noChangeAspect="1"/>
          </p:cNvGraphicFramePr>
          <p:nvPr/>
        </p:nvGraphicFramePr>
        <p:xfrm>
          <a:off x="1176338" y="2351088"/>
          <a:ext cx="6981825" cy="1958975"/>
        </p:xfrm>
        <a:graphic>
          <a:graphicData uri="http://schemas.openxmlformats.org/presentationml/2006/ole">
            <p:oleObj spid="_x0000_s2050" name="Documento" r:id="rId3" imgW="7090669" imgH="1990848" progId="Word.Document.8">
              <p:embed/>
            </p:oleObj>
          </a:graphicData>
        </a:graphic>
      </p:graphicFrame>
      <p:sp>
        <p:nvSpPr>
          <p:cNvPr id="2052" name="Text Box 4"/>
          <p:cNvSpPr txBox="1">
            <a:spLocks noChangeArrowheads="1"/>
          </p:cNvSpPr>
          <p:nvPr/>
        </p:nvSpPr>
        <p:spPr bwMode="auto">
          <a:xfrm>
            <a:off x="1219200" y="4267200"/>
            <a:ext cx="4572000" cy="396875"/>
          </a:xfrm>
          <a:prstGeom prst="rect">
            <a:avLst/>
          </a:prstGeom>
          <a:noFill/>
          <a:ln w="9525">
            <a:noFill/>
            <a:miter lim="800000"/>
            <a:headEnd/>
            <a:tailEnd/>
          </a:ln>
        </p:spPr>
        <p:txBody>
          <a:bodyPr>
            <a:spAutoFit/>
          </a:bodyPr>
          <a:lstStyle/>
          <a:p>
            <a:pPr>
              <a:spcBef>
                <a:spcPct val="50000"/>
              </a:spcBef>
            </a:pPr>
            <a:r>
              <a:rPr lang="es-ES_tradnl" sz="2000" b="1">
                <a:latin typeface="Times New Roman" pitchFamily="18" charset="0"/>
              </a:rPr>
              <a:t>Valores en </a:t>
            </a:r>
            <a:r>
              <a:rPr lang="es-ES" sz="2000" b="1">
                <a:latin typeface="Times New Roman" pitchFamily="18" charset="0"/>
              </a:rPr>
              <a:t>Mg.ha</a:t>
            </a:r>
            <a:r>
              <a:rPr lang="es-ES" sz="2000" b="1" baseline="30000">
                <a:latin typeface="Times New Roman" pitchFamily="18" charset="0"/>
              </a:rPr>
              <a:t>-1</a:t>
            </a:r>
            <a:r>
              <a:rPr lang="es-ES" sz="2000" b="1">
                <a:latin typeface="Times New Roman" pitchFamily="18" charset="0"/>
              </a:rPr>
              <a:t> o Mg.ha</a:t>
            </a:r>
            <a:r>
              <a:rPr lang="es-ES" sz="2000" b="1" baseline="30000">
                <a:latin typeface="Times New Roman" pitchFamily="18" charset="0"/>
              </a:rPr>
              <a:t>-1</a:t>
            </a:r>
            <a:r>
              <a:rPr lang="es-ES" sz="2000" b="1">
                <a:latin typeface="Times New Roman" pitchFamily="18" charset="0"/>
              </a:rPr>
              <a:t>.año</a:t>
            </a:r>
            <a:r>
              <a:rPr lang="es-ES" sz="2000" b="1" baseline="30000">
                <a:latin typeface="Times New Roman" pitchFamily="18" charset="0"/>
              </a:rPr>
              <a:t>-1</a:t>
            </a:r>
            <a:endParaRPr lang="es-ES_tradnl" sz="2000" b="1">
              <a:latin typeface="Arial" charset="0"/>
            </a:endParaRPr>
          </a:p>
        </p:txBody>
      </p:sp>
      <p:sp>
        <p:nvSpPr>
          <p:cNvPr id="2053" name="Text Box 5"/>
          <p:cNvSpPr txBox="1">
            <a:spLocks noChangeArrowheads="1"/>
          </p:cNvSpPr>
          <p:nvPr/>
        </p:nvSpPr>
        <p:spPr bwMode="auto">
          <a:xfrm>
            <a:off x="1476375" y="549275"/>
            <a:ext cx="7056438" cy="641350"/>
          </a:xfrm>
          <a:prstGeom prst="rect">
            <a:avLst/>
          </a:prstGeom>
          <a:noFill/>
          <a:ln w="9525">
            <a:noFill/>
            <a:miter lim="800000"/>
            <a:headEnd/>
            <a:tailEnd/>
          </a:ln>
        </p:spPr>
        <p:txBody>
          <a:bodyPr>
            <a:spAutoFit/>
          </a:bodyPr>
          <a:lstStyle/>
          <a:p>
            <a:r>
              <a:rPr lang="es-AR" b="1">
                <a:latin typeface="Arial" charset="0"/>
              </a:rPr>
              <a:t>Características productivas de las edades I y II de </a:t>
            </a:r>
            <a:r>
              <a:rPr lang="es-AR" b="1" i="1">
                <a:latin typeface="Arial" charset="0"/>
              </a:rPr>
              <a:t>E. grandis</a:t>
            </a:r>
            <a:r>
              <a:rPr lang="es-AR" b="1">
                <a:latin typeface="Arial" charset="0"/>
              </a:rPr>
              <a:t> en suelos arenosos del NE de Entre Ríos.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066800" y="5029200"/>
            <a:ext cx="7086600" cy="730250"/>
          </a:xfrm>
          <a:prstGeom prst="rect">
            <a:avLst/>
          </a:prstGeom>
          <a:noFill/>
          <a:ln w="9525">
            <a:noFill/>
            <a:miter lim="800000"/>
            <a:headEnd/>
            <a:tailEnd/>
          </a:ln>
        </p:spPr>
        <p:txBody>
          <a:bodyPr>
            <a:spAutoFit/>
          </a:bodyPr>
          <a:lstStyle/>
          <a:p>
            <a:r>
              <a:rPr lang="es-MX" sz="1400" b="1">
                <a:latin typeface="Arial" charset="0"/>
              </a:rPr>
              <a:t>Figura 2 .   Valores de requerimiento  </a:t>
            </a:r>
            <a:r>
              <a:rPr lang="es-ES" sz="1400" b="1">
                <a:solidFill>
                  <a:srgbClr val="000000"/>
                </a:solidFill>
                <a:latin typeface="Arial" charset="0"/>
              </a:rPr>
              <a:t>(kg.ha</a:t>
            </a:r>
            <a:r>
              <a:rPr lang="es-ES" sz="1400" b="1" baseline="30000">
                <a:solidFill>
                  <a:srgbClr val="000000"/>
                </a:solidFill>
                <a:latin typeface="Arial" charset="0"/>
              </a:rPr>
              <a:t>-1</a:t>
            </a:r>
            <a:r>
              <a:rPr lang="es-ES" sz="1400" b="1">
                <a:solidFill>
                  <a:srgbClr val="000000"/>
                </a:solidFill>
                <a:latin typeface="Arial" charset="0"/>
              </a:rPr>
              <a:t>.año</a:t>
            </a:r>
            <a:r>
              <a:rPr lang="es-ES" sz="1400" b="1" baseline="30000">
                <a:solidFill>
                  <a:srgbClr val="000000"/>
                </a:solidFill>
                <a:latin typeface="Arial" charset="0"/>
              </a:rPr>
              <a:t>-1</a:t>
            </a:r>
            <a:r>
              <a:rPr lang="es-ES" sz="1400" b="1">
                <a:solidFill>
                  <a:srgbClr val="000000"/>
                </a:solidFill>
                <a:latin typeface="Arial" charset="0"/>
              </a:rPr>
              <a:t>)</a:t>
            </a:r>
            <a:r>
              <a:rPr lang="es-MX" sz="1400" b="1">
                <a:latin typeface="Arial" charset="0"/>
              </a:rPr>
              <a:t> e incremento </a:t>
            </a:r>
            <a:r>
              <a:rPr lang="es-ES" sz="1400" b="1">
                <a:solidFill>
                  <a:srgbClr val="000000"/>
                </a:solidFill>
                <a:latin typeface="Arial" charset="0"/>
              </a:rPr>
              <a:t>(Mg.ha</a:t>
            </a:r>
            <a:r>
              <a:rPr lang="es-ES" sz="1400" b="1" baseline="30000">
                <a:solidFill>
                  <a:srgbClr val="000000"/>
                </a:solidFill>
                <a:latin typeface="Arial" charset="0"/>
              </a:rPr>
              <a:t>-1</a:t>
            </a:r>
            <a:r>
              <a:rPr lang="es-ES" sz="1400" b="1">
                <a:solidFill>
                  <a:srgbClr val="000000"/>
                </a:solidFill>
                <a:latin typeface="Arial" charset="0"/>
              </a:rPr>
              <a:t>.año</a:t>
            </a:r>
            <a:r>
              <a:rPr lang="es-ES" sz="1400" b="1" baseline="30000">
                <a:solidFill>
                  <a:srgbClr val="000000"/>
                </a:solidFill>
                <a:latin typeface="Arial" charset="0"/>
              </a:rPr>
              <a:t>-1</a:t>
            </a:r>
            <a:r>
              <a:rPr lang="es-ES" sz="1400" b="1">
                <a:solidFill>
                  <a:srgbClr val="000000"/>
                </a:solidFill>
                <a:latin typeface="Arial" charset="0"/>
              </a:rPr>
              <a:t>)</a:t>
            </a:r>
            <a:r>
              <a:rPr lang="es-MX" sz="1400" b="1">
                <a:latin typeface="Arial" charset="0"/>
              </a:rPr>
              <a:t> para N y P en relación con las diferentes fases de desarrollo de </a:t>
            </a:r>
            <a:r>
              <a:rPr lang="es-MX" sz="1400" b="1" i="1">
                <a:latin typeface="Arial" charset="0"/>
              </a:rPr>
              <a:t>E. grandis</a:t>
            </a:r>
            <a:r>
              <a:rPr lang="es-MX" sz="1400" b="1">
                <a:latin typeface="Arial" charset="0"/>
              </a:rPr>
              <a:t> en suelos arenosos de E. Ríos.</a:t>
            </a:r>
          </a:p>
        </p:txBody>
      </p:sp>
      <p:sp>
        <p:nvSpPr>
          <p:cNvPr id="51203" name="Rectangle 3"/>
          <p:cNvSpPr>
            <a:spLocks noChangeArrowheads="1"/>
          </p:cNvSpPr>
          <p:nvPr/>
        </p:nvSpPr>
        <p:spPr bwMode="auto">
          <a:xfrm>
            <a:off x="935038" y="1225550"/>
            <a:ext cx="2779712" cy="2355850"/>
          </a:xfrm>
          <a:prstGeom prst="rect">
            <a:avLst/>
          </a:prstGeom>
          <a:noFill/>
          <a:ln w="9525">
            <a:noFill/>
            <a:miter lim="800000"/>
            <a:headEnd/>
            <a:tailEnd/>
          </a:ln>
        </p:spPr>
        <p:txBody>
          <a:bodyPr/>
          <a:lstStyle/>
          <a:p>
            <a:endParaRPr lang="es-ES"/>
          </a:p>
        </p:txBody>
      </p:sp>
      <p:sp>
        <p:nvSpPr>
          <p:cNvPr id="51204" name="Line 4"/>
          <p:cNvSpPr>
            <a:spLocks noChangeShapeType="1"/>
          </p:cNvSpPr>
          <p:nvPr/>
        </p:nvSpPr>
        <p:spPr bwMode="auto">
          <a:xfrm>
            <a:off x="935038" y="1225550"/>
            <a:ext cx="1587" cy="2344738"/>
          </a:xfrm>
          <a:prstGeom prst="line">
            <a:avLst/>
          </a:prstGeom>
          <a:noFill/>
          <a:ln w="17463">
            <a:solidFill>
              <a:srgbClr val="000000"/>
            </a:solidFill>
            <a:round/>
            <a:headEnd/>
            <a:tailEnd/>
          </a:ln>
        </p:spPr>
        <p:txBody>
          <a:bodyPr/>
          <a:lstStyle/>
          <a:p>
            <a:endParaRPr lang="es-ES"/>
          </a:p>
        </p:txBody>
      </p:sp>
      <p:sp>
        <p:nvSpPr>
          <p:cNvPr id="51205" name="Line 5"/>
          <p:cNvSpPr>
            <a:spLocks noChangeShapeType="1"/>
          </p:cNvSpPr>
          <p:nvPr/>
        </p:nvSpPr>
        <p:spPr bwMode="auto">
          <a:xfrm>
            <a:off x="935038" y="3570288"/>
            <a:ext cx="2762250" cy="1587"/>
          </a:xfrm>
          <a:prstGeom prst="line">
            <a:avLst/>
          </a:prstGeom>
          <a:noFill/>
          <a:ln w="17463">
            <a:solidFill>
              <a:srgbClr val="000000"/>
            </a:solidFill>
            <a:round/>
            <a:headEnd/>
            <a:tailEnd/>
          </a:ln>
        </p:spPr>
        <p:txBody>
          <a:bodyPr/>
          <a:lstStyle/>
          <a:p>
            <a:endParaRPr lang="es-ES"/>
          </a:p>
        </p:txBody>
      </p:sp>
      <p:sp>
        <p:nvSpPr>
          <p:cNvPr id="51206" name="Line 6"/>
          <p:cNvSpPr>
            <a:spLocks noChangeShapeType="1"/>
          </p:cNvSpPr>
          <p:nvPr/>
        </p:nvSpPr>
        <p:spPr bwMode="auto">
          <a:xfrm flipV="1">
            <a:off x="3697288" y="1225550"/>
            <a:ext cx="1587" cy="2344738"/>
          </a:xfrm>
          <a:prstGeom prst="line">
            <a:avLst/>
          </a:prstGeom>
          <a:noFill/>
          <a:ln w="17463">
            <a:solidFill>
              <a:srgbClr val="000000"/>
            </a:solidFill>
            <a:round/>
            <a:headEnd/>
            <a:tailEnd/>
          </a:ln>
        </p:spPr>
        <p:txBody>
          <a:bodyPr/>
          <a:lstStyle/>
          <a:p>
            <a:endParaRPr lang="es-ES"/>
          </a:p>
        </p:txBody>
      </p:sp>
      <p:sp>
        <p:nvSpPr>
          <p:cNvPr id="51207" name="Line 7"/>
          <p:cNvSpPr>
            <a:spLocks noChangeShapeType="1"/>
          </p:cNvSpPr>
          <p:nvPr/>
        </p:nvSpPr>
        <p:spPr bwMode="auto">
          <a:xfrm>
            <a:off x="935038" y="3570288"/>
            <a:ext cx="47625" cy="1587"/>
          </a:xfrm>
          <a:prstGeom prst="line">
            <a:avLst/>
          </a:prstGeom>
          <a:noFill/>
          <a:ln w="17463">
            <a:solidFill>
              <a:srgbClr val="000000"/>
            </a:solidFill>
            <a:round/>
            <a:headEnd/>
            <a:tailEnd/>
          </a:ln>
        </p:spPr>
        <p:txBody>
          <a:bodyPr/>
          <a:lstStyle/>
          <a:p>
            <a:endParaRPr lang="es-ES"/>
          </a:p>
        </p:txBody>
      </p:sp>
      <p:sp>
        <p:nvSpPr>
          <p:cNvPr id="51208" name="Rectangle 8"/>
          <p:cNvSpPr>
            <a:spLocks noChangeArrowheads="1"/>
          </p:cNvSpPr>
          <p:nvPr/>
        </p:nvSpPr>
        <p:spPr bwMode="auto">
          <a:xfrm>
            <a:off x="611188" y="3471863"/>
            <a:ext cx="27940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4 </a:t>
            </a:r>
            <a:endParaRPr lang="es-ES_tradnl" sz="2400">
              <a:latin typeface="Times New Roman" pitchFamily="18" charset="0"/>
            </a:endParaRPr>
          </a:p>
        </p:txBody>
      </p:sp>
      <p:sp>
        <p:nvSpPr>
          <p:cNvPr id="51209" name="Line 9"/>
          <p:cNvSpPr>
            <a:spLocks noChangeShapeType="1"/>
          </p:cNvSpPr>
          <p:nvPr/>
        </p:nvSpPr>
        <p:spPr bwMode="auto">
          <a:xfrm>
            <a:off x="935038" y="3402013"/>
            <a:ext cx="31750" cy="1587"/>
          </a:xfrm>
          <a:prstGeom prst="line">
            <a:avLst/>
          </a:prstGeom>
          <a:noFill/>
          <a:ln w="17463">
            <a:solidFill>
              <a:srgbClr val="000000"/>
            </a:solidFill>
            <a:round/>
            <a:headEnd/>
            <a:tailEnd/>
          </a:ln>
        </p:spPr>
        <p:txBody>
          <a:bodyPr/>
          <a:lstStyle/>
          <a:p>
            <a:endParaRPr lang="es-ES"/>
          </a:p>
        </p:txBody>
      </p:sp>
      <p:sp>
        <p:nvSpPr>
          <p:cNvPr id="51210" name="Line 10"/>
          <p:cNvSpPr>
            <a:spLocks noChangeShapeType="1"/>
          </p:cNvSpPr>
          <p:nvPr/>
        </p:nvSpPr>
        <p:spPr bwMode="auto">
          <a:xfrm>
            <a:off x="935038" y="3402013"/>
            <a:ext cx="2762250" cy="1587"/>
          </a:xfrm>
          <a:prstGeom prst="line">
            <a:avLst/>
          </a:prstGeom>
          <a:noFill/>
          <a:ln w="0">
            <a:noFill/>
            <a:round/>
            <a:headEnd/>
            <a:tailEnd/>
          </a:ln>
        </p:spPr>
        <p:txBody>
          <a:bodyPr/>
          <a:lstStyle/>
          <a:p>
            <a:endParaRPr lang="es-ES"/>
          </a:p>
        </p:txBody>
      </p:sp>
      <p:sp>
        <p:nvSpPr>
          <p:cNvPr id="51211" name="Line 11"/>
          <p:cNvSpPr>
            <a:spLocks noChangeShapeType="1"/>
          </p:cNvSpPr>
          <p:nvPr/>
        </p:nvSpPr>
        <p:spPr bwMode="auto">
          <a:xfrm>
            <a:off x="935038" y="3235325"/>
            <a:ext cx="47625" cy="1588"/>
          </a:xfrm>
          <a:prstGeom prst="line">
            <a:avLst/>
          </a:prstGeom>
          <a:noFill/>
          <a:ln w="17463">
            <a:solidFill>
              <a:srgbClr val="000000"/>
            </a:solidFill>
            <a:round/>
            <a:headEnd/>
            <a:tailEnd/>
          </a:ln>
        </p:spPr>
        <p:txBody>
          <a:bodyPr/>
          <a:lstStyle/>
          <a:p>
            <a:endParaRPr lang="es-ES"/>
          </a:p>
        </p:txBody>
      </p:sp>
      <p:sp>
        <p:nvSpPr>
          <p:cNvPr id="51212" name="Line 12"/>
          <p:cNvSpPr>
            <a:spLocks noChangeShapeType="1"/>
          </p:cNvSpPr>
          <p:nvPr/>
        </p:nvSpPr>
        <p:spPr bwMode="auto">
          <a:xfrm>
            <a:off x="935038" y="3235325"/>
            <a:ext cx="2762250" cy="1588"/>
          </a:xfrm>
          <a:prstGeom prst="line">
            <a:avLst/>
          </a:prstGeom>
          <a:noFill/>
          <a:ln w="0">
            <a:noFill/>
            <a:round/>
            <a:headEnd/>
            <a:tailEnd/>
          </a:ln>
        </p:spPr>
        <p:txBody>
          <a:bodyPr/>
          <a:lstStyle/>
          <a:p>
            <a:endParaRPr lang="es-ES"/>
          </a:p>
        </p:txBody>
      </p:sp>
      <p:sp>
        <p:nvSpPr>
          <p:cNvPr id="51213" name="Rectangle 13"/>
          <p:cNvSpPr>
            <a:spLocks noChangeArrowheads="1"/>
          </p:cNvSpPr>
          <p:nvPr/>
        </p:nvSpPr>
        <p:spPr bwMode="auto">
          <a:xfrm>
            <a:off x="611188" y="3136900"/>
            <a:ext cx="27940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6 </a:t>
            </a:r>
            <a:endParaRPr lang="es-ES_tradnl" sz="2400">
              <a:latin typeface="Times New Roman" pitchFamily="18" charset="0"/>
            </a:endParaRPr>
          </a:p>
        </p:txBody>
      </p:sp>
      <p:sp>
        <p:nvSpPr>
          <p:cNvPr id="51214" name="Line 14"/>
          <p:cNvSpPr>
            <a:spLocks noChangeShapeType="1"/>
          </p:cNvSpPr>
          <p:nvPr/>
        </p:nvSpPr>
        <p:spPr bwMode="auto">
          <a:xfrm>
            <a:off x="935038" y="3067050"/>
            <a:ext cx="31750" cy="1588"/>
          </a:xfrm>
          <a:prstGeom prst="line">
            <a:avLst/>
          </a:prstGeom>
          <a:noFill/>
          <a:ln w="17463">
            <a:solidFill>
              <a:srgbClr val="000000"/>
            </a:solidFill>
            <a:round/>
            <a:headEnd/>
            <a:tailEnd/>
          </a:ln>
        </p:spPr>
        <p:txBody>
          <a:bodyPr/>
          <a:lstStyle/>
          <a:p>
            <a:endParaRPr lang="es-ES"/>
          </a:p>
        </p:txBody>
      </p:sp>
      <p:sp>
        <p:nvSpPr>
          <p:cNvPr id="51215" name="Line 15"/>
          <p:cNvSpPr>
            <a:spLocks noChangeShapeType="1"/>
          </p:cNvSpPr>
          <p:nvPr/>
        </p:nvSpPr>
        <p:spPr bwMode="auto">
          <a:xfrm>
            <a:off x="935038" y="3067050"/>
            <a:ext cx="2762250" cy="1588"/>
          </a:xfrm>
          <a:prstGeom prst="line">
            <a:avLst/>
          </a:prstGeom>
          <a:noFill/>
          <a:ln w="0">
            <a:noFill/>
            <a:round/>
            <a:headEnd/>
            <a:tailEnd/>
          </a:ln>
        </p:spPr>
        <p:txBody>
          <a:bodyPr/>
          <a:lstStyle/>
          <a:p>
            <a:endParaRPr lang="es-ES"/>
          </a:p>
        </p:txBody>
      </p:sp>
      <p:sp>
        <p:nvSpPr>
          <p:cNvPr id="51216" name="Line 16"/>
          <p:cNvSpPr>
            <a:spLocks noChangeShapeType="1"/>
          </p:cNvSpPr>
          <p:nvPr/>
        </p:nvSpPr>
        <p:spPr bwMode="auto">
          <a:xfrm>
            <a:off x="935038" y="2900363"/>
            <a:ext cx="47625" cy="1587"/>
          </a:xfrm>
          <a:prstGeom prst="line">
            <a:avLst/>
          </a:prstGeom>
          <a:noFill/>
          <a:ln w="17463">
            <a:solidFill>
              <a:srgbClr val="000000"/>
            </a:solidFill>
            <a:round/>
            <a:headEnd/>
            <a:tailEnd/>
          </a:ln>
        </p:spPr>
        <p:txBody>
          <a:bodyPr/>
          <a:lstStyle/>
          <a:p>
            <a:endParaRPr lang="es-ES"/>
          </a:p>
        </p:txBody>
      </p:sp>
      <p:sp>
        <p:nvSpPr>
          <p:cNvPr id="51217" name="Line 17"/>
          <p:cNvSpPr>
            <a:spLocks noChangeShapeType="1"/>
          </p:cNvSpPr>
          <p:nvPr/>
        </p:nvSpPr>
        <p:spPr bwMode="auto">
          <a:xfrm>
            <a:off x="935038" y="2900363"/>
            <a:ext cx="2762250" cy="1587"/>
          </a:xfrm>
          <a:prstGeom prst="line">
            <a:avLst/>
          </a:prstGeom>
          <a:noFill/>
          <a:ln w="0">
            <a:noFill/>
            <a:round/>
            <a:headEnd/>
            <a:tailEnd/>
          </a:ln>
        </p:spPr>
        <p:txBody>
          <a:bodyPr/>
          <a:lstStyle/>
          <a:p>
            <a:endParaRPr lang="es-ES"/>
          </a:p>
        </p:txBody>
      </p:sp>
      <p:sp>
        <p:nvSpPr>
          <p:cNvPr id="51218" name="Rectangle 18"/>
          <p:cNvSpPr>
            <a:spLocks noChangeArrowheads="1"/>
          </p:cNvSpPr>
          <p:nvPr/>
        </p:nvSpPr>
        <p:spPr bwMode="auto">
          <a:xfrm>
            <a:off x="611188" y="2801938"/>
            <a:ext cx="27940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8 </a:t>
            </a:r>
            <a:endParaRPr lang="es-ES_tradnl" sz="2400">
              <a:latin typeface="Times New Roman" pitchFamily="18" charset="0"/>
            </a:endParaRPr>
          </a:p>
        </p:txBody>
      </p:sp>
      <p:sp>
        <p:nvSpPr>
          <p:cNvPr id="51219" name="Line 19"/>
          <p:cNvSpPr>
            <a:spLocks noChangeShapeType="1"/>
          </p:cNvSpPr>
          <p:nvPr/>
        </p:nvSpPr>
        <p:spPr bwMode="auto">
          <a:xfrm>
            <a:off x="935038" y="2732088"/>
            <a:ext cx="31750" cy="1587"/>
          </a:xfrm>
          <a:prstGeom prst="line">
            <a:avLst/>
          </a:prstGeom>
          <a:noFill/>
          <a:ln w="17463">
            <a:solidFill>
              <a:srgbClr val="000000"/>
            </a:solidFill>
            <a:round/>
            <a:headEnd/>
            <a:tailEnd/>
          </a:ln>
        </p:spPr>
        <p:txBody>
          <a:bodyPr/>
          <a:lstStyle/>
          <a:p>
            <a:endParaRPr lang="es-ES"/>
          </a:p>
        </p:txBody>
      </p:sp>
      <p:sp>
        <p:nvSpPr>
          <p:cNvPr id="51220" name="Line 20"/>
          <p:cNvSpPr>
            <a:spLocks noChangeShapeType="1"/>
          </p:cNvSpPr>
          <p:nvPr/>
        </p:nvSpPr>
        <p:spPr bwMode="auto">
          <a:xfrm>
            <a:off x="935038" y="2732088"/>
            <a:ext cx="2762250" cy="1587"/>
          </a:xfrm>
          <a:prstGeom prst="line">
            <a:avLst/>
          </a:prstGeom>
          <a:noFill/>
          <a:ln w="0">
            <a:noFill/>
            <a:round/>
            <a:headEnd/>
            <a:tailEnd/>
          </a:ln>
        </p:spPr>
        <p:txBody>
          <a:bodyPr/>
          <a:lstStyle/>
          <a:p>
            <a:endParaRPr lang="es-ES"/>
          </a:p>
        </p:txBody>
      </p:sp>
      <p:sp>
        <p:nvSpPr>
          <p:cNvPr id="51221" name="Line 21"/>
          <p:cNvSpPr>
            <a:spLocks noChangeShapeType="1"/>
          </p:cNvSpPr>
          <p:nvPr/>
        </p:nvSpPr>
        <p:spPr bwMode="auto">
          <a:xfrm>
            <a:off x="935038" y="2565400"/>
            <a:ext cx="47625" cy="1588"/>
          </a:xfrm>
          <a:prstGeom prst="line">
            <a:avLst/>
          </a:prstGeom>
          <a:noFill/>
          <a:ln w="17463">
            <a:solidFill>
              <a:srgbClr val="000000"/>
            </a:solidFill>
            <a:round/>
            <a:headEnd/>
            <a:tailEnd/>
          </a:ln>
        </p:spPr>
        <p:txBody>
          <a:bodyPr/>
          <a:lstStyle/>
          <a:p>
            <a:endParaRPr lang="es-ES"/>
          </a:p>
        </p:txBody>
      </p:sp>
      <p:sp>
        <p:nvSpPr>
          <p:cNvPr id="51222" name="Line 22"/>
          <p:cNvSpPr>
            <a:spLocks noChangeShapeType="1"/>
          </p:cNvSpPr>
          <p:nvPr/>
        </p:nvSpPr>
        <p:spPr bwMode="auto">
          <a:xfrm>
            <a:off x="935038" y="2565400"/>
            <a:ext cx="2762250" cy="1588"/>
          </a:xfrm>
          <a:prstGeom prst="line">
            <a:avLst/>
          </a:prstGeom>
          <a:noFill/>
          <a:ln w="0">
            <a:noFill/>
            <a:round/>
            <a:headEnd/>
            <a:tailEnd/>
          </a:ln>
        </p:spPr>
        <p:txBody>
          <a:bodyPr/>
          <a:lstStyle/>
          <a:p>
            <a:endParaRPr lang="es-ES"/>
          </a:p>
        </p:txBody>
      </p:sp>
      <p:sp>
        <p:nvSpPr>
          <p:cNvPr id="51223" name="Rectangle 23"/>
          <p:cNvSpPr>
            <a:spLocks noChangeArrowheads="1"/>
          </p:cNvSpPr>
          <p:nvPr/>
        </p:nvSpPr>
        <p:spPr bwMode="auto">
          <a:xfrm>
            <a:off x="490538" y="2468563"/>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10 </a:t>
            </a:r>
            <a:endParaRPr lang="es-ES_tradnl" sz="2400">
              <a:latin typeface="Times New Roman" pitchFamily="18" charset="0"/>
            </a:endParaRPr>
          </a:p>
        </p:txBody>
      </p:sp>
      <p:sp>
        <p:nvSpPr>
          <p:cNvPr id="51224" name="Line 24"/>
          <p:cNvSpPr>
            <a:spLocks noChangeShapeType="1"/>
          </p:cNvSpPr>
          <p:nvPr/>
        </p:nvSpPr>
        <p:spPr bwMode="auto">
          <a:xfrm>
            <a:off x="935038" y="2397125"/>
            <a:ext cx="31750" cy="1588"/>
          </a:xfrm>
          <a:prstGeom prst="line">
            <a:avLst/>
          </a:prstGeom>
          <a:noFill/>
          <a:ln w="17463">
            <a:solidFill>
              <a:srgbClr val="000000"/>
            </a:solidFill>
            <a:round/>
            <a:headEnd/>
            <a:tailEnd/>
          </a:ln>
        </p:spPr>
        <p:txBody>
          <a:bodyPr/>
          <a:lstStyle/>
          <a:p>
            <a:endParaRPr lang="es-ES"/>
          </a:p>
        </p:txBody>
      </p:sp>
      <p:sp>
        <p:nvSpPr>
          <p:cNvPr id="51225" name="Line 25"/>
          <p:cNvSpPr>
            <a:spLocks noChangeShapeType="1"/>
          </p:cNvSpPr>
          <p:nvPr/>
        </p:nvSpPr>
        <p:spPr bwMode="auto">
          <a:xfrm>
            <a:off x="935038" y="2397125"/>
            <a:ext cx="2762250" cy="1588"/>
          </a:xfrm>
          <a:prstGeom prst="line">
            <a:avLst/>
          </a:prstGeom>
          <a:noFill/>
          <a:ln w="0">
            <a:noFill/>
            <a:round/>
            <a:headEnd/>
            <a:tailEnd/>
          </a:ln>
        </p:spPr>
        <p:txBody>
          <a:bodyPr/>
          <a:lstStyle/>
          <a:p>
            <a:endParaRPr lang="es-ES"/>
          </a:p>
        </p:txBody>
      </p:sp>
      <p:sp>
        <p:nvSpPr>
          <p:cNvPr id="51226" name="Line 26"/>
          <p:cNvSpPr>
            <a:spLocks noChangeShapeType="1"/>
          </p:cNvSpPr>
          <p:nvPr/>
        </p:nvSpPr>
        <p:spPr bwMode="auto">
          <a:xfrm>
            <a:off x="935038" y="2228850"/>
            <a:ext cx="47625" cy="1588"/>
          </a:xfrm>
          <a:prstGeom prst="line">
            <a:avLst/>
          </a:prstGeom>
          <a:noFill/>
          <a:ln w="17463">
            <a:solidFill>
              <a:srgbClr val="000000"/>
            </a:solidFill>
            <a:round/>
            <a:headEnd/>
            <a:tailEnd/>
          </a:ln>
        </p:spPr>
        <p:txBody>
          <a:bodyPr/>
          <a:lstStyle/>
          <a:p>
            <a:endParaRPr lang="es-ES"/>
          </a:p>
        </p:txBody>
      </p:sp>
      <p:sp>
        <p:nvSpPr>
          <p:cNvPr id="51227" name="Line 27"/>
          <p:cNvSpPr>
            <a:spLocks noChangeShapeType="1"/>
          </p:cNvSpPr>
          <p:nvPr/>
        </p:nvSpPr>
        <p:spPr bwMode="auto">
          <a:xfrm>
            <a:off x="935038" y="2228850"/>
            <a:ext cx="2762250" cy="1588"/>
          </a:xfrm>
          <a:prstGeom prst="line">
            <a:avLst/>
          </a:prstGeom>
          <a:noFill/>
          <a:ln w="0">
            <a:noFill/>
            <a:round/>
            <a:headEnd/>
            <a:tailEnd/>
          </a:ln>
        </p:spPr>
        <p:txBody>
          <a:bodyPr/>
          <a:lstStyle/>
          <a:p>
            <a:endParaRPr lang="es-ES"/>
          </a:p>
        </p:txBody>
      </p:sp>
      <p:sp>
        <p:nvSpPr>
          <p:cNvPr id="51228" name="Rectangle 28"/>
          <p:cNvSpPr>
            <a:spLocks noChangeArrowheads="1"/>
          </p:cNvSpPr>
          <p:nvPr/>
        </p:nvSpPr>
        <p:spPr bwMode="auto">
          <a:xfrm>
            <a:off x="490538" y="2132013"/>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12 </a:t>
            </a:r>
            <a:endParaRPr lang="es-ES_tradnl" sz="2400">
              <a:latin typeface="Times New Roman" pitchFamily="18" charset="0"/>
            </a:endParaRPr>
          </a:p>
        </p:txBody>
      </p:sp>
      <p:sp>
        <p:nvSpPr>
          <p:cNvPr id="51229" name="Line 29"/>
          <p:cNvSpPr>
            <a:spLocks noChangeShapeType="1"/>
          </p:cNvSpPr>
          <p:nvPr/>
        </p:nvSpPr>
        <p:spPr bwMode="auto">
          <a:xfrm>
            <a:off x="935038" y="2062163"/>
            <a:ext cx="31750" cy="1587"/>
          </a:xfrm>
          <a:prstGeom prst="line">
            <a:avLst/>
          </a:prstGeom>
          <a:noFill/>
          <a:ln w="17463">
            <a:solidFill>
              <a:srgbClr val="000000"/>
            </a:solidFill>
            <a:round/>
            <a:headEnd/>
            <a:tailEnd/>
          </a:ln>
        </p:spPr>
        <p:txBody>
          <a:bodyPr/>
          <a:lstStyle/>
          <a:p>
            <a:endParaRPr lang="es-ES"/>
          </a:p>
        </p:txBody>
      </p:sp>
      <p:sp>
        <p:nvSpPr>
          <p:cNvPr id="51230" name="Line 30"/>
          <p:cNvSpPr>
            <a:spLocks noChangeShapeType="1"/>
          </p:cNvSpPr>
          <p:nvPr/>
        </p:nvSpPr>
        <p:spPr bwMode="auto">
          <a:xfrm>
            <a:off x="935038" y="2062163"/>
            <a:ext cx="2762250" cy="1587"/>
          </a:xfrm>
          <a:prstGeom prst="line">
            <a:avLst/>
          </a:prstGeom>
          <a:noFill/>
          <a:ln w="0">
            <a:noFill/>
            <a:round/>
            <a:headEnd/>
            <a:tailEnd/>
          </a:ln>
        </p:spPr>
        <p:txBody>
          <a:bodyPr/>
          <a:lstStyle/>
          <a:p>
            <a:endParaRPr lang="es-ES"/>
          </a:p>
        </p:txBody>
      </p:sp>
      <p:sp>
        <p:nvSpPr>
          <p:cNvPr id="51231" name="Line 31"/>
          <p:cNvSpPr>
            <a:spLocks noChangeShapeType="1"/>
          </p:cNvSpPr>
          <p:nvPr/>
        </p:nvSpPr>
        <p:spPr bwMode="auto">
          <a:xfrm>
            <a:off x="935038" y="1893888"/>
            <a:ext cx="47625" cy="1587"/>
          </a:xfrm>
          <a:prstGeom prst="line">
            <a:avLst/>
          </a:prstGeom>
          <a:noFill/>
          <a:ln w="17463">
            <a:solidFill>
              <a:srgbClr val="000000"/>
            </a:solidFill>
            <a:round/>
            <a:headEnd/>
            <a:tailEnd/>
          </a:ln>
        </p:spPr>
        <p:txBody>
          <a:bodyPr/>
          <a:lstStyle/>
          <a:p>
            <a:endParaRPr lang="es-ES"/>
          </a:p>
        </p:txBody>
      </p:sp>
      <p:sp>
        <p:nvSpPr>
          <p:cNvPr id="51232" name="Line 32"/>
          <p:cNvSpPr>
            <a:spLocks noChangeShapeType="1"/>
          </p:cNvSpPr>
          <p:nvPr/>
        </p:nvSpPr>
        <p:spPr bwMode="auto">
          <a:xfrm>
            <a:off x="935038" y="1893888"/>
            <a:ext cx="2762250" cy="1587"/>
          </a:xfrm>
          <a:prstGeom prst="line">
            <a:avLst/>
          </a:prstGeom>
          <a:noFill/>
          <a:ln w="0">
            <a:noFill/>
            <a:round/>
            <a:headEnd/>
            <a:tailEnd/>
          </a:ln>
        </p:spPr>
        <p:txBody>
          <a:bodyPr/>
          <a:lstStyle/>
          <a:p>
            <a:endParaRPr lang="es-ES"/>
          </a:p>
        </p:txBody>
      </p:sp>
      <p:sp>
        <p:nvSpPr>
          <p:cNvPr id="51233" name="Rectangle 33"/>
          <p:cNvSpPr>
            <a:spLocks noChangeArrowheads="1"/>
          </p:cNvSpPr>
          <p:nvPr/>
        </p:nvSpPr>
        <p:spPr bwMode="auto">
          <a:xfrm>
            <a:off x="490538" y="1797050"/>
            <a:ext cx="40005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14 </a:t>
            </a:r>
            <a:endParaRPr lang="es-ES_tradnl" sz="2400">
              <a:latin typeface="Times New Roman" pitchFamily="18" charset="0"/>
            </a:endParaRPr>
          </a:p>
        </p:txBody>
      </p:sp>
      <p:sp>
        <p:nvSpPr>
          <p:cNvPr id="51234" name="Line 34"/>
          <p:cNvSpPr>
            <a:spLocks noChangeShapeType="1"/>
          </p:cNvSpPr>
          <p:nvPr/>
        </p:nvSpPr>
        <p:spPr bwMode="auto">
          <a:xfrm>
            <a:off x="935038" y="1727200"/>
            <a:ext cx="31750" cy="1588"/>
          </a:xfrm>
          <a:prstGeom prst="line">
            <a:avLst/>
          </a:prstGeom>
          <a:noFill/>
          <a:ln w="17463">
            <a:solidFill>
              <a:srgbClr val="000000"/>
            </a:solidFill>
            <a:round/>
            <a:headEnd/>
            <a:tailEnd/>
          </a:ln>
        </p:spPr>
        <p:txBody>
          <a:bodyPr/>
          <a:lstStyle/>
          <a:p>
            <a:endParaRPr lang="es-ES"/>
          </a:p>
        </p:txBody>
      </p:sp>
      <p:sp>
        <p:nvSpPr>
          <p:cNvPr id="51235" name="Line 35"/>
          <p:cNvSpPr>
            <a:spLocks noChangeShapeType="1"/>
          </p:cNvSpPr>
          <p:nvPr/>
        </p:nvSpPr>
        <p:spPr bwMode="auto">
          <a:xfrm>
            <a:off x="935038" y="1727200"/>
            <a:ext cx="2762250" cy="1588"/>
          </a:xfrm>
          <a:prstGeom prst="line">
            <a:avLst/>
          </a:prstGeom>
          <a:noFill/>
          <a:ln w="0">
            <a:noFill/>
            <a:round/>
            <a:headEnd/>
            <a:tailEnd/>
          </a:ln>
        </p:spPr>
        <p:txBody>
          <a:bodyPr/>
          <a:lstStyle/>
          <a:p>
            <a:endParaRPr lang="es-ES"/>
          </a:p>
        </p:txBody>
      </p:sp>
      <p:sp>
        <p:nvSpPr>
          <p:cNvPr id="51236" name="Line 36"/>
          <p:cNvSpPr>
            <a:spLocks noChangeShapeType="1"/>
          </p:cNvSpPr>
          <p:nvPr/>
        </p:nvSpPr>
        <p:spPr bwMode="auto">
          <a:xfrm>
            <a:off x="935038" y="1558925"/>
            <a:ext cx="47625" cy="1588"/>
          </a:xfrm>
          <a:prstGeom prst="line">
            <a:avLst/>
          </a:prstGeom>
          <a:noFill/>
          <a:ln w="17463">
            <a:solidFill>
              <a:srgbClr val="000000"/>
            </a:solidFill>
            <a:round/>
            <a:headEnd/>
            <a:tailEnd/>
          </a:ln>
        </p:spPr>
        <p:txBody>
          <a:bodyPr/>
          <a:lstStyle/>
          <a:p>
            <a:endParaRPr lang="es-ES"/>
          </a:p>
        </p:txBody>
      </p:sp>
      <p:sp>
        <p:nvSpPr>
          <p:cNvPr id="51237" name="Line 37"/>
          <p:cNvSpPr>
            <a:spLocks noChangeShapeType="1"/>
          </p:cNvSpPr>
          <p:nvPr/>
        </p:nvSpPr>
        <p:spPr bwMode="auto">
          <a:xfrm>
            <a:off x="935038" y="1558925"/>
            <a:ext cx="2762250" cy="1588"/>
          </a:xfrm>
          <a:prstGeom prst="line">
            <a:avLst/>
          </a:prstGeom>
          <a:noFill/>
          <a:ln w="0">
            <a:noFill/>
            <a:round/>
            <a:headEnd/>
            <a:tailEnd/>
          </a:ln>
        </p:spPr>
        <p:txBody>
          <a:bodyPr/>
          <a:lstStyle/>
          <a:p>
            <a:endParaRPr lang="es-ES"/>
          </a:p>
        </p:txBody>
      </p:sp>
      <p:sp>
        <p:nvSpPr>
          <p:cNvPr id="51238" name="Rectangle 38"/>
          <p:cNvSpPr>
            <a:spLocks noChangeArrowheads="1"/>
          </p:cNvSpPr>
          <p:nvPr/>
        </p:nvSpPr>
        <p:spPr bwMode="auto">
          <a:xfrm>
            <a:off x="490538" y="1462088"/>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16 </a:t>
            </a:r>
            <a:endParaRPr lang="es-ES_tradnl" sz="2400">
              <a:latin typeface="Times New Roman" pitchFamily="18" charset="0"/>
            </a:endParaRPr>
          </a:p>
        </p:txBody>
      </p:sp>
      <p:sp>
        <p:nvSpPr>
          <p:cNvPr id="51239" name="Line 39"/>
          <p:cNvSpPr>
            <a:spLocks noChangeShapeType="1"/>
          </p:cNvSpPr>
          <p:nvPr/>
        </p:nvSpPr>
        <p:spPr bwMode="auto">
          <a:xfrm>
            <a:off x="935038" y="1392238"/>
            <a:ext cx="31750" cy="1587"/>
          </a:xfrm>
          <a:prstGeom prst="line">
            <a:avLst/>
          </a:prstGeom>
          <a:noFill/>
          <a:ln w="17463">
            <a:solidFill>
              <a:srgbClr val="000000"/>
            </a:solidFill>
            <a:round/>
            <a:headEnd/>
            <a:tailEnd/>
          </a:ln>
        </p:spPr>
        <p:txBody>
          <a:bodyPr/>
          <a:lstStyle/>
          <a:p>
            <a:endParaRPr lang="es-ES"/>
          </a:p>
        </p:txBody>
      </p:sp>
      <p:sp>
        <p:nvSpPr>
          <p:cNvPr id="51240" name="Line 40"/>
          <p:cNvSpPr>
            <a:spLocks noChangeShapeType="1"/>
          </p:cNvSpPr>
          <p:nvPr/>
        </p:nvSpPr>
        <p:spPr bwMode="auto">
          <a:xfrm>
            <a:off x="935038" y="1392238"/>
            <a:ext cx="2762250" cy="1587"/>
          </a:xfrm>
          <a:prstGeom prst="line">
            <a:avLst/>
          </a:prstGeom>
          <a:noFill/>
          <a:ln w="0">
            <a:noFill/>
            <a:round/>
            <a:headEnd/>
            <a:tailEnd/>
          </a:ln>
        </p:spPr>
        <p:txBody>
          <a:bodyPr/>
          <a:lstStyle/>
          <a:p>
            <a:endParaRPr lang="es-ES"/>
          </a:p>
        </p:txBody>
      </p:sp>
      <p:sp>
        <p:nvSpPr>
          <p:cNvPr id="51241" name="Line 41"/>
          <p:cNvSpPr>
            <a:spLocks noChangeShapeType="1"/>
          </p:cNvSpPr>
          <p:nvPr/>
        </p:nvSpPr>
        <p:spPr bwMode="auto">
          <a:xfrm>
            <a:off x="935038" y="1225550"/>
            <a:ext cx="47625" cy="1588"/>
          </a:xfrm>
          <a:prstGeom prst="line">
            <a:avLst/>
          </a:prstGeom>
          <a:noFill/>
          <a:ln w="17463">
            <a:solidFill>
              <a:srgbClr val="000000"/>
            </a:solidFill>
            <a:round/>
            <a:headEnd/>
            <a:tailEnd/>
          </a:ln>
        </p:spPr>
        <p:txBody>
          <a:bodyPr/>
          <a:lstStyle/>
          <a:p>
            <a:endParaRPr lang="es-ES"/>
          </a:p>
        </p:txBody>
      </p:sp>
      <p:sp>
        <p:nvSpPr>
          <p:cNvPr id="51242" name="Rectangle 42"/>
          <p:cNvSpPr>
            <a:spLocks noChangeArrowheads="1"/>
          </p:cNvSpPr>
          <p:nvPr/>
        </p:nvSpPr>
        <p:spPr bwMode="auto">
          <a:xfrm>
            <a:off x="490538" y="1127125"/>
            <a:ext cx="40005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18 </a:t>
            </a:r>
            <a:endParaRPr lang="es-ES_tradnl" sz="2400">
              <a:latin typeface="Times New Roman" pitchFamily="18" charset="0"/>
            </a:endParaRPr>
          </a:p>
        </p:txBody>
      </p:sp>
      <p:sp>
        <p:nvSpPr>
          <p:cNvPr id="51243" name="Rectangle 43"/>
          <p:cNvSpPr>
            <a:spLocks noChangeArrowheads="1"/>
          </p:cNvSpPr>
          <p:nvPr/>
        </p:nvSpPr>
        <p:spPr bwMode="auto">
          <a:xfrm rot="-5400000">
            <a:off x="-538957" y="2056607"/>
            <a:ext cx="1890713" cy="171450"/>
          </a:xfrm>
          <a:prstGeom prst="rect">
            <a:avLst/>
          </a:prstGeom>
          <a:noFill/>
          <a:ln w="9525">
            <a:noFill/>
            <a:miter lim="800000"/>
            <a:headEnd/>
            <a:tailEnd/>
          </a:ln>
        </p:spPr>
        <p:txBody>
          <a:bodyPr wrap="none" lIns="0" tIns="0" rIns="0" bIns="0">
            <a:spAutoFit/>
          </a:bodyPr>
          <a:lstStyle/>
          <a:p>
            <a:r>
              <a:rPr lang="es-ES_tradnl" sz="1000">
                <a:solidFill>
                  <a:srgbClr val="000000"/>
                </a:solidFill>
                <a:latin typeface="Arial" charset="0"/>
              </a:rPr>
              <a:t>Incremento (Mg.ha.año)</a:t>
            </a:r>
            <a:endParaRPr lang="es-ES_tradnl" sz="2400">
              <a:latin typeface="Times New Roman" pitchFamily="18" charset="0"/>
            </a:endParaRPr>
          </a:p>
        </p:txBody>
      </p:sp>
      <p:sp>
        <p:nvSpPr>
          <p:cNvPr id="51244" name="Line 44"/>
          <p:cNvSpPr>
            <a:spLocks noChangeShapeType="1"/>
          </p:cNvSpPr>
          <p:nvPr/>
        </p:nvSpPr>
        <p:spPr bwMode="auto">
          <a:xfrm>
            <a:off x="3648075" y="3570288"/>
            <a:ext cx="49213" cy="1587"/>
          </a:xfrm>
          <a:prstGeom prst="line">
            <a:avLst/>
          </a:prstGeom>
          <a:noFill/>
          <a:ln w="17463">
            <a:solidFill>
              <a:srgbClr val="000000"/>
            </a:solidFill>
            <a:round/>
            <a:headEnd/>
            <a:tailEnd/>
          </a:ln>
        </p:spPr>
        <p:txBody>
          <a:bodyPr/>
          <a:lstStyle/>
          <a:p>
            <a:endParaRPr lang="es-ES"/>
          </a:p>
        </p:txBody>
      </p:sp>
      <p:sp>
        <p:nvSpPr>
          <p:cNvPr id="51245" name="Rectangle 45"/>
          <p:cNvSpPr>
            <a:spLocks noChangeArrowheads="1"/>
          </p:cNvSpPr>
          <p:nvPr/>
        </p:nvSpPr>
        <p:spPr bwMode="auto">
          <a:xfrm>
            <a:off x="3732213" y="3495675"/>
            <a:ext cx="223837"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0 </a:t>
            </a:r>
            <a:endParaRPr lang="es-ES_tradnl" sz="2400">
              <a:latin typeface="Times New Roman" pitchFamily="18" charset="0"/>
            </a:endParaRPr>
          </a:p>
        </p:txBody>
      </p:sp>
      <p:sp>
        <p:nvSpPr>
          <p:cNvPr id="51246" name="Line 46"/>
          <p:cNvSpPr>
            <a:spLocks noChangeShapeType="1"/>
          </p:cNvSpPr>
          <p:nvPr/>
        </p:nvSpPr>
        <p:spPr bwMode="auto">
          <a:xfrm>
            <a:off x="3665538" y="3276600"/>
            <a:ext cx="31750" cy="1588"/>
          </a:xfrm>
          <a:prstGeom prst="line">
            <a:avLst/>
          </a:prstGeom>
          <a:noFill/>
          <a:ln w="0">
            <a:noFill/>
            <a:round/>
            <a:headEnd/>
            <a:tailEnd/>
          </a:ln>
        </p:spPr>
        <p:txBody>
          <a:bodyPr/>
          <a:lstStyle/>
          <a:p>
            <a:endParaRPr lang="es-ES"/>
          </a:p>
        </p:txBody>
      </p:sp>
      <p:sp>
        <p:nvSpPr>
          <p:cNvPr id="51247" name="Line 47"/>
          <p:cNvSpPr>
            <a:spLocks noChangeShapeType="1"/>
          </p:cNvSpPr>
          <p:nvPr/>
        </p:nvSpPr>
        <p:spPr bwMode="auto">
          <a:xfrm flipH="1">
            <a:off x="935038" y="3276600"/>
            <a:ext cx="2762250" cy="1588"/>
          </a:xfrm>
          <a:prstGeom prst="line">
            <a:avLst/>
          </a:prstGeom>
          <a:noFill/>
          <a:ln w="0">
            <a:noFill/>
            <a:round/>
            <a:headEnd/>
            <a:tailEnd/>
          </a:ln>
        </p:spPr>
        <p:txBody>
          <a:bodyPr/>
          <a:lstStyle/>
          <a:p>
            <a:endParaRPr lang="es-ES"/>
          </a:p>
        </p:txBody>
      </p:sp>
      <p:sp>
        <p:nvSpPr>
          <p:cNvPr id="51248" name="Line 48"/>
          <p:cNvSpPr>
            <a:spLocks noChangeShapeType="1"/>
          </p:cNvSpPr>
          <p:nvPr/>
        </p:nvSpPr>
        <p:spPr bwMode="auto">
          <a:xfrm>
            <a:off x="3648075" y="2982913"/>
            <a:ext cx="49213" cy="1587"/>
          </a:xfrm>
          <a:prstGeom prst="line">
            <a:avLst/>
          </a:prstGeom>
          <a:noFill/>
          <a:ln w="17463">
            <a:solidFill>
              <a:srgbClr val="000000"/>
            </a:solidFill>
            <a:round/>
            <a:headEnd/>
            <a:tailEnd/>
          </a:ln>
        </p:spPr>
        <p:txBody>
          <a:bodyPr/>
          <a:lstStyle/>
          <a:p>
            <a:endParaRPr lang="es-ES"/>
          </a:p>
        </p:txBody>
      </p:sp>
      <p:sp>
        <p:nvSpPr>
          <p:cNvPr id="51249" name="Line 49"/>
          <p:cNvSpPr>
            <a:spLocks noChangeShapeType="1"/>
          </p:cNvSpPr>
          <p:nvPr/>
        </p:nvSpPr>
        <p:spPr bwMode="auto">
          <a:xfrm flipH="1">
            <a:off x="935038" y="2982913"/>
            <a:ext cx="2762250" cy="1587"/>
          </a:xfrm>
          <a:prstGeom prst="line">
            <a:avLst/>
          </a:prstGeom>
          <a:noFill/>
          <a:ln w="0">
            <a:noFill/>
            <a:round/>
            <a:headEnd/>
            <a:tailEnd/>
          </a:ln>
        </p:spPr>
        <p:txBody>
          <a:bodyPr/>
          <a:lstStyle/>
          <a:p>
            <a:endParaRPr lang="es-ES"/>
          </a:p>
        </p:txBody>
      </p:sp>
      <p:sp>
        <p:nvSpPr>
          <p:cNvPr id="51250" name="Rectangle 50"/>
          <p:cNvSpPr>
            <a:spLocks noChangeArrowheads="1"/>
          </p:cNvSpPr>
          <p:nvPr/>
        </p:nvSpPr>
        <p:spPr bwMode="auto">
          <a:xfrm>
            <a:off x="3732213" y="2909888"/>
            <a:ext cx="319087"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50 </a:t>
            </a:r>
            <a:endParaRPr lang="es-ES_tradnl" sz="2400">
              <a:latin typeface="Times New Roman" pitchFamily="18" charset="0"/>
            </a:endParaRPr>
          </a:p>
        </p:txBody>
      </p:sp>
      <p:sp>
        <p:nvSpPr>
          <p:cNvPr id="51251" name="Line 51"/>
          <p:cNvSpPr>
            <a:spLocks noChangeShapeType="1"/>
          </p:cNvSpPr>
          <p:nvPr/>
        </p:nvSpPr>
        <p:spPr bwMode="auto">
          <a:xfrm>
            <a:off x="3665538" y="2690813"/>
            <a:ext cx="31750" cy="1587"/>
          </a:xfrm>
          <a:prstGeom prst="line">
            <a:avLst/>
          </a:prstGeom>
          <a:noFill/>
          <a:ln w="0">
            <a:noFill/>
            <a:round/>
            <a:headEnd/>
            <a:tailEnd/>
          </a:ln>
        </p:spPr>
        <p:txBody>
          <a:bodyPr/>
          <a:lstStyle/>
          <a:p>
            <a:endParaRPr lang="es-ES"/>
          </a:p>
        </p:txBody>
      </p:sp>
      <p:sp>
        <p:nvSpPr>
          <p:cNvPr id="51252" name="Line 52"/>
          <p:cNvSpPr>
            <a:spLocks noChangeShapeType="1"/>
          </p:cNvSpPr>
          <p:nvPr/>
        </p:nvSpPr>
        <p:spPr bwMode="auto">
          <a:xfrm flipH="1">
            <a:off x="935038" y="2690813"/>
            <a:ext cx="2762250" cy="1587"/>
          </a:xfrm>
          <a:prstGeom prst="line">
            <a:avLst/>
          </a:prstGeom>
          <a:noFill/>
          <a:ln w="0">
            <a:noFill/>
            <a:round/>
            <a:headEnd/>
            <a:tailEnd/>
          </a:ln>
        </p:spPr>
        <p:txBody>
          <a:bodyPr/>
          <a:lstStyle/>
          <a:p>
            <a:endParaRPr lang="es-ES"/>
          </a:p>
        </p:txBody>
      </p:sp>
      <p:sp>
        <p:nvSpPr>
          <p:cNvPr id="51253" name="Line 53"/>
          <p:cNvSpPr>
            <a:spLocks noChangeShapeType="1"/>
          </p:cNvSpPr>
          <p:nvPr/>
        </p:nvSpPr>
        <p:spPr bwMode="auto">
          <a:xfrm>
            <a:off x="3648075" y="2397125"/>
            <a:ext cx="49213" cy="1588"/>
          </a:xfrm>
          <a:prstGeom prst="line">
            <a:avLst/>
          </a:prstGeom>
          <a:noFill/>
          <a:ln w="17463">
            <a:solidFill>
              <a:srgbClr val="000000"/>
            </a:solidFill>
            <a:round/>
            <a:headEnd/>
            <a:tailEnd/>
          </a:ln>
        </p:spPr>
        <p:txBody>
          <a:bodyPr/>
          <a:lstStyle/>
          <a:p>
            <a:endParaRPr lang="es-ES"/>
          </a:p>
        </p:txBody>
      </p:sp>
      <p:sp>
        <p:nvSpPr>
          <p:cNvPr id="51254" name="Line 54"/>
          <p:cNvSpPr>
            <a:spLocks noChangeShapeType="1"/>
          </p:cNvSpPr>
          <p:nvPr/>
        </p:nvSpPr>
        <p:spPr bwMode="auto">
          <a:xfrm flipH="1">
            <a:off x="935038" y="2397125"/>
            <a:ext cx="2762250" cy="1588"/>
          </a:xfrm>
          <a:prstGeom prst="line">
            <a:avLst/>
          </a:prstGeom>
          <a:noFill/>
          <a:ln w="0">
            <a:noFill/>
            <a:round/>
            <a:headEnd/>
            <a:tailEnd/>
          </a:ln>
        </p:spPr>
        <p:txBody>
          <a:bodyPr/>
          <a:lstStyle/>
          <a:p>
            <a:endParaRPr lang="es-ES"/>
          </a:p>
        </p:txBody>
      </p:sp>
      <p:sp>
        <p:nvSpPr>
          <p:cNvPr id="51255" name="Rectangle 55"/>
          <p:cNvSpPr>
            <a:spLocks noChangeArrowheads="1"/>
          </p:cNvSpPr>
          <p:nvPr/>
        </p:nvSpPr>
        <p:spPr bwMode="auto">
          <a:xfrm>
            <a:off x="3732213" y="2324100"/>
            <a:ext cx="412750"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100 </a:t>
            </a:r>
            <a:endParaRPr lang="es-ES_tradnl" sz="2400">
              <a:latin typeface="Times New Roman" pitchFamily="18" charset="0"/>
            </a:endParaRPr>
          </a:p>
        </p:txBody>
      </p:sp>
      <p:sp>
        <p:nvSpPr>
          <p:cNvPr id="51256" name="Line 56"/>
          <p:cNvSpPr>
            <a:spLocks noChangeShapeType="1"/>
          </p:cNvSpPr>
          <p:nvPr/>
        </p:nvSpPr>
        <p:spPr bwMode="auto">
          <a:xfrm>
            <a:off x="3665538" y="2105025"/>
            <a:ext cx="31750" cy="1588"/>
          </a:xfrm>
          <a:prstGeom prst="line">
            <a:avLst/>
          </a:prstGeom>
          <a:noFill/>
          <a:ln w="0">
            <a:noFill/>
            <a:round/>
            <a:headEnd/>
            <a:tailEnd/>
          </a:ln>
        </p:spPr>
        <p:txBody>
          <a:bodyPr/>
          <a:lstStyle/>
          <a:p>
            <a:endParaRPr lang="es-ES"/>
          </a:p>
        </p:txBody>
      </p:sp>
      <p:sp>
        <p:nvSpPr>
          <p:cNvPr id="51257" name="Line 57"/>
          <p:cNvSpPr>
            <a:spLocks noChangeShapeType="1"/>
          </p:cNvSpPr>
          <p:nvPr/>
        </p:nvSpPr>
        <p:spPr bwMode="auto">
          <a:xfrm flipH="1">
            <a:off x="935038" y="2105025"/>
            <a:ext cx="2762250" cy="1588"/>
          </a:xfrm>
          <a:prstGeom prst="line">
            <a:avLst/>
          </a:prstGeom>
          <a:noFill/>
          <a:ln w="0">
            <a:noFill/>
            <a:round/>
            <a:headEnd/>
            <a:tailEnd/>
          </a:ln>
        </p:spPr>
        <p:txBody>
          <a:bodyPr/>
          <a:lstStyle/>
          <a:p>
            <a:endParaRPr lang="es-ES"/>
          </a:p>
        </p:txBody>
      </p:sp>
      <p:sp>
        <p:nvSpPr>
          <p:cNvPr id="51258" name="Line 58"/>
          <p:cNvSpPr>
            <a:spLocks noChangeShapeType="1"/>
          </p:cNvSpPr>
          <p:nvPr/>
        </p:nvSpPr>
        <p:spPr bwMode="auto">
          <a:xfrm>
            <a:off x="3648075" y="1811338"/>
            <a:ext cx="49213" cy="1587"/>
          </a:xfrm>
          <a:prstGeom prst="line">
            <a:avLst/>
          </a:prstGeom>
          <a:noFill/>
          <a:ln w="17463">
            <a:solidFill>
              <a:srgbClr val="000000"/>
            </a:solidFill>
            <a:round/>
            <a:headEnd/>
            <a:tailEnd/>
          </a:ln>
        </p:spPr>
        <p:txBody>
          <a:bodyPr/>
          <a:lstStyle/>
          <a:p>
            <a:endParaRPr lang="es-ES"/>
          </a:p>
        </p:txBody>
      </p:sp>
      <p:sp>
        <p:nvSpPr>
          <p:cNvPr id="51259" name="Line 59"/>
          <p:cNvSpPr>
            <a:spLocks noChangeShapeType="1"/>
          </p:cNvSpPr>
          <p:nvPr/>
        </p:nvSpPr>
        <p:spPr bwMode="auto">
          <a:xfrm flipH="1">
            <a:off x="935038" y="1811338"/>
            <a:ext cx="2762250" cy="1587"/>
          </a:xfrm>
          <a:prstGeom prst="line">
            <a:avLst/>
          </a:prstGeom>
          <a:noFill/>
          <a:ln w="0">
            <a:noFill/>
            <a:round/>
            <a:headEnd/>
            <a:tailEnd/>
          </a:ln>
        </p:spPr>
        <p:txBody>
          <a:bodyPr/>
          <a:lstStyle/>
          <a:p>
            <a:endParaRPr lang="es-ES"/>
          </a:p>
        </p:txBody>
      </p:sp>
      <p:sp>
        <p:nvSpPr>
          <p:cNvPr id="51260" name="Rectangle 60"/>
          <p:cNvSpPr>
            <a:spLocks noChangeArrowheads="1"/>
          </p:cNvSpPr>
          <p:nvPr/>
        </p:nvSpPr>
        <p:spPr bwMode="auto">
          <a:xfrm>
            <a:off x="3732213" y="1736725"/>
            <a:ext cx="412750"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150 </a:t>
            </a:r>
            <a:endParaRPr lang="es-ES_tradnl" sz="2400">
              <a:latin typeface="Times New Roman" pitchFamily="18" charset="0"/>
            </a:endParaRPr>
          </a:p>
        </p:txBody>
      </p:sp>
      <p:sp>
        <p:nvSpPr>
          <p:cNvPr id="51261" name="Line 61"/>
          <p:cNvSpPr>
            <a:spLocks noChangeShapeType="1"/>
          </p:cNvSpPr>
          <p:nvPr/>
        </p:nvSpPr>
        <p:spPr bwMode="auto">
          <a:xfrm>
            <a:off x="3665538" y="1519238"/>
            <a:ext cx="31750" cy="1587"/>
          </a:xfrm>
          <a:prstGeom prst="line">
            <a:avLst/>
          </a:prstGeom>
          <a:noFill/>
          <a:ln w="0">
            <a:noFill/>
            <a:round/>
            <a:headEnd/>
            <a:tailEnd/>
          </a:ln>
        </p:spPr>
        <p:txBody>
          <a:bodyPr/>
          <a:lstStyle/>
          <a:p>
            <a:endParaRPr lang="es-ES"/>
          </a:p>
        </p:txBody>
      </p:sp>
      <p:sp>
        <p:nvSpPr>
          <p:cNvPr id="51262" name="Line 62"/>
          <p:cNvSpPr>
            <a:spLocks noChangeShapeType="1"/>
          </p:cNvSpPr>
          <p:nvPr/>
        </p:nvSpPr>
        <p:spPr bwMode="auto">
          <a:xfrm flipH="1">
            <a:off x="935038" y="1519238"/>
            <a:ext cx="2762250" cy="1587"/>
          </a:xfrm>
          <a:prstGeom prst="line">
            <a:avLst/>
          </a:prstGeom>
          <a:noFill/>
          <a:ln w="0">
            <a:noFill/>
            <a:round/>
            <a:headEnd/>
            <a:tailEnd/>
          </a:ln>
        </p:spPr>
        <p:txBody>
          <a:bodyPr/>
          <a:lstStyle/>
          <a:p>
            <a:endParaRPr lang="es-ES"/>
          </a:p>
        </p:txBody>
      </p:sp>
      <p:sp>
        <p:nvSpPr>
          <p:cNvPr id="51263" name="Line 63"/>
          <p:cNvSpPr>
            <a:spLocks noChangeShapeType="1"/>
          </p:cNvSpPr>
          <p:nvPr/>
        </p:nvSpPr>
        <p:spPr bwMode="auto">
          <a:xfrm>
            <a:off x="3648075" y="1225550"/>
            <a:ext cx="49213" cy="1588"/>
          </a:xfrm>
          <a:prstGeom prst="line">
            <a:avLst/>
          </a:prstGeom>
          <a:noFill/>
          <a:ln w="17463">
            <a:solidFill>
              <a:srgbClr val="000000"/>
            </a:solidFill>
            <a:round/>
            <a:headEnd/>
            <a:tailEnd/>
          </a:ln>
        </p:spPr>
        <p:txBody>
          <a:bodyPr/>
          <a:lstStyle/>
          <a:p>
            <a:endParaRPr lang="es-ES"/>
          </a:p>
        </p:txBody>
      </p:sp>
      <p:sp>
        <p:nvSpPr>
          <p:cNvPr id="51264" name="Rectangle 64"/>
          <p:cNvSpPr>
            <a:spLocks noChangeArrowheads="1"/>
          </p:cNvSpPr>
          <p:nvPr/>
        </p:nvSpPr>
        <p:spPr bwMode="auto">
          <a:xfrm>
            <a:off x="3732213" y="1150938"/>
            <a:ext cx="412750"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200 </a:t>
            </a:r>
            <a:endParaRPr lang="es-ES_tradnl" sz="2400">
              <a:latin typeface="Times New Roman" pitchFamily="18" charset="0"/>
            </a:endParaRPr>
          </a:p>
        </p:txBody>
      </p:sp>
      <p:sp>
        <p:nvSpPr>
          <p:cNvPr id="51265" name="Rectangle 65"/>
          <p:cNvSpPr>
            <a:spLocks noChangeArrowheads="1"/>
          </p:cNvSpPr>
          <p:nvPr/>
        </p:nvSpPr>
        <p:spPr bwMode="auto">
          <a:xfrm rot="-5400000">
            <a:off x="3192463" y="1946275"/>
            <a:ext cx="2154238"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Requerimientos de N</a:t>
            </a:r>
            <a:endParaRPr lang="es-ES_tradnl" sz="2400">
              <a:latin typeface="Times New Roman" pitchFamily="18" charset="0"/>
            </a:endParaRPr>
          </a:p>
        </p:txBody>
      </p:sp>
      <p:sp>
        <p:nvSpPr>
          <p:cNvPr id="51266" name="Line 66"/>
          <p:cNvSpPr>
            <a:spLocks noChangeShapeType="1"/>
          </p:cNvSpPr>
          <p:nvPr/>
        </p:nvSpPr>
        <p:spPr bwMode="auto">
          <a:xfrm flipV="1">
            <a:off x="935038" y="3533775"/>
            <a:ext cx="1587" cy="36513"/>
          </a:xfrm>
          <a:prstGeom prst="line">
            <a:avLst/>
          </a:prstGeom>
          <a:noFill/>
          <a:ln w="17463">
            <a:solidFill>
              <a:srgbClr val="000000"/>
            </a:solidFill>
            <a:round/>
            <a:headEnd/>
            <a:tailEnd/>
          </a:ln>
        </p:spPr>
        <p:txBody>
          <a:bodyPr/>
          <a:lstStyle/>
          <a:p>
            <a:endParaRPr lang="es-ES"/>
          </a:p>
        </p:txBody>
      </p:sp>
      <p:sp>
        <p:nvSpPr>
          <p:cNvPr id="51267" name="Line 67"/>
          <p:cNvSpPr>
            <a:spLocks noChangeShapeType="1"/>
          </p:cNvSpPr>
          <p:nvPr/>
        </p:nvSpPr>
        <p:spPr bwMode="auto">
          <a:xfrm flipV="1">
            <a:off x="3697288" y="3533775"/>
            <a:ext cx="1587" cy="36513"/>
          </a:xfrm>
          <a:prstGeom prst="line">
            <a:avLst/>
          </a:prstGeom>
          <a:noFill/>
          <a:ln w="17463">
            <a:solidFill>
              <a:srgbClr val="000000"/>
            </a:solidFill>
            <a:round/>
            <a:headEnd/>
            <a:tailEnd/>
          </a:ln>
        </p:spPr>
        <p:txBody>
          <a:bodyPr/>
          <a:lstStyle/>
          <a:p>
            <a:endParaRPr lang="es-ES"/>
          </a:p>
        </p:txBody>
      </p:sp>
      <p:sp>
        <p:nvSpPr>
          <p:cNvPr id="51268" name="Line 68"/>
          <p:cNvSpPr>
            <a:spLocks noChangeShapeType="1"/>
          </p:cNvSpPr>
          <p:nvPr/>
        </p:nvSpPr>
        <p:spPr bwMode="auto">
          <a:xfrm flipV="1">
            <a:off x="2312988" y="3533775"/>
            <a:ext cx="1587" cy="36513"/>
          </a:xfrm>
          <a:prstGeom prst="line">
            <a:avLst/>
          </a:prstGeom>
          <a:noFill/>
          <a:ln w="17463">
            <a:solidFill>
              <a:srgbClr val="000000"/>
            </a:solidFill>
            <a:round/>
            <a:headEnd/>
            <a:tailEnd/>
          </a:ln>
        </p:spPr>
        <p:txBody>
          <a:bodyPr/>
          <a:lstStyle/>
          <a:p>
            <a:endParaRPr lang="es-ES"/>
          </a:p>
        </p:txBody>
      </p:sp>
      <p:sp>
        <p:nvSpPr>
          <p:cNvPr id="51269" name="Rectangle 69"/>
          <p:cNvSpPr>
            <a:spLocks noChangeArrowheads="1"/>
          </p:cNvSpPr>
          <p:nvPr/>
        </p:nvSpPr>
        <p:spPr bwMode="auto">
          <a:xfrm>
            <a:off x="1328738" y="3605213"/>
            <a:ext cx="590550"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Edad I</a:t>
            </a:r>
            <a:endParaRPr lang="es-ES_tradnl" sz="2400">
              <a:latin typeface="Times New Roman" pitchFamily="18" charset="0"/>
            </a:endParaRPr>
          </a:p>
        </p:txBody>
      </p:sp>
      <p:sp>
        <p:nvSpPr>
          <p:cNvPr id="51270" name="Rectangle 70"/>
          <p:cNvSpPr>
            <a:spLocks noChangeArrowheads="1"/>
          </p:cNvSpPr>
          <p:nvPr/>
        </p:nvSpPr>
        <p:spPr bwMode="auto">
          <a:xfrm>
            <a:off x="2686050" y="3605213"/>
            <a:ext cx="638175"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Edad II</a:t>
            </a:r>
            <a:endParaRPr lang="es-ES_tradnl" sz="2400">
              <a:latin typeface="Times New Roman" pitchFamily="18" charset="0"/>
            </a:endParaRPr>
          </a:p>
        </p:txBody>
      </p:sp>
      <p:sp>
        <p:nvSpPr>
          <p:cNvPr id="51271" name="Rectangle 71"/>
          <p:cNvSpPr>
            <a:spLocks noChangeArrowheads="1"/>
          </p:cNvSpPr>
          <p:nvPr/>
        </p:nvSpPr>
        <p:spPr bwMode="auto">
          <a:xfrm>
            <a:off x="2290763" y="3752850"/>
            <a:ext cx="130175"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 </a:t>
            </a:r>
            <a:endParaRPr lang="es-ES_tradnl" sz="2400">
              <a:latin typeface="Times New Roman" pitchFamily="18" charset="0"/>
            </a:endParaRPr>
          </a:p>
        </p:txBody>
      </p:sp>
      <p:sp>
        <p:nvSpPr>
          <p:cNvPr id="51272" name="Rectangle 72"/>
          <p:cNvSpPr>
            <a:spLocks noChangeArrowheads="1"/>
          </p:cNvSpPr>
          <p:nvPr/>
        </p:nvSpPr>
        <p:spPr bwMode="auto">
          <a:xfrm>
            <a:off x="1244600" y="2547938"/>
            <a:ext cx="392113" cy="1033462"/>
          </a:xfrm>
          <a:prstGeom prst="rect">
            <a:avLst/>
          </a:prstGeom>
          <a:solidFill>
            <a:srgbClr val="E1E1C1"/>
          </a:solidFill>
          <a:ln w="17463">
            <a:solidFill>
              <a:srgbClr val="000000"/>
            </a:solidFill>
            <a:miter lim="800000"/>
            <a:headEnd/>
            <a:tailEnd/>
          </a:ln>
        </p:spPr>
        <p:txBody>
          <a:bodyPr/>
          <a:lstStyle/>
          <a:p>
            <a:endParaRPr lang="es-ES"/>
          </a:p>
        </p:txBody>
      </p:sp>
      <p:sp>
        <p:nvSpPr>
          <p:cNvPr id="51273" name="Rectangle 73"/>
          <p:cNvSpPr>
            <a:spLocks noChangeArrowheads="1"/>
          </p:cNvSpPr>
          <p:nvPr/>
        </p:nvSpPr>
        <p:spPr bwMode="auto">
          <a:xfrm>
            <a:off x="2625725" y="1527175"/>
            <a:ext cx="403225" cy="2054225"/>
          </a:xfrm>
          <a:prstGeom prst="rect">
            <a:avLst/>
          </a:prstGeom>
          <a:solidFill>
            <a:srgbClr val="E1E1C1"/>
          </a:solidFill>
          <a:ln w="17463">
            <a:solidFill>
              <a:srgbClr val="000000"/>
            </a:solidFill>
            <a:miter lim="800000"/>
            <a:headEnd/>
            <a:tailEnd/>
          </a:ln>
        </p:spPr>
        <p:txBody>
          <a:bodyPr/>
          <a:lstStyle/>
          <a:p>
            <a:endParaRPr lang="es-ES"/>
          </a:p>
        </p:txBody>
      </p:sp>
      <p:sp>
        <p:nvSpPr>
          <p:cNvPr id="51274" name="Rectangle 74"/>
          <p:cNvSpPr>
            <a:spLocks noChangeArrowheads="1"/>
          </p:cNvSpPr>
          <p:nvPr/>
        </p:nvSpPr>
        <p:spPr bwMode="auto">
          <a:xfrm>
            <a:off x="1624013" y="1397000"/>
            <a:ext cx="390525" cy="2184400"/>
          </a:xfrm>
          <a:prstGeom prst="rect">
            <a:avLst/>
          </a:prstGeom>
          <a:solidFill>
            <a:srgbClr val="8F8F8F"/>
          </a:solidFill>
          <a:ln w="17463">
            <a:solidFill>
              <a:srgbClr val="000000"/>
            </a:solidFill>
            <a:miter lim="800000"/>
            <a:headEnd/>
            <a:tailEnd/>
          </a:ln>
        </p:spPr>
        <p:txBody>
          <a:bodyPr/>
          <a:lstStyle/>
          <a:p>
            <a:endParaRPr lang="es-ES"/>
          </a:p>
        </p:txBody>
      </p:sp>
      <p:sp>
        <p:nvSpPr>
          <p:cNvPr id="51275" name="Rectangle 75"/>
          <p:cNvSpPr>
            <a:spLocks noChangeArrowheads="1"/>
          </p:cNvSpPr>
          <p:nvPr/>
        </p:nvSpPr>
        <p:spPr bwMode="auto">
          <a:xfrm>
            <a:off x="3005138" y="2676525"/>
            <a:ext cx="400050" cy="904875"/>
          </a:xfrm>
          <a:prstGeom prst="rect">
            <a:avLst/>
          </a:prstGeom>
          <a:solidFill>
            <a:srgbClr val="8F8F8F"/>
          </a:solidFill>
          <a:ln w="17463">
            <a:solidFill>
              <a:srgbClr val="000000"/>
            </a:solidFill>
            <a:miter lim="800000"/>
            <a:headEnd/>
            <a:tailEnd/>
          </a:ln>
        </p:spPr>
        <p:txBody>
          <a:bodyPr/>
          <a:lstStyle/>
          <a:p>
            <a:endParaRPr lang="es-ES"/>
          </a:p>
        </p:txBody>
      </p:sp>
      <p:sp>
        <p:nvSpPr>
          <p:cNvPr id="51276" name="Rectangle 76"/>
          <p:cNvSpPr>
            <a:spLocks noChangeArrowheads="1"/>
          </p:cNvSpPr>
          <p:nvPr/>
        </p:nvSpPr>
        <p:spPr bwMode="auto">
          <a:xfrm>
            <a:off x="928688" y="4002088"/>
            <a:ext cx="217487" cy="188912"/>
          </a:xfrm>
          <a:prstGeom prst="rect">
            <a:avLst/>
          </a:prstGeom>
          <a:solidFill>
            <a:srgbClr val="E1E1C1"/>
          </a:solidFill>
          <a:ln w="17463">
            <a:solidFill>
              <a:srgbClr val="000000"/>
            </a:solidFill>
            <a:miter lim="800000"/>
            <a:headEnd/>
            <a:tailEnd/>
          </a:ln>
        </p:spPr>
        <p:txBody>
          <a:bodyPr/>
          <a:lstStyle/>
          <a:p>
            <a:endParaRPr lang="es-ES"/>
          </a:p>
        </p:txBody>
      </p:sp>
      <p:sp>
        <p:nvSpPr>
          <p:cNvPr id="51277" name="Rectangle 77"/>
          <p:cNvSpPr>
            <a:spLocks noChangeArrowheads="1"/>
          </p:cNvSpPr>
          <p:nvPr/>
        </p:nvSpPr>
        <p:spPr bwMode="auto">
          <a:xfrm>
            <a:off x="1320800" y="4008438"/>
            <a:ext cx="279400" cy="182562"/>
          </a:xfrm>
          <a:prstGeom prst="rect">
            <a:avLst/>
          </a:prstGeom>
          <a:noFill/>
          <a:ln w="9525">
            <a:noFill/>
            <a:miter lim="800000"/>
            <a:headEnd/>
            <a:tailEnd/>
          </a:ln>
        </p:spPr>
        <p:txBody>
          <a:bodyPr wrap="none" lIns="0" tIns="0" rIns="0" bIns="0">
            <a:spAutoFit/>
          </a:bodyPr>
          <a:lstStyle/>
          <a:p>
            <a:r>
              <a:rPr lang="es-ES_tradnl" sz="1200" b="1">
                <a:solidFill>
                  <a:srgbClr val="000000"/>
                </a:solidFill>
                <a:latin typeface="Arial" charset="0"/>
              </a:rPr>
              <a:t>IMA</a:t>
            </a:r>
            <a:endParaRPr lang="es-ES_tradnl" sz="1200">
              <a:latin typeface="Times New Roman" pitchFamily="18" charset="0"/>
            </a:endParaRPr>
          </a:p>
        </p:txBody>
      </p:sp>
      <p:sp>
        <p:nvSpPr>
          <p:cNvPr id="51278" name="Rectangle 78"/>
          <p:cNvSpPr>
            <a:spLocks noChangeArrowheads="1"/>
          </p:cNvSpPr>
          <p:nvPr/>
        </p:nvSpPr>
        <p:spPr bwMode="auto">
          <a:xfrm>
            <a:off x="2347913" y="4002088"/>
            <a:ext cx="204787" cy="188912"/>
          </a:xfrm>
          <a:prstGeom prst="rect">
            <a:avLst/>
          </a:prstGeom>
          <a:solidFill>
            <a:srgbClr val="8F8F8F"/>
          </a:solidFill>
          <a:ln w="17463">
            <a:solidFill>
              <a:srgbClr val="000000"/>
            </a:solidFill>
            <a:miter lim="800000"/>
            <a:headEnd/>
            <a:tailEnd/>
          </a:ln>
        </p:spPr>
        <p:txBody>
          <a:bodyPr/>
          <a:lstStyle/>
          <a:p>
            <a:endParaRPr lang="es-ES"/>
          </a:p>
        </p:txBody>
      </p:sp>
      <p:sp>
        <p:nvSpPr>
          <p:cNvPr id="51279" name="Rectangle 79"/>
          <p:cNvSpPr>
            <a:spLocks noChangeArrowheads="1"/>
          </p:cNvSpPr>
          <p:nvPr/>
        </p:nvSpPr>
        <p:spPr bwMode="auto">
          <a:xfrm>
            <a:off x="2709863" y="4008438"/>
            <a:ext cx="1100137" cy="182562"/>
          </a:xfrm>
          <a:prstGeom prst="rect">
            <a:avLst/>
          </a:prstGeom>
          <a:noFill/>
          <a:ln w="9525">
            <a:noFill/>
            <a:miter lim="800000"/>
            <a:headEnd/>
            <a:tailEnd/>
          </a:ln>
        </p:spPr>
        <p:txBody>
          <a:bodyPr wrap="none" lIns="0" tIns="0" rIns="0" bIns="0">
            <a:spAutoFit/>
          </a:bodyPr>
          <a:lstStyle/>
          <a:p>
            <a:r>
              <a:rPr lang="es-ES_tradnl" sz="1200" b="1">
                <a:solidFill>
                  <a:srgbClr val="000000"/>
                </a:solidFill>
                <a:latin typeface="Arial" charset="0"/>
              </a:rPr>
              <a:t>requerimientos</a:t>
            </a:r>
            <a:endParaRPr lang="es-ES_tradnl" sz="2400">
              <a:latin typeface="Times New Roman" pitchFamily="18" charset="0"/>
            </a:endParaRPr>
          </a:p>
        </p:txBody>
      </p:sp>
      <p:sp>
        <p:nvSpPr>
          <p:cNvPr id="51280" name="Rectangle 80"/>
          <p:cNvSpPr>
            <a:spLocks noChangeArrowheads="1"/>
          </p:cNvSpPr>
          <p:nvPr/>
        </p:nvSpPr>
        <p:spPr bwMode="auto">
          <a:xfrm>
            <a:off x="5507038" y="1225550"/>
            <a:ext cx="2779712" cy="2355850"/>
          </a:xfrm>
          <a:prstGeom prst="rect">
            <a:avLst/>
          </a:prstGeom>
          <a:noFill/>
          <a:ln w="9525">
            <a:noFill/>
            <a:miter lim="800000"/>
            <a:headEnd/>
            <a:tailEnd/>
          </a:ln>
        </p:spPr>
        <p:txBody>
          <a:bodyPr/>
          <a:lstStyle/>
          <a:p>
            <a:endParaRPr lang="es-ES"/>
          </a:p>
        </p:txBody>
      </p:sp>
      <p:sp>
        <p:nvSpPr>
          <p:cNvPr id="51281" name="Line 81"/>
          <p:cNvSpPr>
            <a:spLocks noChangeShapeType="1"/>
          </p:cNvSpPr>
          <p:nvPr/>
        </p:nvSpPr>
        <p:spPr bwMode="auto">
          <a:xfrm>
            <a:off x="5507038" y="1225550"/>
            <a:ext cx="1587" cy="2344738"/>
          </a:xfrm>
          <a:prstGeom prst="line">
            <a:avLst/>
          </a:prstGeom>
          <a:noFill/>
          <a:ln w="17463">
            <a:solidFill>
              <a:srgbClr val="000000"/>
            </a:solidFill>
            <a:round/>
            <a:headEnd/>
            <a:tailEnd/>
          </a:ln>
        </p:spPr>
        <p:txBody>
          <a:bodyPr/>
          <a:lstStyle/>
          <a:p>
            <a:endParaRPr lang="es-ES"/>
          </a:p>
        </p:txBody>
      </p:sp>
      <p:sp>
        <p:nvSpPr>
          <p:cNvPr id="51282" name="Line 82"/>
          <p:cNvSpPr>
            <a:spLocks noChangeShapeType="1"/>
          </p:cNvSpPr>
          <p:nvPr/>
        </p:nvSpPr>
        <p:spPr bwMode="auto">
          <a:xfrm>
            <a:off x="5507038" y="3570288"/>
            <a:ext cx="2762250" cy="1587"/>
          </a:xfrm>
          <a:prstGeom prst="line">
            <a:avLst/>
          </a:prstGeom>
          <a:noFill/>
          <a:ln w="17463">
            <a:solidFill>
              <a:srgbClr val="000000"/>
            </a:solidFill>
            <a:round/>
            <a:headEnd/>
            <a:tailEnd/>
          </a:ln>
        </p:spPr>
        <p:txBody>
          <a:bodyPr/>
          <a:lstStyle/>
          <a:p>
            <a:endParaRPr lang="es-ES"/>
          </a:p>
        </p:txBody>
      </p:sp>
      <p:sp>
        <p:nvSpPr>
          <p:cNvPr id="51283" name="Line 83"/>
          <p:cNvSpPr>
            <a:spLocks noChangeShapeType="1"/>
          </p:cNvSpPr>
          <p:nvPr/>
        </p:nvSpPr>
        <p:spPr bwMode="auto">
          <a:xfrm flipV="1">
            <a:off x="8269288" y="1225550"/>
            <a:ext cx="1587" cy="2344738"/>
          </a:xfrm>
          <a:prstGeom prst="line">
            <a:avLst/>
          </a:prstGeom>
          <a:noFill/>
          <a:ln w="17463">
            <a:solidFill>
              <a:srgbClr val="000000"/>
            </a:solidFill>
            <a:round/>
            <a:headEnd/>
            <a:tailEnd/>
          </a:ln>
        </p:spPr>
        <p:txBody>
          <a:bodyPr/>
          <a:lstStyle/>
          <a:p>
            <a:endParaRPr lang="es-ES"/>
          </a:p>
        </p:txBody>
      </p:sp>
      <p:sp>
        <p:nvSpPr>
          <p:cNvPr id="51284" name="Line 84"/>
          <p:cNvSpPr>
            <a:spLocks noChangeShapeType="1"/>
          </p:cNvSpPr>
          <p:nvPr/>
        </p:nvSpPr>
        <p:spPr bwMode="auto">
          <a:xfrm>
            <a:off x="5507038" y="3570288"/>
            <a:ext cx="47625" cy="1587"/>
          </a:xfrm>
          <a:prstGeom prst="line">
            <a:avLst/>
          </a:prstGeom>
          <a:noFill/>
          <a:ln w="17463">
            <a:solidFill>
              <a:srgbClr val="000000"/>
            </a:solidFill>
            <a:round/>
            <a:headEnd/>
            <a:tailEnd/>
          </a:ln>
        </p:spPr>
        <p:txBody>
          <a:bodyPr/>
          <a:lstStyle/>
          <a:p>
            <a:endParaRPr lang="es-ES"/>
          </a:p>
        </p:txBody>
      </p:sp>
      <p:sp>
        <p:nvSpPr>
          <p:cNvPr id="51285" name="Rectangle 85"/>
          <p:cNvSpPr>
            <a:spLocks noChangeArrowheads="1"/>
          </p:cNvSpPr>
          <p:nvPr/>
        </p:nvSpPr>
        <p:spPr bwMode="auto">
          <a:xfrm>
            <a:off x="5183188" y="3471863"/>
            <a:ext cx="27940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4 </a:t>
            </a:r>
            <a:endParaRPr lang="es-ES_tradnl" sz="2400">
              <a:latin typeface="Times New Roman" pitchFamily="18" charset="0"/>
            </a:endParaRPr>
          </a:p>
        </p:txBody>
      </p:sp>
      <p:sp>
        <p:nvSpPr>
          <p:cNvPr id="51286" name="Line 86"/>
          <p:cNvSpPr>
            <a:spLocks noChangeShapeType="1"/>
          </p:cNvSpPr>
          <p:nvPr/>
        </p:nvSpPr>
        <p:spPr bwMode="auto">
          <a:xfrm>
            <a:off x="5507038" y="3402013"/>
            <a:ext cx="31750" cy="1587"/>
          </a:xfrm>
          <a:prstGeom prst="line">
            <a:avLst/>
          </a:prstGeom>
          <a:noFill/>
          <a:ln w="17463">
            <a:solidFill>
              <a:srgbClr val="000000"/>
            </a:solidFill>
            <a:round/>
            <a:headEnd/>
            <a:tailEnd/>
          </a:ln>
        </p:spPr>
        <p:txBody>
          <a:bodyPr/>
          <a:lstStyle/>
          <a:p>
            <a:endParaRPr lang="es-ES"/>
          </a:p>
        </p:txBody>
      </p:sp>
      <p:sp>
        <p:nvSpPr>
          <p:cNvPr id="51287" name="Line 87"/>
          <p:cNvSpPr>
            <a:spLocks noChangeShapeType="1"/>
          </p:cNvSpPr>
          <p:nvPr/>
        </p:nvSpPr>
        <p:spPr bwMode="auto">
          <a:xfrm>
            <a:off x="5507038" y="3402013"/>
            <a:ext cx="2762250" cy="1587"/>
          </a:xfrm>
          <a:prstGeom prst="line">
            <a:avLst/>
          </a:prstGeom>
          <a:noFill/>
          <a:ln w="0">
            <a:noFill/>
            <a:round/>
            <a:headEnd/>
            <a:tailEnd/>
          </a:ln>
        </p:spPr>
        <p:txBody>
          <a:bodyPr/>
          <a:lstStyle/>
          <a:p>
            <a:endParaRPr lang="es-ES"/>
          </a:p>
        </p:txBody>
      </p:sp>
      <p:sp>
        <p:nvSpPr>
          <p:cNvPr id="51288" name="Line 88"/>
          <p:cNvSpPr>
            <a:spLocks noChangeShapeType="1"/>
          </p:cNvSpPr>
          <p:nvPr/>
        </p:nvSpPr>
        <p:spPr bwMode="auto">
          <a:xfrm>
            <a:off x="5507038" y="3235325"/>
            <a:ext cx="47625" cy="1588"/>
          </a:xfrm>
          <a:prstGeom prst="line">
            <a:avLst/>
          </a:prstGeom>
          <a:noFill/>
          <a:ln w="17463">
            <a:solidFill>
              <a:srgbClr val="000000"/>
            </a:solidFill>
            <a:round/>
            <a:headEnd/>
            <a:tailEnd/>
          </a:ln>
        </p:spPr>
        <p:txBody>
          <a:bodyPr/>
          <a:lstStyle/>
          <a:p>
            <a:endParaRPr lang="es-ES"/>
          </a:p>
        </p:txBody>
      </p:sp>
      <p:sp>
        <p:nvSpPr>
          <p:cNvPr id="51289" name="Line 89"/>
          <p:cNvSpPr>
            <a:spLocks noChangeShapeType="1"/>
          </p:cNvSpPr>
          <p:nvPr/>
        </p:nvSpPr>
        <p:spPr bwMode="auto">
          <a:xfrm>
            <a:off x="5507038" y="3235325"/>
            <a:ext cx="2762250" cy="1588"/>
          </a:xfrm>
          <a:prstGeom prst="line">
            <a:avLst/>
          </a:prstGeom>
          <a:noFill/>
          <a:ln w="0">
            <a:noFill/>
            <a:round/>
            <a:headEnd/>
            <a:tailEnd/>
          </a:ln>
        </p:spPr>
        <p:txBody>
          <a:bodyPr/>
          <a:lstStyle/>
          <a:p>
            <a:endParaRPr lang="es-ES"/>
          </a:p>
        </p:txBody>
      </p:sp>
      <p:sp>
        <p:nvSpPr>
          <p:cNvPr id="51290" name="Rectangle 90"/>
          <p:cNvSpPr>
            <a:spLocks noChangeArrowheads="1"/>
          </p:cNvSpPr>
          <p:nvPr/>
        </p:nvSpPr>
        <p:spPr bwMode="auto">
          <a:xfrm>
            <a:off x="5183188" y="3136900"/>
            <a:ext cx="27940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6 </a:t>
            </a:r>
            <a:endParaRPr lang="es-ES_tradnl" sz="2400">
              <a:latin typeface="Times New Roman" pitchFamily="18" charset="0"/>
            </a:endParaRPr>
          </a:p>
        </p:txBody>
      </p:sp>
      <p:sp>
        <p:nvSpPr>
          <p:cNvPr id="51291" name="Line 91"/>
          <p:cNvSpPr>
            <a:spLocks noChangeShapeType="1"/>
          </p:cNvSpPr>
          <p:nvPr/>
        </p:nvSpPr>
        <p:spPr bwMode="auto">
          <a:xfrm>
            <a:off x="5507038" y="3067050"/>
            <a:ext cx="31750" cy="1588"/>
          </a:xfrm>
          <a:prstGeom prst="line">
            <a:avLst/>
          </a:prstGeom>
          <a:noFill/>
          <a:ln w="17463">
            <a:solidFill>
              <a:srgbClr val="000000"/>
            </a:solidFill>
            <a:round/>
            <a:headEnd/>
            <a:tailEnd/>
          </a:ln>
        </p:spPr>
        <p:txBody>
          <a:bodyPr/>
          <a:lstStyle/>
          <a:p>
            <a:endParaRPr lang="es-ES"/>
          </a:p>
        </p:txBody>
      </p:sp>
      <p:sp>
        <p:nvSpPr>
          <p:cNvPr id="51292" name="Line 92"/>
          <p:cNvSpPr>
            <a:spLocks noChangeShapeType="1"/>
          </p:cNvSpPr>
          <p:nvPr/>
        </p:nvSpPr>
        <p:spPr bwMode="auto">
          <a:xfrm>
            <a:off x="5507038" y="3067050"/>
            <a:ext cx="2762250" cy="1588"/>
          </a:xfrm>
          <a:prstGeom prst="line">
            <a:avLst/>
          </a:prstGeom>
          <a:noFill/>
          <a:ln w="0">
            <a:noFill/>
            <a:round/>
            <a:headEnd/>
            <a:tailEnd/>
          </a:ln>
        </p:spPr>
        <p:txBody>
          <a:bodyPr/>
          <a:lstStyle/>
          <a:p>
            <a:endParaRPr lang="es-ES"/>
          </a:p>
        </p:txBody>
      </p:sp>
      <p:sp>
        <p:nvSpPr>
          <p:cNvPr id="51293" name="Line 93"/>
          <p:cNvSpPr>
            <a:spLocks noChangeShapeType="1"/>
          </p:cNvSpPr>
          <p:nvPr/>
        </p:nvSpPr>
        <p:spPr bwMode="auto">
          <a:xfrm>
            <a:off x="5507038" y="2900363"/>
            <a:ext cx="47625" cy="1587"/>
          </a:xfrm>
          <a:prstGeom prst="line">
            <a:avLst/>
          </a:prstGeom>
          <a:noFill/>
          <a:ln w="17463">
            <a:solidFill>
              <a:srgbClr val="000000"/>
            </a:solidFill>
            <a:round/>
            <a:headEnd/>
            <a:tailEnd/>
          </a:ln>
        </p:spPr>
        <p:txBody>
          <a:bodyPr/>
          <a:lstStyle/>
          <a:p>
            <a:endParaRPr lang="es-ES"/>
          </a:p>
        </p:txBody>
      </p:sp>
      <p:sp>
        <p:nvSpPr>
          <p:cNvPr id="51294" name="Line 94"/>
          <p:cNvSpPr>
            <a:spLocks noChangeShapeType="1"/>
          </p:cNvSpPr>
          <p:nvPr/>
        </p:nvSpPr>
        <p:spPr bwMode="auto">
          <a:xfrm>
            <a:off x="5507038" y="2900363"/>
            <a:ext cx="2762250" cy="1587"/>
          </a:xfrm>
          <a:prstGeom prst="line">
            <a:avLst/>
          </a:prstGeom>
          <a:noFill/>
          <a:ln w="0">
            <a:noFill/>
            <a:round/>
            <a:headEnd/>
            <a:tailEnd/>
          </a:ln>
        </p:spPr>
        <p:txBody>
          <a:bodyPr/>
          <a:lstStyle/>
          <a:p>
            <a:endParaRPr lang="es-ES"/>
          </a:p>
        </p:txBody>
      </p:sp>
      <p:sp>
        <p:nvSpPr>
          <p:cNvPr id="51295" name="Rectangle 95"/>
          <p:cNvSpPr>
            <a:spLocks noChangeArrowheads="1"/>
          </p:cNvSpPr>
          <p:nvPr/>
        </p:nvSpPr>
        <p:spPr bwMode="auto">
          <a:xfrm>
            <a:off x="5183188" y="2801938"/>
            <a:ext cx="27940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8 </a:t>
            </a:r>
            <a:endParaRPr lang="es-ES_tradnl" sz="2400">
              <a:latin typeface="Times New Roman" pitchFamily="18" charset="0"/>
            </a:endParaRPr>
          </a:p>
        </p:txBody>
      </p:sp>
      <p:sp>
        <p:nvSpPr>
          <p:cNvPr id="51296" name="Line 96"/>
          <p:cNvSpPr>
            <a:spLocks noChangeShapeType="1"/>
          </p:cNvSpPr>
          <p:nvPr/>
        </p:nvSpPr>
        <p:spPr bwMode="auto">
          <a:xfrm>
            <a:off x="5507038" y="2732088"/>
            <a:ext cx="31750" cy="1587"/>
          </a:xfrm>
          <a:prstGeom prst="line">
            <a:avLst/>
          </a:prstGeom>
          <a:noFill/>
          <a:ln w="17463">
            <a:solidFill>
              <a:srgbClr val="000000"/>
            </a:solidFill>
            <a:round/>
            <a:headEnd/>
            <a:tailEnd/>
          </a:ln>
        </p:spPr>
        <p:txBody>
          <a:bodyPr/>
          <a:lstStyle/>
          <a:p>
            <a:endParaRPr lang="es-ES"/>
          </a:p>
        </p:txBody>
      </p:sp>
      <p:sp>
        <p:nvSpPr>
          <p:cNvPr id="51297" name="Line 97"/>
          <p:cNvSpPr>
            <a:spLocks noChangeShapeType="1"/>
          </p:cNvSpPr>
          <p:nvPr/>
        </p:nvSpPr>
        <p:spPr bwMode="auto">
          <a:xfrm>
            <a:off x="5507038" y="2732088"/>
            <a:ext cx="2762250" cy="1587"/>
          </a:xfrm>
          <a:prstGeom prst="line">
            <a:avLst/>
          </a:prstGeom>
          <a:noFill/>
          <a:ln w="0">
            <a:noFill/>
            <a:round/>
            <a:headEnd/>
            <a:tailEnd/>
          </a:ln>
        </p:spPr>
        <p:txBody>
          <a:bodyPr/>
          <a:lstStyle/>
          <a:p>
            <a:endParaRPr lang="es-ES"/>
          </a:p>
        </p:txBody>
      </p:sp>
      <p:sp>
        <p:nvSpPr>
          <p:cNvPr id="51298" name="Line 98"/>
          <p:cNvSpPr>
            <a:spLocks noChangeShapeType="1"/>
          </p:cNvSpPr>
          <p:nvPr/>
        </p:nvSpPr>
        <p:spPr bwMode="auto">
          <a:xfrm>
            <a:off x="5507038" y="2565400"/>
            <a:ext cx="47625" cy="1588"/>
          </a:xfrm>
          <a:prstGeom prst="line">
            <a:avLst/>
          </a:prstGeom>
          <a:noFill/>
          <a:ln w="17463">
            <a:solidFill>
              <a:srgbClr val="000000"/>
            </a:solidFill>
            <a:round/>
            <a:headEnd/>
            <a:tailEnd/>
          </a:ln>
        </p:spPr>
        <p:txBody>
          <a:bodyPr/>
          <a:lstStyle/>
          <a:p>
            <a:endParaRPr lang="es-ES"/>
          </a:p>
        </p:txBody>
      </p:sp>
      <p:sp>
        <p:nvSpPr>
          <p:cNvPr id="51299" name="Line 99"/>
          <p:cNvSpPr>
            <a:spLocks noChangeShapeType="1"/>
          </p:cNvSpPr>
          <p:nvPr/>
        </p:nvSpPr>
        <p:spPr bwMode="auto">
          <a:xfrm>
            <a:off x="5507038" y="2565400"/>
            <a:ext cx="2762250" cy="1588"/>
          </a:xfrm>
          <a:prstGeom prst="line">
            <a:avLst/>
          </a:prstGeom>
          <a:noFill/>
          <a:ln w="0">
            <a:noFill/>
            <a:round/>
            <a:headEnd/>
            <a:tailEnd/>
          </a:ln>
        </p:spPr>
        <p:txBody>
          <a:bodyPr/>
          <a:lstStyle/>
          <a:p>
            <a:endParaRPr lang="es-ES"/>
          </a:p>
        </p:txBody>
      </p:sp>
      <p:sp>
        <p:nvSpPr>
          <p:cNvPr id="51300" name="Rectangle 100"/>
          <p:cNvSpPr>
            <a:spLocks noChangeArrowheads="1"/>
          </p:cNvSpPr>
          <p:nvPr/>
        </p:nvSpPr>
        <p:spPr bwMode="auto">
          <a:xfrm>
            <a:off x="5062538" y="2468563"/>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10 </a:t>
            </a:r>
            <a:endParaRPr lang="es-ES_tradnl" sz="2400">
              <a:latin typeface="Times New Roman" pitchFamily="18" charset="0"/>
            </a:endParaRPr>
          </a:p>
        </p:txBody>
      </p:sp>
      <p:sp>
        <p:nvSpPr>
          <p:cNvPr id="51301" name="Line 101"/>
          <p:cNvSpPr>
            <a:spLocks noChangeShapeType="1"/>
          </p:cNvSpPr>
          <p:nvPr/>
        </p:nvSpPr>
        <p:spPr bwMode="auto">
          <a:xfrm>
            <a:off x="5507038" y="2397125"/>
            <a:ext cx="31750" cy="1588"/>
          </a:xfrm>
          <a:prstGeom prst="line">
            <a:avLst/>
          </a:prstGeom>
          <a:noFill/>
          <a:ln w="17463">
            <a:solidFill>
              <a:srgbClr val="000000"/>
            </a:solidFill>
            <a:round/>
            <a:headEnd/>
            <a:tailEnd/>
          </a:ln>
        </p:spPr>
        <p:txBody>
          <a:bodyPr/>
          <a:lstStyle/>
          <a:p>
            <a:endParaRPr lang="es-ES"/>
          </a:p>
        </p:txBody>
      </p:sp>
      <p:sp>
        <p:nvSpPr>
          <p:cNvPr id="51302" name="Line 102"/>
          <p:cNvSpPr>
            <a:spLocks noChangeShapeType="1"/>
          </p:cNvSpPr>
          <p:nvPr/>
        </p:nvSpPr>
        <p:spPr bwMode="auto">
          <a:xfrm>
            <a:off x="5507038" y="2397125"/>
            <a:ext cx="2762250" cy="1588"/>
          </a:xfrm>
          <a:prstGeom prst="line">
            <a:avLst/>
          </a:prstGeom>
          <a:noFill/>
          <a:ln w="0">
            <a:noFill/>
            <a:round/>
            <a:headEnd/>
            <a:tailEnd/>
          </a:ln>
        </p:spPr>
        <p:txBody>
          <a:bodyPr/>
          <a:lstStyle/>
          <a:p>
            <a:endParaRPr lang="es-ES"/>
          </a:p>
        </p:txBody>
      </p:sp>
      <p:sp>
        <p:nvSpPr>
          <p:cNvPr id="51303" name="Line 103"/>
          <p:cNvSpPr>
            <a:spLocks noChangeShapeType="1"/>
          </p:cNvSpPr>
          <p:nvPr/>
        </p:nvSpPr>
        <p:spPr bwMode="auto">
          <a:xfrm>
            <a:off x="5507038" y="2228850"/>
            <a:ext cx="47625" cy="1588"/>
          </a:xfrm>
          <a:prstGeom prst="line">
            <a:avLst/>
          </a:prstGeom>
          <a:noFill/>
          <a:ln w="17463">
            <a:solidFill>
              <a:srgbClr val="000000"/>
            </a:solidFill>
            <a:round/>
            <a:headEnd/>
            <a:tailEnd/>
          </a:ln>
        </p:spPr>
        <p:txBody>
          <a:bodyPr/>
          <a:lstStyle/>
          <a:p>
            <a:endParaRPr lang="es-ES"/>
          </a:p>
        </p:txBody>
      </p:sp>
      <p:sp>
        <p:nvSpPr>
          <p:cNvPr id="51304" name="Line 104"/>
          <p:cNvSpPr>
            <a:spLocks noChangeShapeType="1"/>
          </p:cNvSpPr>
          <p:nvPr/>
        </p:nvSpPr>
        <p:spPr bwMode="auto">
          <a:xfrm>
            <a:off x="5507038" y="2228850"/>
            <a:ext cx="2762250" cy="1588"/>
          </a:xfrm>
          <a:prstGeom prst="line">
            <a:avLst/>
          </a:prstGeom>
          <a:noFill/>
          <a:ln w="0">
            <a:noFill/>
            <a:round/>
            <a:headEnd/>
            <a:tailEnd/>
          </a:ln>
        </p:spPr>
        <p:txBody>
          <a:bodyPr/>
          <a:lstStyle/>
          <a:p>
            <a:endParaRPr lang="es-ES"/>
          </a:p>
        </p:txBody>
      </p:sp>
      <p:sp>
        <p:nvSpPr>
          <p:cNvPr id="51305" name="Rectangle 105"/>
          <p:cNvSpPr>
            <a:spLocks noChangeArrowheads="1"/>
          </p:cNvSpPr>
          <p:nvPr/>
        </p:nvSpPr>
        <p:spPr bwMode="auto">
          <a:xfrm>
            <a:off x="5062538" y="2132013"/>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12 </a:t>
            </a:r>
            <a:endParaRPr lang="es-ES_tradnl" sz="2400">
              <a:latin typeface="Times New Roman" pitchFamily="18" charset="0"/>
            </a:endParaRPr>
          </a:p>
        </p:txBody>
      </p:sp>
      <p:sp>
        <p:nvSpPr>
          <p:cNvPr id="51306" name="Line 106"/>
          <p:cNvSpPr>
            <a:spLocks noChangeShapeType="1"/>
          </p:cNvSpPr>
          <p:nvPr/>
        </p:nvSpPr>
        <p:spPr bwMode="auto">
          <a:xfrm>
            <a:off x="5507038" y="2062163"/>
            <a:ext cx="31750" cy="1587"/>
          </a:xfrm>
          <a:prstGeom prst="line">
            <a:avLst/>
          </a:prstGeom>
          <a:noFill/>
          <a:ln w="17463">
            <a:solidFill>
              <a:srgbClr val="000000"/>
            </a:solidFill>
            <a:round/>
            <a:headEnd/>
            <a:tailEnd/>
          </a:ln>
        </p:spPr>
        <p:txBody>
          <a:bodyPr/>
          <a:lstStyle/>
          <a:p>
            <a:endParaRPr lang="es-ES"/>
          </a:p>
        </p:txBody>
      </p:sp>
      <p:sp>
        <p:nvSpPr>
          <p:cNvPr id="51307" name="Line 107"/>
          <p:cNvSpPr>
            <a:spLocks noChangeShapeType="1"/>
          </p:cNvSpPr>
          <p:nvPr/>
        </p:nvSpPr>
        <p:spPr bwMode="auto">
          <a:xfrm>
            <a:off x="5507038" y="2062163"/>
            <a:ext cx="2762250" cy="1587"/>
          </a:xfrm>
          <a:prstGeom prst="line">
            <a:avLst/>
          </a:prstGeom>
          <a:noFill/>
          <a:ln w="0">
            <a:noFill/>
            <a:round/>
            <a:headEnd/>
            <a:tailEnd/>
          </a:ln>
        </p:spPr>
        <p:txBody>
          <a:bodyPr/>
          <a:lstStyle/>
          <a:p>
            <a:endParaRPr lang="es-ES"/>
          </a:p>
        </p:txBody>
      </p:sp>
      <p:sp>
        <p:nvSpPr>
          <p:cNvPr id="51308" name="Line 108"/>
          <p:cNvSpPr>
            <a:spLocks noChangeShapeType="1"/>
          </p:cNvSpPr>
          <p:nvPr/>
        </p:nvSpPr>
        <p:spPr bwMode="auto">
          <a:xfrm>
            <a:off x="5507038" y="1893888"/>
            <a:ext cx="47625" cy="1587"/>
          </a:xfrm>
          <a:prstGeom prst="line">
            <a:avLst/>
          </a:prstGeom>
          <a:noFill/>
          <a:ln w="17463">
            <a:solidFill>
              <a:srgbClr val="000000"/>
            </a:solidFill>
            <a:round/>
            <a:headEnd/>
            <a:tailEnd/>
          </a:ln>
        </p:spPr>
        <p:txBody>
          <a:bodyPr/>
          <a:lstStyle/>
          <a:p>
            <a:endParaRPr lang="es-ES"/>
          </a:p>
        </p:txBody>
      </p:sp>
      <p:sp>
        <p:nvSpPr>
          <p:cNvPr id="51309" name="Line 109"/>
          <p:cNvSpPr>
            <a:spLocks noChangeShapeType="1"/>
          </p:cNvSpPr>
          <p:nvPr/>
        </p:nvSpPr>
        <p:spPr bwMode="auto">
          <a:xfrm>
            <a:off x="5507038" y="1893888"/>
            <a:ext cx="2762250" cy="1587"/>
          </a:xfrm>
          <a:prstGeom prst="line">
            <a:avLst/>
          </a:prstGeom>
          <a:noFill/>
          <a:ln w="0">
            <a:noFill/>
            <a:round/>
            <a:headEnd/>
            <a:tailEnd/>
          </a:ln>
        </p:spPr>
        <p:txBody>
          <a:bodyPr/>
          <a:lstStyle/>
          <a:p>
            <a:endParaRPr lang="es-ES"/>
          </a:p>
        </p:txBody>
      </p:sp>
      <p:sp>
        <p:nvSpPr>
          <p:cNvPr id="51310" name="Rectangle 110"/>
          <p:cNvSpPr>
            <a:spLocks noChangeArrowheads="1"/>
          </p:cNvSpPr>
          <p:nvPr/>
        </p:nvSpPr>
        <p:spPr bwMode="auto">
          <a:xfrm>
            <a:off x="5062538" y="1797050"/>
            <a:ext cx="40005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14 </a:t>
            </a:r>
            <a:endParaRPr lang="es-ES_tradnl" sz="2400">
              <a:latin typeface="Times New Roman" pitchFamily="18" charset="0"/>
            </a:endParaRPr>
          </a:p>
        </p:txBody>
      </p:sp>
      <p:sp>
        <p:nvSpPr>
          <p:cNvPr id="51311" name="Line 111"/>
          <p:cNvSpPr>
            <a:spLocks noChangeShapeType="1"/>
          </p:cNvSpPr>
          <p:nvPr/>
        </p:nvSpPr>
        <p:spPr bwMode="auto">
          <a:xfrm>
            <a:off x="5507038" y="1727200"/>
            <a:ext cx="31750" cy="1588"/>
          </a:xfrm>
          <a:prstGeom prst="line">
            <a:avLst/>
          </a:prstGeom>
          <a:noFill/>
          <a:ln w="17463">
            <a:solidFill>
              <a:srgbClr val="000000"/>
            </a:solidFill>
            <a:round/>
            <a:headEnd/>
            <a:tailEnd/>
          </a:ln>
        </p:spPr>
        <p:txBody>
          <a:bodyPr/>
          <a:lstStyle/>
          <a:p>
            <a:endParaRPr lang="es-ES"/>
          </a:p>
        </p:txBody>
      </p:sp>
      <p:sp>
        <p:nvSpPr>
          <p:cNvPr id="51312" name="Line 112"/>
          <p:cNvSpPr>
            <a:spLocks noChangeShapeType="1"/>
          </p:cNvSpPr>
          <p:nvPr/>
        </p:nvSpPr>
        <p:spPr bwMode="auto">
          <a:xfrm>
            <a:off x="5507038" y="1727200"/>
            <a:ext cx="2762250" cy="1588"/>
          </a:xfrm>
          <a:prstGeom prst="line">
            <a:avLst/>
          </a:prstGeom>
          <a:noFill/>
          <a:ln w="0">
            <a:noFill/>
            <a:round/>
            <a:headEnd/>
            <a:tailEnd/>
          </a:ln>
        </p:spPr>
        <p:txBody>
          <a:bodyPr/>
          <a:lstStyle/>
          <a:p>
            <a:endParaRPr lang="es-ES"/>
          </a:p>
        </p:txBody>
      </p:sp>
      <p:sp>
        <p:nvSpPr>
          <p:cNvPr id="51313" name="Line 113"/>
          <p:cNvSpPr>
            <a:spLocks noChangeShapeType="1"/>
          </p:cNvSpPr>
          <p:nvPr/>
        </p:nvSpPr>
        <p:spPr bwMode="auto">
          <a:xfrm>
            <a:off x="5507038" y="1558925"/>
            <a:ext cx="47625" cy="1588"/>
          </a:xfrm>
          <a:prstGeom prst="line">
            <a:avLst/>
          </a:prstGeom>
          <a:noFill/>
          <a:ln w="17463">
            <a:solidFill>
              <a:srgbClr val="000000"/>
            </a:solidFill>
            <a:round/>
            <a:headEnd/>
            <a:tailEnd/>
          </a:ln>
        </p:spPr>
        <p:txBody>
          <a:bodyPr/>
          <a:lstStyle/>
          <a:p>
            <a:endParaRPr lang="es-ES"/>
          </a:p>
        </p:txBody>
      </p:sp>
      <p:sp>
        <p:nvSpPr>
          <p:cNvPr id="51314" name="Line 114"/>
          <p:cNvSpPr>
            <a:spLocks noChangeShapeType="1"/>
          </p:cNvSpPr>
          <p:nvPr/>
        </p:nvSpPr>
        <p:spPr bwMode="auto">
          <a:xfrm>
            <a:off x="5507038" y="1558925"/>
            <a:ext cx="2762250" cy="1588"/>
          </a:xfrm>
          <a:prstGeom prst="line">
            <a:avLst/>
          </a:prstGeom>
          <a:noFill/>
          <a:ln w="0">
            <a:noFill/>
            <a:round/>
            <a:headEnd/>
            <a:tailEnd/>
          </a:ln>
        </p:spPr>
        <p:txBody>
          <a:bodyPr/>
          <a:lstStyle/>
          <a:p>
            <a:endParaRPr lang="es-ES"/>
          </a:p>
        </p:txBody>
      </p:sp>
      <p:sp>
        <p:nvSpPr>
          <p:cNvPr id="51315" name="Rectangle 115"/>
          <p:cNvSpPr>
            <a:spLocks noChangeArrowheads="1"/>
          </p:cNvSpPr>
          <p:nvPr/>
        </p:nvSpPr>
        <p:spPr bwMode="auto">
          <a:xfrm>
            <a:off x="5062538" y="1462088"/>
            <a:ext cx="400050"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16 </a:t>
            </a:r>
            <a:endParaRPr lang="es-ES_tradnl" sz="2400">
              <a:latin typeface="Times New Roman" pitchFamily="18" charset="0"/>
            </a:endParaRPr>
          </a:p>
        </p:txBody>
      </p:sp>
      <p:sp>
        <p:nvSpPr>
          <p:cNvPr id="51316" name="Line 116"/>
          <p:cNvSpPr>
            <a:spLocks noChangeShapeType="1"/>
          </p:cNvSpPr>
          <p:nvPr/>
        </p:nvSpPr>
        <p:spPr bwMode="auto">
          <a:xfrm>
            <a:off x="5507038" y="1392238"/>
            <a:ext cx="31750" cy="1587"/>
          </a:xfrm>
          <a:prstGeom prst="line">
            <a:avLst/>
          </a:prstGeom>
          <a:noFill/>
          <a:ln w="17463">
            <a:solidFill>
              <a:srgbClr val="000000"/>
            </a:solidFill>
            <a:round/>
            <a:headEnd/>
            <a:tailEnd/>
          </a:ln>
        </p:spPr>
        <p:txBody>
          <a:bodyPr/>
          <a:lstStyle/>
          <a:p>
            <a:endParaRPr lang="es-ES"/>
          </a:p>
        </p:txBody>
      </p:sp>
      <p:sp>
        <p:nvSpPr>
          <p:cNvPr id="51317" name="Line 117"/>
          <p:cNvSpPr>
            <a:spLocks noChangeShapeType="1"/>
          </p:cNvSpPr>
          <p:nvPr/>
        </p:nvSpPr>
        <p:spPr bwMode="auto">
          <a:xfrm>
            <a:off x="5507038" y="1392238"/>
            <a:ext cx="2762250" cy="1587"/>
          </a:xfrm>
          <a:prstGeom prst="line">
            <a:avLst/>
          </a:prstGeom>
          <a:noFill/>
          <a:ln w="0">
            <a:noFill/>
            <a:round/>
            <a:headEnd/>
            <a:tailEnd/>
          </a:ln>
        </p:spPr>
        <p:txBody>
          <a:bodyPr/>
          <a:lstStyle/>
          <a:p>
            <a:endParaRPr lang="es-ES"/>
          </a:p>
        </p:txBody>
      </p:sp>
      <p:sp>
        <p:nvSpPr>
          <p:cNvPr id="51318" name="Line 118"/>
          <p:cNvSpPr>
            <a:spLocks noChangeShapeType="1"/>
          </p:cNvSpPr>
          <p:nvPr/>
        </p:nvSpPr>
        <p:spPr bwMode="auto">
          <a:xfrm>
            <a:off x="5507038" y="1225550"/>
            <a:ext cx="47625" cy="1588"/>
          </a:xfrm>
          <a:prstGeom prst="line">
            <a:avLst/>
          </a:prstGeom>
          <a:noFill/>
          <a:ln w="17463">
            <a:solidFill>
              <a:srgbClr val="000000"/>
            </a:solidFill>
            <a:round/>
            <a:headEnd/>
            <a:tailEnd/>
          </a:ln>
        </p:spPr>
        <p:txBody>
          <a:bodyPr/>
          <a:lstStyle/>
          <a:p>
            <a:endParaRPr lang="es-ES"/>
          </a:p>
        </p:txBody>
      </p:sp>
      <p:sp>
        <p:nvSpPr>
          <p:cNvPr id="51319" name="Rectangle 119"/>
          <p:cNvSpPr>
            <a:spLocks noChangeArrowheads="1"/>
          </p:cNvSpPr>
          <p:nvPr/>
        </p:nvSpPr>
        <p:spPr bwMode="auto">
          <a:xfrm>
            <a:off x="5062538" y="1127125"/>
            <a:ext cx="400050" cy="2238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18 </a:t>
            </a:r>
            <a:endParaRPr lang="es-ES_tradnl" sz="2400">
              <a:latin typeface="Times New Roman" pitchFamily="18" charset="0"/>
            </a:endParaRPr>
          </a:p>
        </p:txBody>
      </p:sp>
      <p:sp>
        <p:nvSpPr>
          <p:cNvPr id="51320" name="Rectangle 120"/>
          <p:cNvSpPr>
            <a:spLocks noChangeArrowheads="1"/>
          </p:cNvSpPr>
          <p:nvPr/>
        </p:nvSpPr>
        <p:spPr bwMode="auto">
          <a:xfrm rot="-5400000">
            <a:off x="4033043" y="2056607"/>
            <a:ext cx="1890713" cy="171450"/>
          </a:xfrm>
          <a:prstGeom prst="rect">
            <a:avLst/>
          </a:prstGeom>
          <a:noFill/>
          <a:ln w="9525">
            <a:noFill/>
            <a:miter lim="800000"/>
            <a:headEnd/>
            <a:tailEnd/>
          </a:ln>
        </p:spPr>
        <p:txBody>
          <a:bodyPr wrap="none" lIns="0" tIns="0" rIns="0" bIns="0">
            <a:spAutoFit/>
          </a:bodyPr>
          <a:lstStyle/>
          <a:p>
            <a:r>
              <a:rPr lang="es-ES_tradnl" sz="1000">
                <a:solidFill>
                  <a:srgbClr val="000000"/>
                </a:solidFill>
                <a:latin typeface="Arial" charset="0"/>
              </a:rPr>
              <a:t>Incremento (Mg/ha.año)</a:t>
            </a:r>
            <a:endParaRPr lang="es-ES_tradnl" sz="2400">
              <a:latin typeface="Times New Roman" pitchFamily="18" charset="0"/>
            </a:endParaRPr>
          </a:p>
        </p:txBody>
      </p:sp>
      <p:sp>
        <p:nvSpPr>
          <p:cNvPr id="51321" name="Line 121"/>
          <p:cNvSpPr>
            <a:spLocks noChangeShapeType="1"/>
          </p:cNvSpPr>
          <p:nvPr/>
        </p:nvSpPr>
        <p:spPr bwMode="auto">
          <a:xfrm>
            <a:off x="8220075" y="3570288"/>
            <a:ext cx="49213" cy="1587"/>
          </a:xfrm>
          <a:prstGeom prst="line">
            <a:avLst/>
          </a:prstGeom>
          <a:noFill/>
          <a:ln w="17463">
            <a:solidFill>
              <a:srgbClr val="000000"/>
            </a:solidFill>
            <a:round/>
            <a:headEnd/>
            <a:tailEnd/>
          </a:ln>
        </p:spPr>
        <p:txBody>
          <a:bodyPr/>
          <a:lstStyle/>
          <a:p>
            <a:endParaRPr lang="es-ES"/>
          </a:p>
        </p:txBody>
      </p:sp>
      <p:sp>
        <p:nvSpPr>
          <p:cNvPr id="51322" name="Rectangle 122"/>
          <p:cNvSpPr>
            <a:spLocks noChangeArrowheads="1"/>
          </p:cNvSpPr>
          <p:nvPr/>
        </p:nvSpPr>
        <p:spPr bwMode="auto">
          <a:xfrm>
            <a:off x="8304213" y="3495675"/>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7.8 </a:t>
            </a:r>
            <a:endParaRPr lang="es-ES_tradnl" sz="2400">
              <a:latin typeface="Times New Roman" pitchFamily="18" charset="0"/>
            </a:endParaRPr>
          </a:p>
        </p:txBody>
      </p:sp>
      <p:sp>
        <p:nvSpPr>
          <p:cNvPr id="51323" name="Line 123"/>
          <p:cNvSpPr>
            <a:spLocks noChangeShapeType="1"/>
          </p:cNvSpPr>
          <p:nvPr/>
        </p:nvSpPr>
        <p:spPr bwMode="auto">
          <a:xfrm>
            <a:off x="8237538" y="3402013"/>
            <a:ext cx="31750" cy="1587"/>
          </a:xfrm>
          <a:prstGeom prst="line">
            <a:avLst/>
          </a:prstGeom>
          <a:noFill/>
          <a:ln w="0">
            <a:noFill/>
            <a:round/>
            <a:headEnd/>
            <a:tailEnd/>
          </a:ln>
        </p:spPr>
        <p:txBody>
          <a:bodyPr/>
          <a:lstStyle/>
          <a:p>
            <a:endParaRPr lang="es-ES"/>
          </a:p>
        </p:txBody>
      </p:sp>
      <p:sp>
        <p:nvSpPr>
          <p:cNvPr id="51324" name="Line 124"/>
          <p:cNvSpPr>
            <a:spLocks noChangeShapeType="1"/>
          </p:cNvSpPr>
          <p:nvPr/>
        </p:nvSpPr>
        <p:spPr bwMode="auto">
          <a:xfrm flipH="1">
            <a:off x="5507038" y="3402013"/>
            <a:ext cx="2762250" cy="1587"/>
          </a:xfrm>
          <a:prstGeom prst="line">
            <a:avLst/>
          </a:prstGeom>
          <a:noFill/>
          <a:ln w="0">
            <a:noFill/>
            <a:round/>
            <a:headEnd/>
            <a:tailEnd/>
          </a:ln>
        </p:spPr>
        <p:txBody>
          <a:bodyPr/>
          <a:lstStyle/>
          <a:p>
            <a:endParaRPr lang="es-ES"/>
          </a:p>
        </p:txBody>
      </p:sp>
      <p:sp>
        <p:nvSpPr>
          <p:cNvPr id="51325" name="Line 125"/>
          <p:cNvSpPr>
            <a:spLocks noChangeShapeType="1"/>
          </p:cNvSpPr>
          <p:nvPr/>
        </p:nvSpPr>
        <p:spPr bwMode="auto">
          <a:xfrm>
            <a:off x="8220075" y="3235325"/>
            <a:ext cx="49213" cy="1588"/>
          </a:xfrm>
          <a:prstGeom prst="line">
            <a:avLst/>
          </a:prstGeom>
          <a:noFill/>
          <a:ln w="17463">
            <a:solidFill>
              <a:srgbClr val="000000"/>
            </a:solidFill>
            <a:round/>
            <a:headEnd/>
            <a:tailEnd/>
          </a:ln>
        </p:spPr>
        <p:txBody>
          <a:bodyPr/>
          <a:lstStyle/>
          <a:p>
            <a:endParaRPr lang="es-ES"/>
          </a:p>
        </p:txBody>
      </p:sp>
      <p:sp>
        <p:nvSpPr>
          <p:cNvPr id="51326" name="Line 126"/>
          <p:cNvSpPr>
            <a:spLocks noChangeShapeType="1"/>
          </p:cNvSpPr>
          <p:nvPr/>
        </p:nvSpPr>
        <p:spPr bwMode="auto">
          <a:xfrm flipH="1">
            <a:off x="5507038" y="3235325"/>
            <a:ext cx="2762250" cy="1588"/>
          </a:xfrm>
          <a:prstGeom prst="line">
            <a:avLst/>
          </a:prstGeom>
          <a:noFill/>
          <a:ln w="0">
            <a:noFill/>
            <a:round/>
            <a:headEnd/>
            <a:tailEnd/>
          </a:ln>
        </p:spPr>
        <p:txBody>
          <a:bodyPr/>
          <a:lstStyle/>
          <a:p>
            <a:endParaRPr lang="es-ES"/>
          </a:p>
        </p:txBody>
      </p:sp>
      <p:sp>
        <p:nvSpPr>
          <p:cNvPr id="51327" name="Rectangle 127"/>
          <p:cNvSpPr>
            <a:spLocks noChangeArrowheads="1"/>
          </p:cNvSpPr>
          <p:nvPr/>
        </p:nvSpPr>
        <p:spPr bwMode="auto">
          <a:xfrm>
            <a:off x="8304213" y="3160713"/>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7.9 </a:t>
            </a:r>
            <a:endParaRPr lang="es-ES_tradnl" sz="2400">
              <a:latin typeface="Times New Roman" pitchFamily="18" charset="0"/>
            </a:endParaRPr>
          </a:p>
        </p:txBody>
      </p:sp>
      <p:sp>
        <p:nvSpPr>
          <p:cNvPr id="51328" name="Line 128"/>
          <p:cNvSpPr>
            <a:spLocks noChangeShapeType="1"/>
          </p:cNvSpPr>
          <p:nvPr/>
        </p:nvSpPr>
        <p:spPr bwMode="auto">
          <a:xfrm>
            <a:off x="8237538" y="3067050"/>
            <a:ext cx="31750" cy="1588"/>
          </a:xfrm>
          <a:prstGeom prst="line">
            <a:avLst/>
          </a:prstGeom>
          <a:noFill/>
          <a:ln w="0">
            <a:noFill/>
            <a:round/>
            <a:headEnd/>
            <a:tailEnd/>
          </a:ln>
        </p:spPr>
        <p:txBody>
          <a:bodyPr/>
          <a:lstStyle/>
          <a:p>
            <a:endParaRPr lang="es-ES"/>
          </a:p>
        </p:txBody>
      </p:sp>
      <p:sp>
        <p:nvSpPr>
          <p:cNvPr id="51329" name="Line 129"/>
          <p:cNvSpPr>
            <a:spLocks noChangeShapeType="1"/>
          </p:cNvSpPr>
          <p:nvPr/>
        </p:nvSpPr>
        <p:spPr bwMode="auto">
          <a:xfrm flipH="1">
            <a:off x="5507038" y="3067050"/>
            <a:ext cx="2762250" cy="1588"/>
          </a:xfrm>
          <a:prstGeom prst="line">
            <a:avLst/>
          </a:prstGeom>
          <a:noFill/>
          <a:ln w="0">
            <a:noFill/>
            <a:round/>
            <a:headEnd/>
            <a:tailEnd/>
          </a:ln>
        </p:spPr>
        <p:txBody>
          <a:bodyPr/>
          <a:lstStyle/>
          <a:p>
            <a:endParaRPr lang="es-ES"/>
          </a:p>
        </p:txBody>
      </p:sp>
      <p:sp>
        <p:nvSpPr>
          <p:cNvPr id="51330" name="Line 130"/>
          <p:cNvSpPr>
            <a:spLocks noChangeShapeType="1"/>
          </p:cNvSpPr>
          <p:nvPr/>
        </p:nvSpPr>
        <p:spPr bwMode="auto">
          <a:xfrm>
            <a:off x="8220075" y="2900363"/>
            <a:ext cx="49213" cy="1587"/>
          </a:xfrm>
          <a:prstGeom prst="line">
            <a:avLst/>
          </a:prstGeom>
          <a:noFill/>
          <a:ln w="17463">
            <a:solidFill>
              <a:srgbClr val="000000"/>
            </a:solidFill>
            <a:round/>
            <a:headEnd/>
            <a:tailEnd/>
          </a:ln>
        </p:spPr>
        <p:txBody>
          <a:bodyPr/>
          <a:lstStyle/>
          <a:p>
            <a:endParaRPr lang="es-ES"/>
          </a:p>
        </p:txBody>
      </p:sp>
      <p:sp>
        <p:nvSpPr>
          <p:cNvPr id="51331" name="Line 131"/>
          <p:cNvSpPr>
            <a:spLocks noChangeShapeType="1"/>
          </p:cNvSpPr>
          <p:nvPr/>
        </p:nvSpPr>
        <p:spPr bwMode="auto">
          <a:xfrm flipH="1">
            <a:off x="5507038" y="2900363"/>
            <a:ext cx="2762250" cy="1587"/>
          </a:xfrm>
          <a:prstGeom prst="line">
            <a:avLst/>
          </a:prstGeom>
          <a:noFill/>
          <a:ln w="0">
            <a:noFill/>
            <a:round/>
            <a:headEnd/>
            <a:tailEnd/>
          </a:ln>
        </p:spPr>
        <p:txBody>
          <a:bodyPr/>
          <a:lstStyle/>
          <a:p>
            <a:endParaRPr lang="es-ES"/>
          </a:p>
        </p:txBody>
      </p:sp>
      <p:sp>
        <p:nvSpPr>
          <p:cNvPr id="51332" name="Rectangle 132"/>
          <p:cNvSpPr>
            <a:spLocks noChangeArrowheads="1"/>
          </p:cNvSpPr>
          <p:nvPr/>
        </p:nvSpPr>
        <p:spPr bwMode="auto">
          <a:xfrm>
            <a:off x="8304213" y="2825750"/>
            <a:ext cx="223837"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 </a:t>
            </a:r>
            <a:endParaRPr lang="es-ES_tradnl" sz="2400">
              <a:latin typeface="Times New Roman" pitchFamily="18" charset="0"/>
            </a:endParaRPr>
          </a:p>
        </p:txBody>
      </p:sp>
      <p:sp>
        <p:nvSpPr>
          <p:cNvPr id="51333" name="Line 133"/>
          <p:cNvSpPr>
            <a:spLocks noChangeShapeType="1"/>
          </p:cNvSpPr>
          <p:nvPr/>
        </p:nvSpPr>
        <p:spPr bwMode="auto">
          <a:xfrm>
            <a:off x="8237538" y="2732088"/>
            <a:ext cx="31750" cy="1587"/>
          </a:xfrm>
          <a:prstGeom prst="line">
            <a:avLst/>
          </a:prstGeom>
          <a:noFill/>
          <a:ln w="0">
            <a:noFill/>
            <a:round/>
            <a:headEnd/>
            <a:tailEnd/>
          </a:ln>
        </p:spPr>
        <p:txBody>
          <a:bodyPr/>
          <a:lstStyle/>
          <a:p>
            <a:endParaRPr lang="es-ES"/>
          </a:p>
        </p:txBody>
      </p:sp>
      <p:sp>
        <p:nvSpPr>
          <p:cNvPr id="51334" name="Line 134"/>
          <p:cNvSpPr>
            <a:spLocks noChangeShapeType="1"/>
          </p:cNvSpPr>
          <p:nvPr/>
        </p:nvSpPr>
        <p:spPr bwMode="auto">
          <a:xfrm flipH="1">
            <a:off x="5507038" y="2732088"/>
            <a:ext cx="2762250" cy="1587"/>
          </a:xfrm>
          <a:prstGeom prst="line">
            <a:avLst/>
          </a:prstGeom>
          <a:noFill/>
          <a:ln w="0">
            <a:noFill/>
            <a:round/>
            <a:headEnd/>
            <a:tailEnd/>
          </a:ln>
        </p:spPr>
        <p:txBody>
          <a:bodyPr/>
          <a:lstStyle/>
          <a:p>
            <a:endParaRPr lang="es-ES"/>
          </a:p>
        </p:txBody>
      </p:sp>
      <p:sp>
        <p:nvSpPr>
          <p:cNvPr id="51335" name="Line 135"/>
          <p:cNvSpPr>
            <a:spLocks noChangeShapeType="1"/>
          </p:cNvSpPr>
          <p:nvPr/>
        </p:nvSpPr>
        <p:spPr bwMode="auto">
          <a:xfrm>
            <a:off x="8220075" y="2565400"/>
            <a:ext cx="49213" cy="1588"/>
          </a:xfrm>
          <a:prstGeom prst="line">
            <a:avLst/>
          </a:prstGeom>
          <a:noFill/>
          <a:ln w="17463">
            <a:solidFill>
              <a:srgbClr val="000000"/>
            </a:solidFill>
            <a:round/>
            <a:headEnd/>
            <a:tailEnd/>
          </a:ln>
        </p:spPr>
        <p:txBody>
          <a:bodyPr/>
          <a:lstStyle/>
          <a:p>
            <a:endParaRPr lang="es-ES"/>
          </a:p>
        </p:txBody>
      </p:sp>
      <p:sp>
        <p:nvSpPr>
          <p:cNvPr id="51336" name="Line 136"/>
          <p:cNvSpPr>
            <a:spLocks noChangeShapeType="1"/>
          </p:cNvSpPr>
          <p:nvPr/>
        </p:nvSpPr>
        <p:spPr bwMode="auto">
          <a:xfrm flipH="1">
            <a:off x="5507038" y="2565400"/>
            <a:ext cx="2762250" cy="1588"/>
          </a:xfrm>
          <a:prstGeom prst="line">
            <a:avLst/>
          </a:prstGeom>
          <a:noFill/>
          <a:ln w="0">
            <a:noFill/>
            <a:round/>
            <a:headEnd/>
            <a:tailEnd/>
          </a:ln>
        </p:spPr>
        <p:txBody>
          <a:bodyPr/>
          <a:lstStyle/>
          <a:p>
            <a:endParaRPr lang="es-ES"/>
          </a:p>
        </p:txBody>
      </p:sp>
      <p:sp>
        <p:nvSpPr>
          <p:cNvPr id="51337" name="Rectangle 137"/>
          <p:cNvSpPr>
            <a:spLocks noChangeArrowheads="1"/>
          </p:cNvSpPr>
          <p:nvPr/>
        </p:nvSpPr>
        <p:spPr bwMode="auto">
          <a:xfrm>
            <a:off x="8304213" y="2490788"/>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8.1 </a:t>
            </a:r>
            <a:endParaRPr lang="es-ES_tradnl" sz="2400">
              <a:latin typeface="Times New Roman" pitchFamily="18" charset="0"/>
            </a:endParaRPr>
          </a:p>
        </p:txBody>
      </p:sp>
      <p:sp>
        <p:nvSpPr>
          <p:cNvPr id="51338" name="Line 138"/>
          <p:cNvSpPr>
            <a:spLocks noChangeShapeType="1"/>
          </p:cNvSpPr>
          <p:nvPr/>
        </p:nvSpPr>
        <p:spPr bwMode="auto">
          <a:xfrm>
            <a:off x="8237538" y="2397125"/>
            <a:ext cx="31750" cy="1588"/>
          </a:xfrm>
          <a:prstGeom prst="line">
            <a:avLst/>
          </a:prstGeom>
          <a:noFill/>
          <a:ln w="0">
            <a:noFill/>
            <a:round/>
            <a:headEnd/>
            <a:tailEnd/>
          </a:ln>
        </p:spPr>
        <p:txBody>
          <a:bodyPr/>
          <a:lstStyle/>
          <a:p>
            <a:endParaRPr lang="es-ES"/>
          </a:p>
        </p:txBody>
      </p:sp>
      <p:sp>
        <p:nvSpPr>
          <p:cNvPr id="51339" name="Line 139"/>
          <p:cNvSpPr>
            <a:spLocks noChangeShapeType="1"/>
          </p:cNvSpPr>
          <p:nvPr/>
        </p:nvSpPr>
        <p:spPr bwMode="auto">
          <a:xfrm flipH="1">
            <a:off x="5507038" y="2397125"/>
            <a:ext cx="2762250" cy="1588"/>
          </a:xfrm>
          <a:prstGeom prst="line">
            <a:avLst/>
          </a:prstGeom>
          <a:noFill/>
          <a:ln w="0">
            <a:noFill/>
            <a:round/>
            <a:headEnd/>
            <a:tailEnd/>
          </a:ln>
        </p:spPr>
        <p:txBody>
          <a:bodyPr/>
          <a:lstStyle/>
          <a:p>
            <a:endParaRPr lang="es-ES"/>
          </a:p>
        </p:txBody>
      </p:sp>
      <p:sp>
        <p:nvSpPr>
          <p:cNvPr id="51340" name="Line 140"/>
          <p:cNvSpPr>
            <a:spLocks noChangeShapeType="1"/>
          </p:cNvSpPr>
          <p:nvPr/>
        </p:nvSpPr>
        <p:spPr bwMode="auto">
          <a:xfrm>
            <a:off x="8220075" y="2228850"/>
            <a:ext cx="49213" cy="1588"/>
          </a:xfrm>
          <a:prstGeom prst="line">
            <a:avLst/>
          </a:prstGeom>
          <a:noFill/>
          <a:ln w="17463">
            <a:solidFill>
              <a:srgbClr val="000000"/>
            </a:solidFill>
            <a:round/>
            <a:headEnd/>
            <a:tailEnd/>
          </a:ln>
        </p:spPr>
        <p:txBody>
          <a:bodyPr/>
          <a:lstStyle/>
          <a:p>
            <a:endParaRPr lang="es-ES"/>
          </a:p>
        </p:txBody>
      </p:sp>
      <p:sp>
        <p:nvSpPr>
          <p:cNvPr id="51341" name="Line 141"/>
          <p:cNvSpPr>
            <a:spLocks noChangeShapeType="1"/>
          </p:cNvSpPr>
          <p:nvPr/>
        </p:nvSpPr>
        <p:spPr bwMode="auto">
          <a:xfrm flipH="1">
            <a:off x="5507038" y="2228850"/>
            <a:ext cx="2762250" cy="1588"/>
          </a:xfrm>
          <a:prstGeom prst="line">
            <a:avLst/>
          </a:prstGeom>
          <a:noFill/>
          <a:ln w="0">
            <a:noFill/>
            <a:round/>
            <a:headEnd/>
            <a:tailEnd/>
          </a:ln>
        </p:spPr>
        <p:txBody>
          <a:bodyPr/>
          <a:lstStyle/>
          <a:p>
            <a:endParaRPr lang="es-ES"/>
          </a:p>
        </p:txBody>
      </p:sp>
      <p:sp>
        <p:nvSpPr>
          <p:cNvPr id="51342" name="Rectangle 142"/>
          <p:cNvSpPr>
            <a:spLocks noChangeArrowheads="1"/>
          </p:cNvSpPr>
          <p:nvPr/>
        </p:nvSpPr>
        <p:spPr bwMode="auto">
          <a:xfrm>
            <a:off x="8304213" y="2155825"/>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8.2 </a:t>
            </a:r>
            <a:endParaRPr lang="es-ES_tradnl" sz="2400">
              <a:latin typeface="Times New Roman" pitchFamily="18" charset="0"/>
            </a:endParaRPr>
          </a:p>
        </p:txBody>
      </p:sp>
      <p:sp>
        <p:nvSpPr>
          <p:cNvPr id="51343" name="Line 143"/>
          <p:cNvSpPr>
            <a:spLocks noChangeShapeType="1"/>
          </p:cNvSpPr>
          <p:nvPr/>
        </p:nvSpPr>
        <p:spPr bwMode="auto">
          <a:xfrm>
            <a:off x="8237538" y="2062163"/>
            <a:ext cx="31750" cy="1587"/>
          </a:xfrm>
          <a:prstGeom prst="line">
            <a:avLst/>
          </a:prstGeom>
          <a:noFill/>
          <a:ln w="0">
            <a:noFill/>
            <a:round/>
            <a:headEnd/>
            <a:tailEnd/>
          </a:ln>
        </p:spPr>
        <p:txBody>
          <a:bodyPr/>
          <a:lstStyle/>
          <a:p>
            <a:endParaRPr lang="es-ES"/>
          </a:p>
        </p:txBody>
      </p:sp>
      <p:sp>
        <p:nvSpPr>
          <p:cNvPr id="51344" name="Line 144"/>
          <p:cNvSpPr>
            <a:spLocks noChangeShapeType="1"/>
          </p:cNvSpPr>
          <p:nvPr/>
        </p:nvSpPr>
        <p:spPr bwMode="auto">
          <a:xfrm flipH="1">
            <a:off x="5507038" y="2062163"/>
            <a:ext cx="2762250" cy="1587"/>
          </a:xfrm>
          <a:prstGeom prst="line">
            <a:avLst/>
          </a:prstGeom>
          <a:noFill/>
          <a:ln w="0">
            <a:noFill/>
            <a:round/>
            <a:headEnd/>
            <a:tailEnd/>
          </a:ln>
        </p:spPr>
        <p:txBody>
          <a:bodyPr/>
          <a:lstStyle/>
          <a:p>
            <a:endParaRPr lang="es-ES"/>
          </a:p>
        </p:txBody>
      </p:sp>
      <p:sp>
        <p:nvSpPr>
          <p:cNvPr id="51345" name="Line 145"/>
          <p:cNvSpPr>
            <a:spLocks noChangeShapeType="1"/>
          </p:cNvSpPr>
          <p:nvPr/>
        </p:nvSpPr>
        <p:spPr bwMode="auto">
          <a:xfrm>
            <a:off x="8220075" y="1893888"/>
            <a:ext cx="49213" cy="1587"/>
          </a:xfrm>
          <a:prstGeom prst="line">
            <a:avLst/>
          </a:prstGeom>
          <a:noFill/>
          <a:ln w="17463">
            <a:solidFill>
              <a:srgbClr val="000000"/>
            </a:solidFill>
            <a:round/>
            <a:headEnd/>
            <a:tailEnd/>
          </a:ln>
        </p:spPr>
        <p:txBody>
          <a:bodyPr/>
          <a:lstStyle/>
          <a:p>
            <a:endParaRPr lang="es-ES"/>
          </a:p>
        </p:txBody>
      </p:sp>
      <p:sp>
        <p:nvSpPr>
          <p:cNvPr id="51346" name="Line 146"/>
          <p:cNvSpPr>
            <a:spLocks noChangeShapeType="1"/>
          </p:cNvSpPr>
          <p:nvPr/>
        </p:nvSpPr>
        <p:spPr bwMode="auto">
          <a:xfrm flipH="1">
            <a:off x="5507038" y="1893888"/>
            <a:ext cx="2762250" cy="1587"/>
          </a:xfrm>
          <a:prstGeom prst="line">
            <a:avLst/>
          </a:prstGeom>
          <a:noFill/>
          <a:ln w="0">
            <a:noFill/>
            <a:round/>
            <a:headEnd/>
            <a:tailEnd/>
          </a:ln>
        </p:spPr>
        <p:txBody>
          <a:bodyPr/>
          <a:lstStyle/>
          <a:p>
            <a:endParaRPr lang="es-ES"/>
          </a:p>
        </p:txBody>
      </p:sp>
      <p:sp>
        <p:nvSpPr>
          <p:cNvPr id="51347" name="Rectangle 147"/>
          <p:cNvSpPr>
            <a:spLocks noChangeArrowheads="1"/>
          </p:cNvSpPr>
          <p:nvPr/>
        </p:nvSpPr>
        <p:spPr bwMode="auto">
          <a:xfrm>
            <a:off x="8304213" y="1820863"/>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8.3 </a:t>
            </a:r>
            <a:endParaRPr lang="es-ES_tradnl" sz="2400">
              <a:latin typeface="Times New Roman" pitchFamily="18" charset="0"/>
            </a:endParaRPr>
          </a:p>
        </p:txBody>
      </p:sp>
      <p:sp>
        <p:nvSpPr>
          <p:cNvPr id="51348" name="Line 148"/>
          <p:cNvSpPr>
            <a:spLocks noChangeShapeType="1"/>
          </p:cNvSpPr>
          <p:nvPr/>
        </p:nvSpPr>
        <p:spPr bwMode="auto">
          <a:xfrm>
            <a:off x="8237538" y="1727200"/>
            <a:ext cx="31750" cy="1588"/>
          </a:xfrm>
          <a:prstGeom prst="line">
            <a:avLst/>
          </a:prstGeom>
          <a:noFill/>
          <a:ln w="0">
            <a:noFill/>
            <a:round/>
            <a:headEnd/>
            <a:tailEnd/>
          </a:ln>
        </p:spPr>
        <p:txBody>
          <a:bodyPr/>
          <a:lstStyle/>
          <a:p>
            <a:endParaRPr lang="es-ES"/>
          </a:p>
        </p:txBody>
      </p:sp>
      <p:sp>
        <p:nvSpPr>
          <p:cNvPr id="51349" name="Line 149"/>
          <p:cNvSpPr>
            <a:spLocks noChangeShapeType="1"/>
          </p:cNvSpPr>
          <p:nvPr/>
        </p:nvSpPr>
        <p:spPr bwMode="auto">
          <a:xfrm flipH="1">
            <a:off x="5507038" y="1727200"/>
            <a:ext cx="2762250" cy="1588"/>
          </a:xfrm>
          <a:prstGeom prst="line">
            <a:avLst/>
          </a:prstGeom>
          <a:noFill/>
          <a:ln w="0">
            <a:noFill/>
            <a:round/>
            <a:headEnd/>
            <a:tailEnd/>
          </a:ln>
        </p:spPr>
        <p:txBody>
          <a:bodyPr/>
          <a:lstStyle/>
          <a:p>
            <a:endParaRPr lang="es-ES"/>
          </a:p>
        </p:txBody>
      </p:sp>
      <p:sp>
        <p:nvSpPr>
          <p:cNvPr id="51350" name="Line 150"/>
          <p:cNvSpPr>
            <a:spLocks noChangeShapeType="1"/>
          </p:cNvSpPr>
          <p:nvPr/>
        </p:nvSpPr>
        <p:spPr bwMode="auto">
          <a:xfrm>
            <a:off x="8220075" y="1558925"/>
            <a:ext cx="49213" cy="1588"/>
          </a:xfrm>
          <a:prstGeom prst="line">
            <a:avLst/>
          </a:prstGeom>
          <a:noFill/>
          <a:ln w="17463">
            <a:solidFill>
              <a:srgbClr val="000000"/>
            </a:solidFill>
            <a:round/>
            <a:headEnd/>
            <a:tailEnd/>
          </a:ln>
        </p:spPr>
        <p:txBody>
          <a:bodyPr/>
          <a:lstStyle/>
          <a:p>
            <a:endParaRPr lang="es-ES"/>
          </a:p>
        </p:txBody>
      </p:sp>
      <p:sp>
        <p:nvSpPr>
          <p:cNvPr id="51351" name="Line 151"/>
          <p:cNvSpPr>
            <a:spLocks noChangeShapeType="1"/>
          </p:cNvSpPr>
          <p:nvPr/>
        </p:nvSpPr>
        <p:spPr bwMode="auto">
          <a:xfrm flipH="1">
            <a:off x="5507038" y="1558925"/>
            <a:ext cx="2762250" cy="1588"/>
          </a:xfrm>
          <a:prstGeom prst="line">
            <a:avLst/>
          </a:prstGeom>
          <a:noFill/>
          <a:ln w="0">
            <a:noFill/>
            <a:round/>
            <a:headEnd/>
            <a:tailEnd/>
          </a:ln>
        </p:spPr>
        <p:txBody>
          <a:bodyPr/>
          <a:lstStyle/>
          <a:p>
            <a:endParaRPr lang="es-ES"/>
          </a:p>
        </p:txBody>
      </p:sp>
      <p:sp>
        <p:nvSpPr>
          <p:cNvPr id="51352" name="Rectangle 152"/>
          <p:cNvSpPr>
            <a:spLocks noChangeArrowheads="1"/>
          </p:cNvSpPr>
          <p:nvPr/>
        </p:nvSpPr>
        <p:spPr bwMode="auto">
          <a:xfrm>
            <a:off x="8304213" y="1485900"/>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8.4 </a:t>
            </a:r>
            <a:endParaRPr lang="es-ES_tradnl" sz="2400">
              <a:latin typeface="Times New Roman" pitchFamily="18" charset="0"/>
            </a:endParaRPr>
          </a:p>
        </p:txBody>
      </p:sp>
      <p:sp>
        <p:nvSpPr>
          <p:cNvPr id="51353" name="Line 153"/>
          <p:cNvSpPr>
            <a:spLocks noChangeShapeType="1"/>
          </p:cNvSpPr>
          <p:nvPr/>
        </p:nvSpPr>
        <p:spPr bwMode="auto">
          <a:xfrm>
            <a:off x="8237538" y="1392238"/>
            <a:ext cx="31750" cy="1587"/>
          </a:xfrm>
          <a:prstGeom prst="line">
            <a:avLst/>
          </a:prstGeom>
          <a:noFill/>
          <a:ln w="0">
            <a:noFill/>
            <a:round/>
            <a:headEnd/>
            <a:tailEnd/>
          </a:ln>
        </p:spPr>
        <p:txBody>
          <a:bodyPr/>
          <a:lstStyle/>
          <a:p>
            <a:endParaRPr lang="es-ES"/>
          </a:p>
        </p:txBody>
      </p:sp>
      <p:sp>
        <p:nvSpPr>
          <p:cNvPr id="51354" name="Line 154"/>
          <p:cNvSpPr>
            <a:spLocks noChangeShapeType="1"/>
          </p:cNvSpPr>
          <p:nvPr/>
        </p:nvSpPr>
        <p:spPr bwMode="auto">
          <a:xfrm flipH="1">
            <a:off x="5507038" y="1392238"/>
            <a:ext cx="2762250" cy="1587"/>
          </a:xfrm>
          <a:prstGeom prst="line">
            <a:avLst/>
          </a:prstGeom>
          <a:noFill/>
          <a:ln w="0">
            <a:noFill/>
            <a:round/>
            <a:headEnd/>
            <a:tailEnd/>
          </a:ln>
        </p:spPr>
        <p:txBody>
          <a:bodyPr/>
          <a:lstStyle/>
          <a:p>
            <a:endParaRPr lang="es-ES"/>
          </a:p>
        </p:txBody>
      </p:sp>
      <p:sp>
        <p:nvSpPr>
          <p:cNvPr id="51355" name="Line 155"/>
          <p:cNvSpPr>
            <a:spLocks noChangeShapeType="1"/>
          </p:cNvSpPr>
          <p:nvPr/>
        </p:nvSpPr>
        <p:spPr bwMode="auto">
          <a:xfrm>
            <a:off x="8220075" y="1225550"/>
            <a:ext cx="49213" cy="1588"/>
          </a:xfrm>
          <a:prstGeom prst="line">
            <a:avLst/>
          </a:prstGeom>
          <a:noFill/>
          <a:ln w="17463">
            <a:solidFill>
              <a:srgbClr val="000000"/>
            </a:solidFill>
            <a:round/>
            <a:headEnd/>
            <a:tailEnd/>
          </a:ln>
        </p:spPr>
        <p:txBody>
          <a:bodyPr/>
          <a:lstStyle/>
          <a:p>
            <a:endParaRPr lang="es-ES"/>
          </a:p>
        </p:txBody>
      </p:sp>
      <p:sp>
        <p:nvSpPr>
          <p:cNvPr id="51356" name="Rectangle 156"/>
          <p:cNvSpPr>
            <a:spLocks noChangeArrowheads="1"/>
          </p:cNvSpPr>
          <p:nvPr/>
        </p:nvSpPr>
        <p:spPr bwMode="auto">
          <a:xfrm>
            <a:off x="8304213" y="1150938"/>
            <a:ext cx="366712"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8.5 </a:t>
            </a:r>
            <a:endParaRPr lang="es-ES_tradnl" sz="2400">
              <a:latin typeface="Times New Roman" pitchFamily="18" charset="0"/>
            </a:endParaRPr>
          </a:p>
        </p:txBody>
      </p:sp>
      <p:sp>
        <p:nvSpPr>
          <p:cNvPr id="51357" name="Rectangle 157"/>
          <p:cNvSpPr>
            <a:spLocks noChangeArrowheads="1"/>
          </p:cNvSpPr>
          <p:nvPr/>
        </p:nvSpPr>
        <p:spPr bwMode="auto">
          <a:xfrm rot="-5400000">
            <a:off x="7723188" y="1952625"/>
            <a:ext cx="2141538" cy="2238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Arial" charset="0"/>
              </a:rPr>
              <a:t>Requerimientos de P</a:t>
            </a:r>
            <a:endParaRPr lang="es-ES_tradnl" sz="2400">
              <a:latin typeface="Times New Roman" pitchFamily="18" charset="0"/>
            </a:endParaRPr>
          </a:p>
        </p:txBody>
      </p:sp>
      <p:sp>
        <p:nvSpPr>
          <p:cNvPr id="51358" name="Line 158"/>
          <p:cNvSpPr>
            <a:spLocks noChangeShapeType="1"/>
          </p:cNvSpPr>
          <p:nvPr/>
        </p:nvSpPr>
        <p:spPr bwMode="auto">
          <a:xfrm flipV="1">
            <a:off x="5507038" y="3533775"/>
            <a:ext cx="1587" cy="36513"/>
          </a:xfrm>
          <a:prstGeom prst="line">
            <a:avLst/>
          </a:prstGeom>
          <a:noFill/>
          <a:ln w="17463">
            <a:solidFill>
              <a:srgbClr val="000000"/>
            </a:solidFill>
            <a:round/>
            <a:headEnd/>
            <a:tailEnd/>
          </a:ln>
        </p:spPr>
        <p:txBody>
          <a:bodyPr/>
          <a:lstStyle/>
          <a:p>
            <a:endParaRPr lang="es-ES"/>
          </a:p>
        </p:txBody>
      </p:sp>
      <p:sp>
        <p:nvSpPr>
          <p:cNvPr id="51359" name="Line 159"/>
          <p:cNvSpPr>
            <a:spLocks noChangeShapeType="1"/>
          </p:cNvSpPr>
          <p:nvPr/>
        </p:nvSpPr>
        <p:spPr bwMode="auto">
          <a:xfrm flipV="1">
            <a:off x="8269288" y="3533775"/>
            <a:ext cx="1587" cy="36513"/>
          </a:xfrm>
          <a:prstGeom prst="line">
            <a:avLst/>
          </a:prstGeom>
          <a:noFill/>
          <a:ln w="17463">
            <a:solidFill>
              <a:srgbClr val="000000"/>
            </a:solidFill>
            <a:round/>
            <a:headEnd/>
            <a:tailEnd/>
          </a:ln>
        </p:spPr>
        <p:txBody>
          <a:bodyPr/>
          <a:lstStyle/>
          <a:p>
            <a:endParaRPr lang="es-ES"/>
          </a:p>
        </p:txBody>
      </p:sp>
      <p:sp>
        <p:nvSpPr>
          <p:cNvPr id="51360" name="Line 160"/>
          <p:cNvSpPr>
            <a:spLocks noChangeShapeType="1"/>
          </p:cNvSpPr>
          <p:nvPr/>
        </p:nvSpPr>
        <p:spPr bwMode="auto">
          <a:xfrm flipV="1">
            <a:off x="6884988" y="3533775"/>
            <a:ext cx="1587" cy="36513"/>
          </a:xfrm>
          <a:prstGeom prst="line">
            <a:avLst/>
          </a:prstGeom>
          <a:noFill/>
          <a:ln w="17463">
            <a:solidFill>
              <a:srgbClr val="000000"/>
            </a:solidFill>
            <a:round/>
            <a:headEnd/>
            <a:tailEnd/>
          </a:ln>
        </p:spPr>
        <p:txBody>
          <a:bodyPr/>
          <a:lstStyle/>
          <a:p>
            <a:endParaRPr lang="es-ES"/>
          </a:p>
        </p:txBody>
      </p:sp>
      <p:sp>
        <p:nvSpPr>
          <p:cNvPr id="51361" name="Rectangle 161"/>
          <p:cNvSpPr>
            <a:spLocks noChangeArrowheads="1"/>
          </p:cNvSpPr>
          <p:nvPr/>
        </p:nvSpPr>
        <p:spPr bwMode="auto">
          <a:xfrm>
            <a:off x="5900738" y="3605213"/>
            <a:ext cx="590550"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Edad I</a:t>
            </a:r>
            <a:endParaRPr lang="es-ES_tradnl" sz="2400">
              <a:latin typeface="Times New Roman" pitchFamily="18" charset="0"/>
            </a:endParaRPr>
          </a:p>
        </p:txBody>
      </p:sp>
      <p:sp>
        <p:nvSpPr>
          <p:cNvPr id="51362" name="Rectangle 162"/>
          <p:cNvSpPr>
            <a:spLocks noChangeArrowheads="1"/>
          </p:cNvSpPr>
          <p:nvPr/>
        </p:nvSpPr>
        <p:spPr bwMode="auto">
          <a:xfrm>
            <a:off x="7258050" y="3605213"/>
            <a:ext cx="638175"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Edad II</a:t>
            </a:r>
            <a:endParaRPr lang="es-ES_tradnl" sz="2400">
              <a:latin typeface="Times New Roman" pitchFamily="18" charset="0"/>
            </a:endParaRPr>
          </a:p>
        </p:txBody>
      </p:sp>
      <p:sp>
        <p:nvSpPr>
          <p:cNvPr id="51363" name="Rectangle 163"/>
          <p:cNvSpPr>
            <a:spLocks noChangeArrowheads="1"/>
          </p:cNvSpPr>
          <p:nvPr/>
        </p:nvSpPr>
        <p:spPr bwMode="auto">
          <a:xfrm>
            <a:off x="6862763" y="3752850"/>
            <a:ext cx="130175" cy="180975"/>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Arial" charset="0"/>
              </a:rPr>
              <a:t> </a:t>
            </a:r>
            <a:endParaRPr lang="es-ES_tradnl" sz="2400">
              <a:latin typeface="Times New Roman" pitchFamily="18" charset="0"/>
            </a:endParaRPr>
          </a:p>
        </p:txBody>
      </p:sp>
      <p:sp>
        <p:nvSpPr>
          <p:cNvPr id="51364" name="Rectangle 164"/>
          <p:cNvSpPr>
            <a:spLocks noChangeArrowheads="1"/>
          </p:cNvSpPr>
          <p:nvPr/>
        </p:nvSpPr>
        <p:spPr bwMode="auto">
          <a:xfrm>
            <a:off x="5816600" y="2547938"/>
            <a:ext cx="392113" cy="1033462"/>
          </a:xfrm>
          <a:prstGeom prst="rect">
            <a:avLst/>
          </a:prstGeom>
          <a:solidFill>
            <a:srgbClr val="E1E1C1"/>
          </a:solidFill>
          <a:ln w="17463">
            <a:solidFill>
              <a:srgbClr val="000000"/>
            </a:solidFill>
            <a:miter lim="800000"/>
            <a:headEnd/>
            <a:tailEnd/>
          </a:ln>
        </p:spPr>
        <p:txBody>
          <a:bodyPr/>
          <a:lstStyle/>
          <a:p>
            <a:endParaRPr lang="es-ES"/>
          </a:p>
        </p:txBody>
      </p:sp>
      <p:sp>
        <p:nvSpPr>
          <p:cNvPr id="51365" name="Rectangle 165"/>
          <p:cNvSpPr>
            <a:spLocks noChangeArrowheads="1"/>
          </p:cNvSpPr>
          <p:nvPr/>
        </p:nvSpPr>
        <p:spPr bwMode="auto">
          <a:xfrm>
            <a:off x="7197725" y="1527175"/>
            <a:ext cx="403225" cy="2054225"/>
          </a:xfrm>
          <a:prstGeom prst="rect">
            <a:avLst/>
          </a:prstGeom>
          <a:solidFill>
            <a:srgbClr val="E1E1C1"/>
          </a:solidFill>
          <a:ln w="17463">
            <a:solidFill>
              <a:srgbClr val="000000"/>
            </a:solidFill>
            <a:miter lim="800000"/>
            <a:headEnd/>
            <a:tailEnd/>
          </a:ln>
        </p:spPr>
        <p:txBody>
          <a:bodyPr/>
          <a:lstStyle/>
          <a:p>
            <a:endParaRPr lang="es-ES"/>
          </a:p>
        </p:txBody>
      </p:sp>
      <p:sp>
        <p:nvSpPr>
          <p:cNvPr id="51366" name="Rectangle 166"/>
          <p:cNvSpPr>
            <a:spLocks noChangeArrowheads="1"/>
          </p:cNvSpPr>
          <p:nvPr/>
        </p:nvSpPr>
        <p:spPr bwMode="auto">
          <a:xfrm>
            <a:off x="6196013" y="1352550"/>
            <a:ext cx="390525" cy="2228850"/>
          </a:xfrm>
          <a:prstGeom prst="rect">
            <a:avLst/>
          </a:prstGeom>
          <a:solidFill>
            <a:srgbClr val="8F8F8F"/>
          </a:solidFill>
          <a:ln w="17463">
            <a:solidFill>
              <a:srgbClr val="000000"/>
            </a:solidFill>
            <a:miter lim="800000"/>
            <a:headEnd/>
            <a:tailEnd/>
          </a:ln>
        </p:spPr>
        <p:txBody>
          <a:bodyPr/>
          <a:lstStyle/>
          <a:p>
            <a:endParaRPr lang="es-ES"/>
          </a:p>
        </p:txBody>
      </p:sp>
      <p:sp>
        <p:nvSpPr>
          <p:cNvPr id="51367" name="Rectangle 167"/>
          <p:cNvSpPr>
            <a:spLocks noChangeArrowheads="1"/>
          </p:cNvSpPr>
          <p:nvPr/>
        </p:nvSpPr>
        <p:spPr bwMode="auto">
          <a:xfrm>
            <a:off x="7577138" y="2406650"/>
            <a:ext cx="400050" cy="1174750"/>
          </a:xfrm>
          <a:prstGeom prst="rect">
            <a:avLst/>
          </a:prstGeom>
          <a:solidFill>
            <a:srgbClr val="8F8F8F"/>
          </a:solidFill>
          <a:ln w="17463">
            <a:solidFill>
              <a:srgbClr val="000000"/>
            </a:solidFill>
            <a:miter lim="800000"/>
            <a:headEnd/>
            <a:tailEnd/>
          </a:ln>
        </p:spPr>
        <p:txBody>
          <a:bodyPr/>
          <a:lstStyle/>
          <a:p>
            <a:endParaRPr lang="es-ES"/>
          </a:p>
        </p:txBody>
      </p:sp>
      <p:sp>
        <p:nvSpPr>
          <p:cNvPr id="51368" name="Rectangle 168"/>
          <p:cNvSpPr>
            <a:spLocks noChangeArrowheads="1"/>
          </p:cNvSpPr>
          <p:nvPr/>
        </p:nvSpPr>
        <p:spPr bwMode="auto">
          <a:xfrm>
            <a:off x="5500688" y="4002088"/>
            <a:ext cx="217487" cy="188912"/>
          </a:xfrm>
          <a:prstGeom prst="rect">
            <a:avLst/>
          </a:prstGeom>
          <a:solidFill>
            <a:srgbClr val="E1E1C1"/>
          </a:solidFill>
          <a:ln w="17463">
            <a:solidFill>
              <a:srgbClr val="000000"/>
            </a:solidFill>
            <a:miter lim="800000"/>
            <a:headEnd/>
            <a:tailEnd/>
          </a:ln>
        </p:spPr>
        <p:txBody>
          <a:bodyPr/>
          <a:lstStyle/>
          <a:p>
            <a:endParaRPr lang="es-ES"/>
          </a:p>
        </p:txBody>
      </p:sp>
      <p:sp>
        <p:nvSpPr>
          <p:cNvPr id="51369" name="Rectangle 169"/>
          <p:cNvSpPr>
            <a:spLocks noChangeArrowheads="1"/>
          </p:cNvSpPr>
          <p:nvPr/>
        </p:nvSpPr>
        <p:spPr bwMode="auto">
          <a:xfrm>
            <a:off x="5867400" y="4038600"/>
            <a:ext cx="279400" cy="182563"/>
          </a:xfrm>
          <a:prstGeom prst="rect">
            <a:avLst/>
          </a:prstGeom>
          <a:noFill/>
          <a:ln w="9525">
            <a:noFill/>
            <a:miter lim="800000"/>
            <a:headEnd/>
            <a:tailEnd/>
          </a:ln>
        </p:spPr>
        <p:txBody>
          <a:bodyPr wrap="none" lIns="0" tIns="0" rIns="0" bIns="0">
            <a:spAutoFit/>
          </a:bodyPr>
          <a:lstStyle/>
          <a:p>
            <a:r>
              <a:rPr lang="es-ES_tradnl" sz="1200" b="1">
                <a:solidFill>
                  <a:srgbClr val="000000"/>
                </a:solidFill>
                <a:latin typeface="Arial" charset="0"/>
              </a:rPr>
              <a:t>IMA</a:t>
            </a:r>
            <a:endParaRPr lang="es-ES_tradnl" sz="1000">
              <a:latin typeface="Times New Roman" pitchFamily="18" charset="0"/>
            </a:endParaRPr>
          </a:p>
        </p:txBody>
      </p:sp>
      <p:sp>
        <p:nvSpPr>
          <p:cNvPr id="51370" name="Rectangle 170"/>
          <p:cNvSpPr>
            <a:spLocks noChangeArrowheads="1"/>
          </p:cNvSpPr>
          <p:nvPr/>
        </p:nvSpPr>
        <p:spPr bwMode="auto">
          <a:xfrm>
            <a:off x="6919913" y="4002088"/>
            <a:ext cx="204787" cy="188912"/>
          </a:xfrm>
          <a:prstGeom prst="rect">
            <a:avLst/>
          </a:prstGeom>
          <a:solidFill>
            <a:srgbClr val="8F8F8F"/>
          </a:solidFill>
          <a:ln w="17463">
            <a:solidFill>
              <a:srgbClr val="000000"/>
            </a:solidFill>
            <a:miter lim="800000"/>
            <a:headEnd/>
            <a:tailEnd/>
          </a:ln>
        </p:spPr>
        <p:txBody>
          <a:bodyPr/>
          <a:lstStyle/>
          <a:p>
            <a:endParaRPr lang="es-ES"/>
          </a:p>
        </p:txBody>
      </p:sp>
      <p:sp>
        <p:nvSpPr>
          <p:cNvPr id="51371" name="Rectangle 171"/>
          <p:cNvSpPr>
            <a:spLocks noChangeArrowheads="1"/>
          </p:cNvSpPr>
          <p:nvPr/>
        </p:nvSpPr>
        <p:spPr bwMode="auto">
          <a:xfrm>
            <a:off x="7281863" y="4008438"/>
            <a:ext cx="1100137" cy="182562"/>
          </a:xfrm>
          <a:prstGeom prst="rect">
            <a:avLst/>
          </a:prstGeom>
          <a:noFill/>
          <a:ln w="9525">
            <a:noFill/>
            <a:miter lim="800000"/>
            <a:headEnd/>
            <a:tailEnd/>
          </a:ln>
        </p:spPr>
        <p:txBody>
          <a:bodyPr wrap="none" lIns="0" tIns="0" rIns="0" bIns="0">
            <a:spAutoFit/>
          </a:bodyPr>
          <a:lstStyle/>
          <a:p>
            <a:r>
              <a:rPr lang="es-ES_tradnl" sz="1200" b="1">
                <a:solidFill>
                  <a:srgbClr val="000000"/>
                </a:solidFill>
                <a:latin typeface="Arial" charset="0"/>
              </a:rPr>
              <a:t>requerimientos</a:t>
            </a:r>
            <a:endParaRPr lang="es-ES_tradnl" sz="120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516188" y="923925"/>
            <a:ext cx="4365625" cy="3722688"/>
          </a:xfrm>
          <a:prstGeom prst="rect">
            <a:avLst/>
          </a:prstGeom>
          <a:noFill/>
          <a:ln w="9525">
            <a:noFill/>
            <a:miter lim="800000"/>
            <a:headEnd/>
            <a:tailEnd/>
          </a:ln>
        </p:spPr>
        <p:txBody>
          <a:bodyPr/>
          <a:lstStyle/>
          <a:p>
            <a:endParaRPr lang="es-ES"/>
          </a:p>
        </p:txBody>
      </p:sp>
      <p:sp>
        <p:nvSpPr>
          <p:cNvPr id="52227" name="Line 3"/>
          <p:cNvSpPr>
            <a:spLocks noChangeShapeType="1"/>
          </p:cNvSpPr>
          <p:nvPr/>
        </p:nvSpPr>
        <p:spPr bwMode="auto">
          <a:xfrm>
            <a:off x="2503488" y="917575"/>
            <a:ext cx="1587" cy="3729038"/>
          </a:xfrm>
          <a:prstGeom prst="line">
            <a:avLst/>
          </a:prstGeom>
          <a:noFill/>
          <a:ln w="26988">
            <a:solidFill>
              <a:srgbClr val="000000"/>
            </a:solidFill>
            <a:round/>
            <a:headEnd/>
            <a:tailEnd/>
          </a:ln>
        </p:spPr>
        <p:txBody>
          <a:bodyPr/>
          <a:lstStyle/>
          <a:p>
            <a:endParaRPr lang="es-ES"/>
          </a:p>
        </p:txBody>
      </p:sp>
      <p:sp>
        <p:nvSpPr>
          <p:cNvPr id="52228" name="Line 4"/>
          <p:cNvSpPr>
            <a:spLocks noChangeShapeType="1"/>
          </p:cNvSpPr>
          <p:nvPr/>
        </p:nvSpPr>
        <p:spPr bwMode="auto">
          <a:xfrm>
            <a:off x="2503488" y="4646613"/>
            <a:ext cx="4384675" cy="1587"/>
          </a:xfrm>
          <a:prstGeom prst="line">
            <a:avLst/>
          </a:prstGeom>
          <a:noFill/>
          <a:ln w="26988">
            <a:solidFill>
              <a:srgbClr val="000000"/>
            </a:solidFill>
            <a:round/>
            <a:headEnd/>
            <a:tailEnd/>
          </a:ln>
        </p:spPr>
        <p:txBody>
          <a:bodyPr/>
          <a:lstStyle/>
          <a:p>
            <a:endParaRPr lang="es-ES"/>
          </a:p>
        </p:txBody>
      </p:sp>
      <p:sp>
        <p:nvSpPr>
          <p:cNvPr id="52229" name="Line 5"/>
          <p:cNvSpPr>
            <a:spLocks noChangeShapeType="1"/>
          </p:cNvSpPr>
          <p:nvPr/>
        </p:nvSpPr>
        <p:spPr bwMode="auto">
          <a:xfrm>
            <a:off x="2503488" y="4646613"/>
            <a:ext cx="76200" cy="1587"/>
          </a:xfrm>
          <a:prstGeom prst="line">
            <a:avLst/>
          </a:prstGeom>
          <a:noFill/>
          <a:ln w="26988">
            <a:solidFill>
              <a:srgbClr val="000000"/>
            </a:solidFill>
            <a:round/>
            <a:headEnd/>
            <a:tailEnd/>
          </a:ln>
        </p:spPr>
        <p:txBody>
          <a:bodyPr/>
          <a:lstStyle/>
          <a:p>
            <a:endParaRPr lang="es-ES"/>
          </a:p>
        </p:txBody>
      </p:sp>
      <p:sp>
        <p:nvSpPr>
          <p:cNvPr id="52230" name="Rectangle 6"/>
          <p:cNvSpPr>
            <a:spLocks noChangeArrowheads="1"/>
          </p:cNvSpPr>
          <p:nvPr/>
        </p:nvSpPr>
        <p:spPr bwMode="auto">
          <a:xfrm>
            <a:off x="2000250" y="4529138"/>
            <a:ext cx="446088"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-25 </a:t>
            </a:r>
            <a:endParaRPr lang="es-ES_tradnl" sz="2400">
              <a:latin typeface="Times New Roman" pitchFamily="18" charset="0"/>
            </a:endParaRPr>
          </a:p>
        </p:txBody>
      </p:sp>
      <p:sp>
        <p:nvSpPr>
          <p:cNvPr id="52231" name="Line 7"/>
          <p:cNvSpPr>
            <a:spLocks noChangeShapeType="1"/>
          </p:cNvSpPr>
          <p:nvPr/>
        </p:nvSpPr>
        <p:spPr bwMode="auto">
          <a:xfrm>
            <a:off x="2503488" y="4413250"/>
            <a:ext cx="49212" cy="1588"/>
          </a:xfrm>
          <a:prstGeom prst="line">
            <a:avLst/>
          </a:prstGeom>
          <a:noFill/>
          <a:ln w="26988">
            <a:solidFill>
              <a:srgbClr val="000000"/>
            </a:solidFill>
            <a:round/>
            <a:headEnd/>
            <a:tailEnd/>
          </a:ln>
        </p:spPr>
        <p:txBody>
          <a:bodyPr/>
          <a:lstStyle/>
          <a:p>
            <a:endParaRPr lang="es-ES"/>
          </a:p>
        </p:txBody>
      </p:sp>
      <p:sp>
        <p:nvSpPr>
          <p:cNvPr id="52232" name="Line 8"/>
          <p:cNvSpPr>
            <a:spLocks noChangeShapeType="1"/>
          </p:cNvSpPr>
          <p:nvPr/>
        </p:nvSpPr>
        <p:spPr bwMode="auto">
          <a:xfrm>
            <a:off x="2503488" y="4413250"/>
            <a:ext cx="4384675" cy="1588"/>
          </a:xfrm>
          <a:prstGeom prst="line">
            <a:avLst/>
          </a:prstGeom>
          <a:noFill/>
          <a:ln w="0">
            <a:noFill/>
            <a:round/>
            <a:headEnd/>
            <a:tailEnd/>
          </a:ln>
        </p:spPr>
        <p:txBody>
          <a:bodyPr/>
          <a:lstStyle/>
          <a:p>
            <a:endParaRPr lang="es-ES"/>
          </a:p>
        </p:txBody>
      </p:sp>
      <p:sp>
        <p:nvSpPr>
          <p:cNvPr id="52233" name="Line 9"/>
          <p:cNvSpPr>
            <a:spLocks noChangeShapeType="1"/>
          </p:cNvSpPr>
          <p:nvPr/>
        </p:nvSpPr>
        <p:spPr bwMode="auto">
          <a:xfrm>
            <a:off x="2503488" y="4181475"/>
            <a:ext cx="76200" cy="1588"/>
          </a:xfrm>
          <a:prstGeom prst="line">
            <a:avLst/>
          </a:prstGeom>
          <a:noFill/>
          <a:ln w="26988">
            <a:solidFill>
              <a:srgbClr val="000000"/>
            </a:solidFill>
            <a:round/>
            <a:headEnd/>
            <a:tailEnd/>
          </a:ln>
        </p:spPr>
        <p:txBody>
          <a:bodyPr/>
          <a:lstStyle/>
          <a:p>
            <a:endParaRPr lang="es-ES"/>
          </a:p>
        </p:txBody>
      </p:sp>
      <p:sp>
        <p:nvSpPr>
          <p:cNvPr id="52234" name="Line 10"/>
          <p:cNvSpPr>
            <a:spLocks noChangeShapeType="1"/>
          </p:cNvSpPr>
          <p:nvPr/>
        </p:nvSpPr>
        <p:spPr bwMode="auto">
          <a:xfrm>
            <a:off x="2503488" y="4181475"/>
            <a:ext cx="4384675" cy="1588"/>
          </a:xfrm>
          <a:prstGeom prst="line">
            <a:avLst/>
          </a:prstGeom>
          <a:noFill/>
          <a:ln w="0">
            <a:noFill/>
            <a:round/>
            <a:headEnd/>
            <a:tailEnd/>
          </a:ln>
        </p:spPr>
        <p:txBody>
          <a:bodyPr/>
          <a:lstStyle/>
          <a:p>
            <a:endParaRPr lang="es-ES"/>
          </a:p>
        </p:txBody>
      </p:sp>
      <p:sp>
        <p:nvSpPr>
          <p:cNvPr id="52235" name="Rectangle 11"/>
          <p:cNvSpPr>
            <a:spLocks noChangeArrowheads="1"/>
          </p:cNvSpPr>
          <p:nvPr/>
        </p:nvSpPr>
        <p:spPr bwMode="auto">
          <a:xfrm>
            <a:off x="2000250" y="4064000"/>
            <a:ext cx="446088"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-20 </a:t>
            </a:r>
            <a:endParaRPr lang="es-ES_tradnl" sz="2400">
              <a:latin typeface="Times New Roman" pitchFamily="18" charset="0"/>
            </a:endParaRPr>
          </a:p>
        </p:txBody>
      </p:sp>
      <p:sp>
        <p:nvSpPr>
          <p:cNvPr id="52236" name="Line 12"/>
          <p:cNvSpPr>
            <a:spLocks noChangeShapeType="1"/>
          </p:cNvSpPr>
          <p:nvPr/>
        </p:nvSpPr>
        <p:spPr bwMode="auto">
          <a:xfrm>
            <a:off x="2503488" y="3946525"/>
            <a:ext cx="49212" cy="1588"/>
          </a:xfrm>
          <a:prstGeom prst="line">
            <a:avLst/>
          </a:prstGeom>
          <a:noFill/>
          <a:ln w="26988">
            <a:solidFill>
              <a:srgbClr val="000000"/>
            </a:solidFill>
            <a:round/>
            <a:headEnd/>
            <a:tailEnd/>
          </a:ln>
        </p:spPr>
        <p:txBody>
          <a:bodyPr/>
          <a:lstStyle/>
          <a:p>
            <a:endParaRPr lang="es-ES"/>
          </a:p>
        </p:txBody>
      </p:sp>
      <p:sp>
        <p:nvSpPr>
          <p:cNvPr id="52237" name="Line 13"/>
          <p:cNvSpPr>
            <a:spLocks noChangeShapeType="1"/>
          </p:cNvSpPr>
          <p:nvPr/>
        </p:nvSpPr>
        <p:spPr bwMode="auto">
          <a:xfrm>
            <a:off x="2503488" y="3946525"/>
            <a:ext cx="4384675" cy="1588"/>
          </a:xfrm>
          <a:prstGeom prst="line">
            <a:avLst/>
          </a:prstGeom>
          <a:noFill/>
          <a:ln w="0">
            <a:noFill/>
            <a:round/>
            <a:headEnd/>
            <a:tailEnd/>
          </a:ln>
        </p:spPr>
        <p:txBody>
          <a:bodyPr/>
          <a:lstStyle/>
          <a:p>
            <a:endParaRPr lang="es-ES"/>
          </a:p>
        </p:txBody>
      </p:sp>
      <p:sp>
        <p:nvSpPr>
          <p:cNvPr id="52238" name="Line 14"/>
          <p:cNvSpPr>
            <a:spLocks noChangeShapeType="1"/>
          </p:cNvSpPr>
          <p:nvPr/>
        </p:nvSpPr>
        <p:spPr bwMode="auto">
          <a:xfrm>
            <a:off x="2503488" y="3714750"/>
            <a:ext cx="76200" cy="1588"/>
          </a:xfrm>
          <a:prstGeom prst="line">
            <a:avLst/>
          </a:prstGeom>
          <a:noFill/>
          <a:ln w="26988">
            <a:solidFill>
              <a:srgbClr val="000000"/>
            </a:solidFill>
            <a:round/>
            <a:headEnd/>
            <a:tailEnd/>
          </a:ln>
        </p:spPr>
        <p:txBody>
          <a:bodyPr/>
          <a:lstStyle/>
          <a:p>
            <a:endParaRPr lang="es-ES"/>
          </a:p>
        </p:txBody>
      </p:sp>
      <p:sp>
        <p:nvSpPr>
          <p:cNvPr id="52239" name="Line 15"/>
          <p:cNvSpPr>
            <a:spLocks noChangeShapeType="1"/>
          </p:cNvSpPr>
          <p:nvPr/>
        </p:nvSpPr>
        <p:spPr bwMode="auto">
          <a:xfrm>
            <a:off x="2503488" y="3714750"/>
            <a:ext cx="4384675" cy="1588"/>
          </a:xfrm>
          <a:prstGeom prst="line">
            <a:avLst/>
          </a:prstGeom>
          <a:noFill/>
          <a:ln w="0">
            <a:noFill/>
            <a:round/>
            <a:headEnd/>
            <a:tailEnd/>
          </a:ln>
        </p:spPr>
        <p:txBody>
          <a:bodyPr/>
          <a:lstStyle/>
          <a:p>
            <a:endParaRPr lang="es-ES"/>
          </a:p>
        </p:txBody>
      </p:sp>
      <p:sp>
        <p:nvSpPr>
          <p:cNvPr id="52240" name="Rectangle 16"/>
          <p:cNvSpPr>
            <a:spLocks noChangeArrowheads="1"/>
          </p:cNvSpPr>
          <p:nvPr/>
        </p:nvSpPr>
        <p:spPr bwMode="auto">
          <a:xfrm>
            <a:off x="2000250" y="3597275"/>
            <a:ext cx="446088"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-15 </a:t>
            </a:r>
            <a:endParaRPr lang="es-ES_tradnl" sz="2400">
              <a:latin typeface="Times New Roman" pitchFamily="18" charset="0"/>
            </a:endParaRPr>
          </a:p>
        </p:txBody>
      </p:sp>
      <p:sp>
        <p:nvSpPr>
          <p:cNvPr id="52241" name="Line 17"/>
          <p:cNvSpPr>
            <a:spLocks noChangeShapeType="1"/>
          </p:cNvSpPr>
          <p:nvPr/>
        </p:nvSpPr>
        <p:spPr bwMode="auto">
          <a:xfrm>
            <a:off x="2503488" y="3481388"/>
            <a:ext cx="49212" cy="1587"/>
          </a:xfrm>
          <a:prstGeom prst="line">
            <a:avLst/>
          </a:prstGeom>
          <a:noFill/>
          <a:ln w="26988">
            <a:solidFill>
              <a:srgbClr val="000000"/>
            </a:solidFill>
            <a:round/>
            <a:headEnd/>
            <a:tailEnd/>
          </a:ln>
        </p:spPr>
        <p:txBody>
          <a:bodyPr/>
          <a:lstStyle/>
          <a:p>
            <a:endParaRPr lang="es-ES"/>
          </a:p>
        </p:txBody>
      </p:sp>
      <p:sp>
        <p:nvSpPr>
          <p:cNvPr id="52242" name="Line 18"/>
          <p:cNvSpPr>
            <a:spLocks noChangeShapeType="1"/>
          </p:cNvSpPr>
          <p:nvPr/>
        </p:nvSpPr>
        <p:spPr bwMode="auto">
          <a:xfrm>
            <a:off x="2503488" y="3481388"/>
            <a:ext cx="4384675" cy="1587"/>
          </a:xfrm>
          <a:prstGeom prst="line">
            <a:avLst/>
          </a:prstGeom>
          <a:noFill/>
          <a:ln w="0">
            <a:noFill/>
            <a:round/>
            <a:headEnd/>
            <a:tailEnd/>
          </a:ln>
        </p:spPr>
        <p:txBody>
          <a:bodyPr/>
          <a:lstStyle/>
          <a:p>
            <a:endParaRPr lang="es-ES"/>
          </a:p>
        </p:txBody>
      </p:sp>
      <p:sp>
        <p:nvSpPr>
          <p:cNvPr id="52243" name="Line 19"/>
          <p:cNvSpPr>
            <a:spLocks noChangeShapeType="1"/>
          </p:cNvSpPr>
          <p:nvPr/>
        </p:nvSpPr>
        <p:spPr bwMode="auto">
          <a:xfrm>
            <a:off x="2503488" y="3249613"/>
            <a:ext cx="76200" cy="1587"/>
          </a:xfrm>
          <a:prstGeom prst="line">
            <a:avLst/>
          </a:prstGeom>
          <a:noFill/>
          <a:ln w="26988">
            <a:solidFill>
              <a:srgbClr val="000000"/>
            </a:solidFill>
            <a:round/>
            <a:headEnd/>
            <a:tailEnd/>
          </a:ln>
        </p:spPr>
        <p:txBody>
          <a:bodyPr/>
          <a:lstStyle/>
          <a:p>
            <a:endParaRPr lang="es-ES"/>
          </a:p>
        </p:txBody>
      </p:sp>
      <p:sp>
        <p:nvSpPr>
          <p:cNvPr id="52244" name="Line 20"/>
          <p:cNvSpPr>
            <a:spLocks noChangeShapeType="1"/>
          </p:cNvSpPr>
          <p:nvPr/>
        </p:nvSpPr>
        <p:spPr bwMode="auto">
          <a:xfrm>
            <a:off x="2503488" y="3249613"/>
            <a:ext cx="4384675" cy="1587"/>
          </a:xfrm>
          <a:prstGeom prst="line">
            <a:avLst/>
          </a:prstGeom>
          <a:noFill/>
          <a:ln w="0">
            <a:noFill/>
            <a:round/>
            <a:headEnd/>
            <a:tailEnd/>
          </a:ln>
        </p:spPr>
        <p:txBody>
          <a:bodyPr/>
          <a:lstStyle/>
          <a:p>
            <a:endParaRPr lang="es-ES"/>
          </a:p>
        </p:txBody>
      </p:sp>
      <p:sp>
        <p:nvSpPr>
          <p:cNvPr id="52245" name="Rectangle 21"/>
          <p:cNvSpPr>
            <a:spLocks noChangeArrowheads="1"/>
          </p:cNvSpPr>
          <p:nvPr/>
        </p:nvSpPr>
        <p:spPr bwMode="auto">
          <a:xfrm>
            <a:off x="2000250" y="3132138"/>
            <a:ext cx="446088"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-10 </a:t>
            </a:r>
            <a:endParaRPr lang="es-ES_tradnl" sz="2400">
              <a:latin typeface="Times New Roman" pitchFamily="18" charset="0"/>
            </a:endParaRPr>
          </a:p>
        </p:txBody>
      </p:sp>
      <p:sp>
        <p:nvSpPr>
          <p:cNvPr id="52246" name="Line 22"/>
          <p:cNvSpPr>
            <a:spLocks noChangeShapeType="1"/>
          </p:cNvSpPr>
          <p:nvPr/>
        </p:nvSpPr>
        <p:spPr bwMode="auto">
          <a:xfrm>
            <a:off x="2503488" y="3014663"/>
            <a:ext cx="49212" cy="1587"/>
          </a:xfrm>
          <a:prstGeom prst="line">
            <a:avLst/>
          </a:prstGeom>
          <a:noFill/>
          <a:ln w="26988">
            <a:solidFill>
              <a:srgbClr val="000000"/>
            </a:solidFill>
            <a:round/>
            <a:headEnd/>
            <a:tailEnd/>
          </a:ln>
        </p:spPr>
        <p:txBody>
          <a:bodyPr/>
          <a:lstStyle/>
          <a:p>
            <a:endParaRPr lang="es-ES"/>
          </a:p>
        </p:txBody>
      </p:sp>
      <p:sp>
        <p:nvSpPr>
          <p:cNvPr id="52247" name="Line 23"/>
          <p:cNvSpPr>
            <a:spLocks noChangeShapeType="1"/>
          </p:cNvSpPr>
          <p:nvPr/>
        </p:nvSpPr>
        <p:spPr bwMode="auto">
          <a:xfrm>
            <a:off x="2503488" y="3014663"/>
            <a:ext cx="4384675" cy="1587"/>
          </a:xfrm>
          <a:prstGeom prst="line">
            <a:avLst/>
          </a:prstGeom>
          <a:noFill/>
          <a:ln w="0">
            <a:noFill/>
            <a:round/>
            <a:headEnd/>
            <a:tailEnd/>
          </a:ln>
        </p:spPr>
        <p:txBody>
          <a:bodyPr/>
          <a:lstStyle/>
          <a:p>
            <a:endParaRPr lang="es-ES"/>
          </a:p>
        </p:txBody>
      </p:sp>
      <p:sp>
        <p:nvSpPr>
          <p:cNvPr id="52248" name="Line 24"/>
          <p:cNvSpPr>
            <a:spLocks noChangeShapeType="1"/>
          </p:cNvSpPr>
          <p:nvPr/>
        </p:nvSpPr>
        <p:spPr bwMode="auto">
          <a:xfrm>
            <a:off x="2503488" y="2782888"/>
            <a:ext cx="76200" cy="1587"/>
          </a:xfrm>
          <a:prstGeom prst="line">
            <a:avLst/>
          </a:prstGeom>
          <a:noFill/>
          <a:ln w="26988">
            <a:solidFill>
              <a:srgbClr val="000000"/>
            </a:solidFill>
            <a:round/>
            <a:headEnd/>
            <a:tailEnd/>
          </a:ln>
        </p:spPr>
        <p:txBody>
          <a:bodyPr/>
          <a:lstStyle/>
          <a:p>
            <a:endParaRPr lang="es-ES"/>
          </a:p>
        </p:txBody>
      </p:sp>
      <p:sp>
        <p:nvSpPr>
          <p:cNvPr id="52249" name="Line 25"/>
          <p:cNvSpPr>
            <a:spLocks noChangeShapeType="1"/>
          </p:cNvSpPr>
          <p:nvPr/>
        </p:nvSpPr>
        <p:spPr bwMode="auto">
          <a:xfrm>
            <a:off x="2503488" y="2782888"/>
            <a:ext cx="4384675" cy="1587"/>
          </a:xfrm>
          <a:prstGeom prst="line">
            <a:avLst/>
          </a:prstGeom>
          <a:noFill/>
          <a:ln w="0">
            <a:noFill/>
            <a:round/>
            <a:headEnd/>
            <a:tailEnd/>
          </a:ln>
        </p:spPr>
        <p:txBody>
          <a:bodyPr/>
          <a:lstStyle/>
          <a:p>
            <a:endParaRPr lang="es-ES"/>
          </a:p>
        </p:txBody>
      </p:sp>
      <p:sp>
        <p:nvSpPr>
          <p:cNvPr id="52250" name="Rectangle 26"/>
          <p:cNvSpPr>
            <a:spLocks noChangeArrowheads="1"/>
          </p:cNvSpPr>
          <p:nvPr/>
        </p:nvSpPr>
        <p:spPr bwMode="auto">
          <a:xfrm>
            <a:off x="2112963" y="2665413"/>
            <a:ext cx="333375"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-5 </a:t>
            </a:r>
            <a:endParaRPr lang="es-ES_tradnl" sz="2400">
              <a:latin typeface="Times New Roman" pitchFamily="18" charset="0"/>
            </a:endParaRPr>
          </a:p>
        </p:txBody>
      </p:sp>
      <p:sp>
        <p:nvSpPr>
          <p:cNvPr id="52251" name="Line 27"/>
          <p:cNvSpPr>
            <a:spLocks noChangeShapeType="1"/>
          </p:cNvSpPr>
          <p:nvPr/>
        </p:nvSpPr>
        <p:spPr bwMode="auto">
          <a:xfrm>
            <a:off x="2503488" y="2549525"/>
            <a:ext cx="49212" cy="1588"/>
          </a:xfrm>
          <a:prstGeom prst="line">
            <a:avLst/>
          </a:prstGeom>
          <a:noFill/>
          <a:ln w="26988">
            <a:solidFill>
              <a:srgbClr val="000000"/>
            </a:solidFill>
            <a:round/>
            <a:headEnd/>
            <a:tailEnd/>
          </a:ln>
        </p:spPr>
        <p:txBody>
          <a:bodyPr/>
          <a:lstStyle/>
          <a:p>
            <a:endParaRPr lang="es-ES"/>
          </a:p>
        </p:txBody>
      </p:sp>
      <p:sp>
        <p:nvSpPr>
          <p:cNvPr id="52252" name="Line 28"/>
          <p:cNvSpPr>
            <a:spLocks noChangeShapeType="1"/>
          </p:cNvSpPr>
          <p:nvPr/>
        </p:nvSpPr>
        <p:spPr bwMode="auto">
          <a:xfrm>
            <a:off x="2503488" y="2549525"/>
            <a:ext cx="4384675" cy="1588"/>
          </a:xfrm>
          <a:prstGeom prst="line">
            <a:avLst/>
          </a:prstGeom>
          <a:noFill/>
          <a:ln w="0">
            <a:noFill/>
            <a:round/>
            <a:headEnd/>
            <a:tailEnd/>
          </a:ln>
        </p:spPr>
        <p:txBody>
          <a:bodyPr/>
          <a:lstStyle/>
          <a:p>
            <a:endParaRPr lang="es-ES"/>
          </a:p>
        </p:txBody>
      </p:sp>
      <p:sp>
        <p:nvSpPr>
          <p:cNvPr id="52253" name="Line 29"/>
          <p:cNvSpPr>
            <a:spLocks noChangeShapeType="1"/>
          </p:cNvSpPr>
          <p:nvPr/>
        </p:nvSpPr>
        <p:spPr bwMode="auto">
          <a:xfrm>
            <a:off x="2503488" y="2317750"/>
            <a:ext cx="76200" cy="1588"/>
          </a:xfrm>
          <a:prstGeom prst="line">
            <a:avLst/>
          </a:prstGeom>
          <a:noFill/>
          <a:ln w="26988">
            <a:solidFill>
              <a:srgbClr val="000000"/>
            </a:solidFill>
            <a:round/>
            <a:headEnd/>
            <a:tailEnd/>
          </a:ln>
        </p:spPr>
        <p:txBody>
          <a:bodyPr/>
          <a:lstStyle/>
          <a:p>
            <a:endParaRPr lang="es-ES"/>
          </a:p>
        </p:txBody>
      </p:sp>
      <p:sp>
        <p:nvSpPr>
          <p:cNvPr id="52254" name="Line 30"/>
          <p:cNvSpPr>
            <a:spLocks noChangeShapeType="1"/>
          </p:cNvSpPr>
          <p:nvPr/>
        </p:nvSpPr>
        <p:spPr bwMode="auto">
          <a:xfrm>
            <a:off x="2503488" y="2317750"/>
            <a:ext cx="4384675" cy="1588"/>
          </a:xfrm>
          <a:prstGeom prst="line">
            <a:avLst/>
          </a:prstGeom>
          <a:noFill/>
          <a:ln w="0">
            <a:noFill/>
            <a:round/>
            <a:headEnd/>
            <a:tailEnd/>
          </a:ln>
        </p:spPr>
        <p:txBody>
          <a:bodyPr/>
          <a:lstStyle/>
          <a:p>
            <a:endParaRPr lang="es-ES"/>
          </a:p>
        </p:txBody>
      </p:sp>
      <p:sp>
        <p:nvSpPr>
          <p:cNvPr id="52255" name="Rectangle 31"/>
          <p:cNvSpPr>
            <a:spLocks noChangeArrowheads="1"/>
          </p:cNvSpPr>
          <p:nvPr/>
        </p:nvSpPr>
        <p:spPr bwMode="auto">
          <a:xfrm>
            <a:off x="2179638" y="2200275"/>
            <a:ext cx="266700"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0 </a:t>
            </a:r>
            <a:endParaRPr lang="es-ES_tradnl" sz="2400">
              <a:latin typeface="Times New Roman" pitchFamily="18" charset="0"/>
            </a:endParaRPr>
          </a:p>
        </p:txBody>
      </p:sp>
      <p:sp>
        <p:nvSpPr>
          <p:cNvPr id="52256" name="Line 32"/>
          <p:cNvSpPr>
            <a:spLocks noChangeShapeType="1"/>
          </p:cNvSpPr>
          <p:nvPr/>
        </p:nvSpPr>
        <p:spPr bwMode="auto">
          <a:xfrm>
            <a:off x="2503488" y="2082800"/>
            <a:ext cx="49212" cy="1588"/>
          </a:xfrm>
          <a:prstGeom prst="line">
            <a:avLst/>
          </a:prstGeom>
          <a:noFill/>
          <a:ln w="26988">
            <a:solidFill>
              <a:srgbClr val="000000"/>
            </a:solidFill>
            <a:round/>
            <a:headEnd/>
            <a:tailEnd/>
          </a:ln>
        </p:spPr>
        <p:txBody>
          <a:bodyPr/>
          <a:lstStyle/>
          <a:p>
            <a:endParaRPr lang="es-ES"/>
          </a:p>
        </p:txBody>
      </p:sp>
      <p:sp>
        <p:nvSpPr>
          <p:cNvPr id="52257" name="Line 33"/>
          <p:cNvSpPr>
            <a:spLocks noChangeShapeType="1"/>
          </p:cNvSpPr>
          <p:nvPr/>
        </p:nvSpPr>
        <p:spPr bwMode="auto">
          <a:xfrm>
            <a:off x="2503488" y="2082800"/>
            <a:ext cx="4384675" cy="1588"/>
          </a:xfrm>
          <a:prstGeom prst="line">
            <a:avLst/>
          </a:prstGeom>
          <a:noFill/>
          <a:ln w="0">
            <a:noFill/>
            <a:round/>
            <a:headEnd/>
            <a:tailEnd/>
          </a:ln>
        </p:spPr>
        <p:txBody>
          <a:bodyPr/>
          <a:lstStyle/>
          <a:p>
            <a:endParaRPr lang="es-ES"/>
          </a:p>
        </p:txBody>
      </p:sp>
      <p:sp>
        <p:nvSpPr>
          <p:cNvPr id="52258" name="Line 34"/>
          <p:cNvSpPr>
            <a:spLocks noChangeShapeType="1"/>
          </p:cNvSpPr>
          <p:nvPr/>
        </p:nvSpPr>
        <p:spPr bwMode="auto">
          <a:xfrm>
            <a:off x="2503488" y="1849438"/>
            <a:ext cx="76200" cy="1587"/>
          </a:xfrm>
          <a:prstGeom prst="line">
            <a:avLst/>
          </a:prstGeom>
          <a:noFill/>
          <a:ln w="26988">
            <a:solidFill>
              <a:srgbClr val="000000"/>
            </a:solidFill>
            <a:round/>
            <a:headEnd/>
            <a:tailEnd/>
          </a:ln>
        </p:spPr>
        <p:txBody>
          <a:bodyPr/>
          <a:lstStyle/>
          <a:p>
            <a:endParaRPr lang="es-ES"/>
          </a:p>
        </p:txBody>
      </p:sp>
      <p:sp>
        <p:nvSpPr>
          <p:cNvPr id="52259" name="Line 35"/>
          <p:cNvSpPr>
            <a:spLocks noChangeShapeType="1"/>
          </p:cNvSpPr>
          <p:nvPr/>
        </p:nvSpPr>
        <p:spPr bwMode="auto">
          <a:xfrm>
            <a:off x="2503488" y="1849438"/>
            <a:ext cx="4384675" cy="1587"/>
          </a:xfrm>
          <a:prstGeom prst="line">
            <a:avLst/>
          </a:prstGeom>
          <a:noFill/>
          <a:ln w="0">
            <a:noFill/>
            <a:round/>
            <a:headEnd/>
            <a:tailEnd/>
          </a:ln>
        </p:spPr>
        <p:txBody>
          <a:bodyPr/>
          <a:lstStyle/>
          <a:p>
            <a:endParaRPr lang="es-ES"/>
          </a:p>
        </p:txBody>
      </p:sp>
      <p:sp>
        <p:nvSpPr>
          <p:cNvPr id="52260" name="Rectangle 36"/>
          <p:cNvSpPr>
            <a:spLocks noChangeArrowheads="1"/>
          </p:cNvSpPr>
          <p:nvPr/>
        </p:nvSpPr>
        <p:spPr bwMode="auto">
          <a:xfrm>
            <a:off x="2179638" y="1733550"/>
            <a:ext cx="266700"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5 </a:t>
            </a:r>
            <a:endParaRPr lang="es-ES_tradnl" sz="2400">
              <a:latin typeface="Times New Roman" pitchFamily="18" charset="0"/>
            </a:endParaRPr>
          </a:p>
        </p:txBody>
      </p:sp>
      <p:sp>
        <p:nvSpPr>
          <p:cNvPr id="52261" name="Line 37"/>
          <p:cNvSpPr>
            <a:spLocks noChangeShapeType="1"/>
          </p:cNvSpPr>
          <p:nvPr/>
        </p:nvSpPr>
        <p:spPr bwMode="auto">
          <a:xfrm>
            <a:off x="2503488" y="1617663"/>
            <a:ext cx="49212" cy="1587"/>
          </a:xfrm>
          <a:prstGeom prst="line">
            <a:avLst/>
          </a:prstGeom>
          <a:noFill/>
          <a:ln w="26988">
            <a:solidFill>
              <a:srgbClr val="000000"/>
            </a:solidFill>
            <a:round/>
            <a:headEnd/>
            <a:tailEnd/>
          </a:ln>
        </p:spPr>
        <p:txBody>
          <a:bodyPr/>
          <a:lstStyle/>
          <a:p>
            <a:endParaRPr lang="es-ES"/>
          </a:p>
        </p:txBody>
      </p:sp>
      <p:sp>
        <p:nvSpPr>
          <p:cNvPr id="52262" name="Line 38"/>
          <p:cNvSpPr>
            <a:spLocks noChangeShapeType="1"/>
          </p:cNvSpPr>
          <p:nvPr/>
        </p:nvSpPr>
        <p:spPr bwMode="auto">
          <a:xfrm>
            <a:off x="2503488" y="1617663"/>
            <a:ext cx="4384675" cy="1587"/>
          </a:xfrm>
          <a:prstGeom prst="line">
            <a:avLst/>
          </a:prstGeom>
          <a:noFill/>
          <a:ln w="0">
            <a:noFill/>
            <a:round/>
            <a:headEnd/>
            <a:tailEnd/>
          </a:ln>
        </p:spPr>
        <p:txBody>
          <a:bodyPr/>
          <a:lstStyle/>
          <a:p>
            <a:endParaRPr lang="es-ES"/>
          </a:p>
        </p:txBody>
      </p:sp>
      <p:sp>
        <p:nvSpPr>
          <p:cNvPr id="52263" name="Line 39"/>
          <p:cNvSpPr>
            <a:spLocks noChangeShapeType="1"/>
          </p:cNvSpPr>
          <p:nvPr/>
        </p:nvSpPr>
        <p:spPr bwMode="auto">
          <a:xfrm>
            <a:off x="2503488" y="1385888"/>
            <a:ext cx="76200" cy="1587"/>
          </a:xfrm>
          <a:prstGeom prst="line">
            <a:avLst/>
          </a:prstGeom>
          <a:noFill/>
          <a:ln w="26988">
            <a:solidFill>
              <a:srgbClr val="000000"/>
            </a:solidFill>
            <a:round/>
            <a:headEnd/>
            <a:tailEnd/>
          </a:ln>
        </p:spPr>
        <p:txBody>
          <a:bodyPr/>
          <a:lstStyle/>
          <a:p>
            <a:endParaRPr lang="es-ES"/>
          </a:p>
        </p:txBody>
      </p:sp>
      <p:sp>
        <p:nvSpPr>
          <p:cNvPr id="52264" name="Line 40"/>
          <p:cNvSpPr>
            <a:spLocks noChangeShapeType="1"/>
          </p:cNvSpPr>
          <p:nvPr/>
        </p:nvSpPr>
        <p:spPr bwMode="auto">
          <a:xfrm>
            <a:off x="2503488" y="1385888"/>
            <a:ext cx="4384675" cy="1587"/>
          </a:xfrm>
          <a:prstGeom prst="line">
            <a:avLst/>
          </a:prstGeom>
          <a:noFill/>
          <a:ln w="0">
            <a:noFill/>
            <a:round/>
            <a:headEnd/>
            <a:tailEnd/>
          </a:ln>
        </p:spPr>
        <p:txBody>
          <a:bodyPr/>
          <a:lstStyle/>
          <a:p>
            <a:endParaRPr lang="es-ES"/>
          </a:p>
        </p:txBody>
      </p:sp>
      <p:sp>
        <p:nvSpPr>
          <p:cNvPr id="52265" name="Rectangle 41"/>
          <p:cNvSpPr>
            <a:spLocks noChangeArrowheads="1"/>
          </p:cNvSpPr>
          <p:nvPr/>
        </p:nvSpPr>
        <p:spPr bwMode="auto">
          <a:xfrm>
            <a:off x="2066925" y="1268413"/>
            <a:ext cx="379413"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10 </a:t>
            </a:r>
            <a:endParaRPr lang="es-ES_tradnl" sz="2400">
              <a:latin typeface="Times New Roman" pitchFamily="18" charset="0"/>
            </a:endParaRPr>
          </a:p>
        </p:txBody>
      </p:sp>
      <p:sp>
        <p:nvSpPr>
          <p:cNvPr id="52266" name="Line 42"/>
          <p:cNvSpPr>
            <a:spLocks noChangeShapeType="1"/>
          </p:cNvSpPr>
          <p:nvPr/>
        </p:nvSpPr>
        <p:spPr bwMode="auto">
          <a:xfrm>
            <a:off x="2503488" y="1150938"/>
            <a:ext cx="49212" cy="1587"/>
          </a:xfrm>
          <a:prstGeom prst="line">
            <a:avLst/>
          </a:prstGeom>
          <a:noFill/>
          <a:ln w="26988">
            <a:solidFill>
              <a:srgbClr val="000000"/>
            </a:solidFill>
            <a:round/>
            <a:headEnd/>
            <a:tailEnd/>
          </a:ln>
        </p:spPr>
        <p:txBody>
          <a:bodyPr/>
          <a:lstStyle/>
          <a:p>
            <a:endParaRPr lang="es-ES"/>
          </a:p>
        </p:txBody>
      </p:sp>
      <p:sp>
        <p:nvSpPr>
          <p:cNvPr id="52267" name="Line 43"/>
          <p:cNvSpPr>
            <a:spLocks noChangeShapeType="1"/>
          </p:cNvSpPr>
          <p:nvPr/>
        </p:nvSpPr>
        <p:spPr bwMode="auto">
          <a:xfrm>
            <a:off x="2503488" y="1150938"/>
            <a:ext cx="4384675" cy="1587"/>
          </a:xfrm>
          <a:prstGeom prst="line">
            <a:avLst/>
          </a:prstGeom>
          <a:noFill/>
          <a:ln w="0">
            <a:noFill/>
            <a:round/>
            <a:headEnd/>
            <a:tailEnd/>
          </a:ln>
        </p:spPr>
        <p:txBody>
          <a:bodyPr/>
          <a:lstStyle/>
          <a:p>
            <a:endParaRPr lang="es-ES"/>
          </a:p>
        </p:txBody>
      </p:sp>
      <p:sp>
        <p:nvSpPr>
          <p:cNvPr id="52268" name="Line 44"/>
          <p:cNvSpPr>
            <a:spLocks noChangeShapeType="1"/>
          </p:cNvSpPr>
          <p:nvPr/>
        </p:nvSpPr>
        <p:spPr bwMode="auto">
          <a:xfrm>
            <a:off x="2503488" y="917575"/>
            <a:ext cx="76200" cy="1588"/>
          </a:xfrm>
          <a:prstGeom prst="line">
            <a:avLst/>
          </a:prstGeom>
          <a:noFill/>
          <a:ln w="26988">
            <a:solidFill>
              <a:srgbClr val="000000"/>
            </a:solidFill>
            <a:round/>
            <a:headEnd/>
            <a:tailEnd/>
          </a:ln>
        </p:spPr>
        <p:txBody>
          <a:bodyPr/>
          <a:lstStyle/>
          <a:p>
            <a:endParaRPr lang="es-ES"/>
          </a:p>
        </p:txBody>
      </p:sp>
      <p:sp>
        <p:nvSpPr>
          <p:cNvPr id="52269" name="Rectangle 45"/>
          <p:cNvSpPr>
            <a:spLocks noChangeArrowheads="1"/>
          </p:cNvSpPr>
          <p:nvPr/>
        </p:nvSpPr>
        <p:spPr bwMode="auto">
          <a:xfrm>
            <a:off x="2066925" y="800100"/>
            <a:ext cx="379413"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15 </a:t>
            </a:r>
            <a:endParaRPr lang="es-ES_tradnl" sz="2400">
              <a:latin typeface="Times New Roman" pitchFamily="18" charset="0"/>
            </a:endParaRPr>
          </a:p>
        </p:txBody>
      </p:sp>
      <p:sp>
        <p:nvSpPr>
          <p:cNvPr id="52270" name="Rectangle 46"/>
          <p:cNvSpPr>
            <a:spLocks noChangeArrowheads="1"/>
          </p:cNvSpPr>
          <p:nvPr/>
        </p:nvSpPr>
        <p:spPr bwMode="auto">
          <a:xfrm rot="-5400000">
            <a:off x="283369" y="2713832"/>
            <a:ext cx="2770187" cy="228600"/>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Retorno-absorción (kg/ha.año)</a:t>
            </a:r>
            <a:endParaRPr lang="es-ES_tradnl" sz="2400">
              <a:latin typeface="Times New Roman" pitchFamily="18" charset="0"/>
            </a:endParaRPr>
          </a:p>
        </p:txBody>
      </p:sp>
      <p:sp>
        <p:nvSpPr>
          <p:cNvPr id="52271" name="Line 47"/>
          <p:cNvSpPr>
            <a:spLocks noChangeShapeType="1"/>
          </p:cNvSpPr>
          <p:nvPr/>
        </p:nvSpPr>
        <p:spPr bwMode="auto">
          <a:xfrm flipV="1">
            <a:off x="2503488" y="4589463"/>
            <a:ext cx="1587" cy="57150"/>
          </a:xfrm>
          <a:prstGeom prst="line">
            <a:avLst/>
          </a:prstGeom>
          <a:noFill/>
          <a:ln w="26988">
            <a:solidFill>
              <a:srgbClr val="000000"/>
            </a:solidFill>
            <a:round/>
            <a:headEnd/>
            <a:tailEnd/>
          </a:ln>
        </p:spPr>
        <p:txBody>
          <a:bodyPr/>
          <a:lstStyle/>
          <a:p>
            <a:endParaRPr lang="es-ES"/>
          </a:p>
        </p:txBody>
      </p:sp>
      <p:sp>
        <p:nvSpPr>
          <p:cNvPr id="52272" name="Line 48"/>
          <p:cNvSpPr>
            <a:spLocks noChangeShapeType="1"/>
          </p:cNvSpPr>
          <p:nvPr/>
        </p:nvSpPr>
        <p:spPr bwMode="auto">
          <a:xfrm flipV="1">
            <a:off x="6888163" y="4589463"/>
            <a:ext cx="1587" cy="57150"/>
          </a:xfrm>
          <a:prstGeom prst="line">
            <a:avLst/>
          </a:prstGeom>
          <a:noFill/>
          <a:ln w="26988">
            <a:solidFill>
              <a:srgbClr val="000000"/>
            </a:solidFill>
            <a:round/>
            <a:headEnd/>
            <a:tailEnd/>
          </a:ln>
        </p:spPr>
        <p:txBody>
          <a:bodyPr/>
          <a:lstStyle/>
          <a:p>
            <a:endParaRPr lang="es-ES"/>
          </a:p>
        </p:txBody>
      </p:sp>
      <p:sp>
        <p:nvSpPr>
          <p:cNvPr id="52273" name="Line 49"/>
          <p:cNvSpPr>
            <a:spLocks noChangeShapeType="1"/>
          </p:cNvSpPr>
          <p:nvPr/>
        </p:nvSpPr>
        <p:spPr bwMode="auto">
          <a:xfrm flipV="1">
            <a:off x="4692650" y="4589463"/>
            <a:ext cx="1588" cy="57150"/>
          </a:xfrm>
          <a:prstGeom prst="line">
            <a:avLst/>
          </a:prstGeom>
          <a:noFill/>
          <a:ln w="26988">
            <a:solidFill>
              <a:srgbClr val="000000"/>
            </a:solidFill>
            <a:round/>
            <a:headEnd/>
            <a:tailEnd/>
          </a:ln>
        </p:spPr>
        <p:txBody>
          <a:bodyPr/>
          <a:lstStyle/>
          <a:p>
            <a:endParaRPr lang="es-ES"/>
          </a:p>
        </p:txBody>
      </p:sp>
      <p:sp>
        <p:nvSpPr>
          <p:cNvPr id="52274" name="Rectangle 50"/>
          <p:cNvSpPr>
            <a:spLocks noChangeArrowheads="1"/>
          </p:cNvSpPr>
          <p:nvPr/>
        </p:nvSpPr>
        <p:spPr bwMode="auto">
          <a:xfrm>
            <a:off x="3244850" y="4703763"/>
            <a:ext cx="704850"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Edad I</a:t>
            </a:r>
            <a:endParaRPr lang="es-ES_tradnl" sz="2400">
              <a:latin typeface="Times New Roman" pitchFamily="18" charset="0"/>
            </a:endParaRPr>
          </a:p>
        </p:txBody>
      </p:sp>
      <p:sp>
        <p:nvSpPr>
          <p:cNvPr id="52275" name="Rectangle 51"/>
          <p:cNvSpPr>
            <a:spLocks noChangeArrowheads="1"/>
          </p:cNvSpPr>
          <p:nvPr/>
        </p:nvSpPr>
        <p:spPr bwMode="auto">
          <a:xfrm>
            <a:off x="5408613" y="4703763"/>
            <a:ext cx="762000"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Edad II</a:t>
            </a:r>
            <a:endParaRPr lang="es-ES_tradnl" sz="2400">
              <a:latin typeface="Times New Roman" pitchFamily="18" charset="0"/>
            </a:endParaRPr>
          </a:p>
        </p:txBody>
      </p:sp>
      <p:sp>
        <p:nvSpPr>
          <p:cNvPr id="52276" name="Rectangle 52"/>
          <p:cNvSpPr>
            <a:spLocks noChangeArrowheads="1"/>
          </p:cNvSpPr>
          <p:nvPr/>
        </p:nvSpPr>
        <p:spPr bwMode="auto">
          <a:xfrm>
            <a:off x="4656138" y="4938713"/>
            <a:ext cx="152400" cy="282575"/>
          </a:xfrm>
          <a:prstGeom prst="rect">
            <a:avLst/>
          </a:prstGeom>
          <a:noFill/>
          <a:ln w="9525">
            <a:noFill/>
            <a:miter lim="800000"/>
            <a:headEnd/>
            <a:tailEnd/>
          </a:ln>
        </p:spPr>
        <p:txBody>
          <a:bodyPr wrap="none" lIns="0" tIns="0" rIns="0" bIns="0">
            <a:spAutoFit/>
          </a:bodyPr>
          <a:lstStyle/>
          <a:p>
            <a:r>
              <a:rPr lang="es-ES_tradnl" sz="1500" b="1">
                <a:solidFill>
                  <a:srgbClr val="000000"/>
                </a:solidFill>
                <a:latin typeface="Arial" charset="0"/>
              </a:rPr>
              <a:t> </a:t>
            </a:r>
            <a:endParaRPr lang="es-ES_tradnl" sz="2400">
              <a:latin typeface="Times New Roman" pitchFamily="18" charset="0"/>
            </a:endParaRPr>
          </a:p>
        </p:txBody>
      </p:sp>
      <p:sp>
        <p:nvSpPr>
          <p:cNvPr id="52277" name="Rectangle 53"/>
          <p:cNvSpPr>
            <a:spLocks noChangeArrowheads="1"/>
          </p:cNvSpPr>
          <p:nvPr/>
        </p:nvSpPr>
        <p:spPr bwMode="auto">
          <a:xfrm>
            <a:off x="2981325" y="2330450"/>
            <a:ext cx="263525" cy="1925638"/>
          </a:xfrm>
          <a:prstGeom prst="rect">
            <a:avLst/>
          </a:prstGeom>
          <a:solidFill>
            <a:srgbClr val="E1E1C1"/>
          </a:solidFill>
          <a:ln w="26988">
            <a:solidFill>
              <a:srgbClr val="000000"/>
            </a:solidFill>
            <a:miter lim="800000"/>
            <a:headEnd/>
            <a:tailEnd/>
          </a:ln>
        </p:spPr>
        <p:txBody>
          <a:bodyPr/>
          <a:lstStyle/>
          <a:p>
            <a:endParaRPr lang="es-ES"/>
          </a:p>
        </p:txBody>
      </p:sp>
      <p:sp>
        <p:nvSpPr>
          <p:cNvPr id="52278" name="Rectangle 54"/>
          <p:cNvSpPr>
            <a:spLocks noChangeArrowheads="1"/>
          </p:cNvSpPr>
          <p:nvPr/>
        </p:nvSpPr>
        <p:spPr bwMode="auto">
          <a:xfrm>
            <a:off x="5191125" y="2301875"/>
            <a:ext cx="236538" cy="1588"/>
          </a:xfrm>
          <a:prstGeom prst="rect">
            <a:avLst/>
          </a:prstGeom>
          <a:solidFill>
            <a:srgbClr val="E1E1C1"/>
          </a:solidFill>
          <a:ln w="26988">
            <a:solidFill>
              <a:srgbClr val="000000"/>
            </a:solidFill>
            <a:miter lim="800000"/>
            <a:headEnd/>
            <a:tailEnd/>
          </a:ln>
        </p:spPr>
        <p:txBody>
          <a:bodyPr/>
          <a:lstStyle/>
          <a:p>
            <a:endParaRPr lang="es-ES"/>
          </a:p>
        </p:txBody>
      </p:sp>
      <p:sp>
        <p:nvSpPr>
          <p:cNvPr id="52279" name="Rectangle 55"/>
          <p:cNvSpPr>
            <a:spLocks noChangeArrowheads="1"/>
          </p:cNvSpPr>
          <p:nvPr/>
        </p:nvSpPr>
        <p:spPr bwMode="auto">
          <a:xfrm>
            <a:off x="3244850" y="2330450"/>
            <a:ext cx="233363" cy="52388"/>
          </a:xfrm>
          <a:prstGeom prst="rect">
            <a:avLst/>
          </a:prstGeom>
          <a:solidFill>
            <a:srgbClr val="000000"/>
          </a:solidFill>
          <a:ln w="26988">
            <a:solidFill>
              <a:srgbClr val="000000"/>
            </a:solidFill>
            <a:miter lim="800000"/>
            <a:headEnd/>
            <a:tailEnd/>
          </a:ln>
        </p:spPr>
        <p:txBody>
          <a:bodyPr/>
          <a:lstStyle/>
          <a:p>
            <a:endParaRPr lang="es-ES"/>
          </a:p>
        </p:txBody>
      </p:sp>
      <p:sp>
        <p:nvSpPr>
          <p:cNvPr id="52280" name="Rectangle 56"/>
          <p:cNvSpPr>
            <a:spLocks noChangeArrowheads="1"/>
          </p:cNvSpPr>
          <p:nvPr/>
        </p:nvSpPr>
        <p:spPr bwMode="auto">
          <a:xfrm>
            <a:off x="5427663" y="2330450"/>
            <a:ext cx="233362" cy="182563"/>
          </a:xfrm>
          <a:prstGeom prst="rect">
            <a:avLst/>
          </a:prstGeom>
          <a:solidFill>
            <a:srgbClr val="000000"/>
          </a:solidFill>
          <a:ln w="26988">
            <a:solidFill>
              <a:srgbClr val="000000"/>
            </a:solidFill>
            <a:miter lim="800000"/>
            <a:headEnd/>
            <a:tailEnd/>
          </a:ln>
        </p:spPr>
        <p:txBody>
          <a:bodyPr/>
          <a:lstStyle/>
          <a:p>
            <a:endParaRPr lang="es-ES"/>
          </a:p>
        </p:txBody>
      </p:sp>
      <p:sp>
        <p:nvSpPr>
          <p:cNvPr id="52281" name="Rectangle 57"/>
          <p:cNvSpPr>
            <a:spLocks noChangeArrowheads="1"/>
          </p:cNvSpPr>
          <p:nvPr/>
        </p:nvSpPr>
        <p:spPr bwMode="auto">
          <a:xfrm>
            <a:off x="3478213" y="2330450"/>
            <a:ext cx="231775" cy="727075"/>
          </a:xfrm>
          <a:prstGeom prst="rect">
            <a:avLst/>
          </a:prstGeom>
          <a:solidFill>
            <a:srgbClr val="8F8F8F"/>
          </a:solidFill>
          <a:ln w="26988">
            <a:solidFill>
              <a:srgbClr val="000000"/>
            </a:solidFill>
            <a:miter lim="800000"/>
            <a:headEnd/>
            <a:tailEnd/>
          </a:ln>
        </p:spPr>
        <p:txBody>
          <a:bodyPr/>
          <a:lstStyle/>
          <a:p>
            <a:endParaRPr lang="es-ES"/>
          </a:p>
        </p:txBody>
      </p:sp>
      <p:sp>
        <p:nvSpPr>
          <p:cNvPr id="52282" name="Rectangle 58"/>
          <p:cNvSpPr>
            <a:spLocks noChangeArrowheads="1"/>
          </p:cNvSpPr>
          <p:nvPr/>
        </p:nvSpPr>
        <p:spPr bwMode="auto">
          <a:xfrm>
            <a:off x="5661025" y="1990725"/>
            <a:ext cx="258763" cy="311150"/>
          </a:xfrm>
          <a:prstGeom prst="rect">
            <a:avLst/>
          </a:prstGeom>
          <a:solidFill>
            <a:srgbClr val="8F8F8F"/>
          </a:solidFill>
          <a:ln w="26988">
            <a:solidFill>
              <a:srgbClr val="000000"/>
            </a:solidFill>
            <a:miter lim="800000"/>
            <a:headEnd/>
            <a:tailEnd/>
          </a:ln>
        </p:spPr>
        <p:txBody>
          <a:bodyPr/>
          <a:lstStyle/>
          <a:p>
            <a:endParaRPr lang="es-ES"/>
          </a:p>
        </p:txBody>
      </p:sp>
      <p:sp>
        <p:nvSpPr>
          <p:cNvPr id="52283" name="Rectangle 59"/>
          <p:cNvSpPr>
            <a:spLocks noChangeArrowheads="1"/>
          </p:cNvSpPr>
          <p:nvPr/>
        </p:nvSpPr>
        <p:spPr bwMode="auto">
          <a:xfrm>
            <a:off x="3709988" y="2330450"/>
            <a:ext cx="233362" cy="623888"/>
          </a:xfrm>
          <a:prstGeom prst="rect">
            <a:avLst/>
          </a:prstGeom>
          <a:solidFill>
            <a:srgbClr val="FFC000"/>
          </a:solidFill>
          <a:ln w="26988">
            <a:solidFill>
              <a:srgbClr val="000000"/>
            </a:solidFill>
            <a:miter lim="800000"/>
            <a:headEnd/>
            <a:tailEnd/>
          </a:ln>
        </p:spPr>
        <p:txBody>
          <a:bodyPr/>
          <a:lstStyle/>
          <a:p>
            <a:endParaRPr lang="es-ES"/>
          </a:p>
        </p:txBody>
      </p:sp>
      <p:sp>
        <p:nvSpPr>
          <p:cNvPr id="52284" name="Rectangle 60"/>
          <p:cNvSpPr>
            <a:spLocks noChangeArrowheads="1"/>
          </p:cNvSpPr>
          <p:nvPr/>
        </p:nvSpPr>
        <p:spPr bwMode="auto">
          <a:xfrm>
            <a:off x="5919788" y="1028700"/>
            <a:ext cx="236537" cy="1273175"/>
          </a:xfrm>
          <a:prstGeom prst="rect">
            <a:avLst/>
          </a:prstGeom>
          <a:solidFill>
            <a:srgbClr val="FFC000"/>
          </a:solidFill>
          <a:ln w="26988">
            <a:solidFill>
              <a:srgbClr val="000000"/>
            </a:solidFill>
            <a:miter lim="800000"/>
            <a:headEnd/>
            <a:tailEnd/>
          </a:ln>
        </p:spPr>
        <p:txBody>
          <a:bodyPr/>
          <a:lstStyle/>
          <a:p>
            <a:endParaRPr lang="es-ES"/>
          </a:p>
        </p:txBody>
      </p:sp>
      <p:sp>
        <p:nvSpPr>
          <p:cNvPr id="52285" name="Rectangle 61"/>
          <p:cNvSpPr>
            <a:spLocks noChangeArrowheads="1"/>
          </p:cNvSpPr>
          <p:nvPr/>
        </p:nvSpPr>
        <p:spPr bwMode="auto">
          <a:xfrm>
            <a:off x="3957638" y="2317750"/>
            <a:ext cx="9525" cy="147638"/>
          </a:xfrm>
          <a:prstGeom prst="rect">
            <a:avLst/>
          </a:prstGeom>
          <a:solidFill>
            <a:srgbClr val="FFFFFF"/>
          </a:solidFill>
          <a:ln w="9525">
            <a:noFill/>
            <a:miter lim="800000"/>
            <a:headEnd/>
            <a:tailEnd/>
          </a:ln>
        </p:spPr>
        <p:txBody>
          <a:bodyPr/>
          <a:lstStyle/>
          <a:p>
            <a:endParaRPr lang="es-ES"/>
          </a:p>
        </p:txBody>
      </p:sp>
      <p:sp>
        <p:nvSpPr>
          <p:cNvPr id="52286" name="Rectangle 62"/>
          <p:cNvSpPr>
            <a:spLocks noChangeArrowheads="1"/>
          </p:cNvSpPr>
          <p:nvPr/>
        </p:nvSpPr>
        <p:spPr bwMode="auto">
          <a:xfrm>
            <a:off x="3967163" y="2317750"/>
            <a:ext cx="9525" cy="147638"/>
          </a:xfrm>
          <a:prstGeom prst="rect">
            <a:avLst/>
          </a:prstGeom>
          <a:solidFill>
            <a:srgbClr val="EEEEEE"/>
          </a:solidFill>
          <a:ln w="9525">
            <a:noFill/>
            <a:miter lim="800000"/>
            <a:headEnd/>
            <a:tailEnd/>
          </a:ln>
        </p:spPr>
        <p:txBody>
          <a:bodyPr/>
          <a:lstStyle/>
          <a:p>
            <a:endParaRPr lang="es-ES"/>
          </a:p>
        </p:txBody>
      </p:sp>
      <p:sp>
        <p:nvSpPr>
          <p:cNvPr id="52287" name="Rectangle 63"/>
          <p:cNvSpPr>
            <a:spLocks noChangeArrowheads="1"/>
          </p:cNvSpPr>
          <p:nvPr/>
        </p:nvSpPr>
        <p:spPr bwMode="auto">
          <a:xfrm>
            <a:off x="3976688" y="2317750"/>
            <a:ext cx="9525" cy="147638"/>
          </a:xfrm>
          <a:prstGeom prst="rect">
            <a:avLst/>
          </a:prstGeom>
          <a:solidFill>
            <a:srgbClr val="DDDDDD"/>
          </a:solidFill>
          <a:ln w="9525">
            <a:noFill/>
            <a:miter lim="800000"/>
            <a:headEnd/>
            <a:tailEnd/>
          </a:ln>
        </p:spPr>
        <p:txBody>
          <a:bodyPr/>
          <a:lstStyle/>
          <a:p>
            <a:endParaRPr lang="es-ES"/>
          </a:p>
        </p:txBody>
      </p:sp>
      <p:sp>
        <p:nvSpPr>
          <p:cNvPr id="52288" name="Rectangle 64"/>
          <p:cNvSpPr>
            <a:spLocks noChangeArrowheads="1"/>
          </p:cNvSpPr>
          <p:nvPr/>
        </p:nvSpPr>
        <p:spPr bwMode="auto">
          <a:xfrm>
            <a:off x="3986213" y="2317750"/>
            <a:ext cx="11112" cy="147638"/>
          </a:xfrm>
          <a:prstGeom prst="rect">
            <a:avLst/>
          </a:prstGeom>
          <a:solidFill>
            <a:srgbClr val="CCCCCC"/>
          </a:solidFill>
          <a:ln w="9525">
            <a:noFill/>
            <a:miter lim="800000"/>
            <a:headEnd/>
            <a:tailEnd/>
          </a:ln>
        </p:spPr>
        <p:txBody>
          <a:bodyPr/>
          <a:lstStyle/>
          <a:p>
            <a:endParaRPr lang="es-ES"/>
          </a:p>
        </p:txBody>
      </p:sp>
      <p:sp>
        <p:nvSpPr>
          <p:cNvPr id="52289" name="Rectangle 65"/>
          <p:cNvSpPr>
            <a:spLocks noChangeArrowheads="1"/>
          </p:cNvSpPr>
          <p:nvPr/>
        </p:nvSpPr>
        <p:spPr bwMode="auto">
          <a:xfrm>
            <a:off x="3997325" y="2317750"/>
            <a:ext cx="9525" cy="147638"/>
          </a:xfrm>
          <a:prstGeom prst="rect">
            <a:avLst/>
          </a:prstGeom>
          <a:solidFill>
            <a:srgbClr val="BBBBBB"/>
          </a:solidFill>
          <a:ln w="9525">
            <a:noFill/>
            <a:miter lim="800000"/>
            <a:headEnd/>
            <a:tailEnd/>
          </a:ln>
        </p:spPr>
        <p:txBody>
          <a:bodyPr/>
          <a:lstStyle/>
          <a:p>
            <a:endParaRPr lang="es-ES"/>
          </a:p>
        </p:txBody>
      </p:sp>
      <p:sp>
        <p:nvSpPr>
          <p:cNvPr id="52290" name="Rectangle 66"/>
          <p:cNvSpPr>
            <a:spLocks noChangeArrowheads="1"/>
          </p:cNvSpPr>
          <p:nvPr/>
        </p:nvSpPr>
        <p:spPr bwMode="auto">
          <a:xfrm>
            <a:off x="4006850" y="2317750"/>
            <a:ext cx="9525" cy="147638"/>
          </a:xfrm>
          <a:prstGeom prst="rect">
            <a:avLst/>
          </a:prstGeom>
          <a:solidFill>
            <a:srgbClr val="AAAAAA"/>
          </a:solidFill>
          <a:ln w="9525">
            <a:noFill/>
            <a:miter lim="800000"/>
            <a:headEnd/>
            <a:tailEnd/>
          </a:ln>
        </p:spPr>
        <p:txBody>
          <a:bodyPr/>
          <a:lstStyle/>
          <a:p>
            <a:endParaRPr lang="es-ES"/>
          </a:p>
        </p:txBody>
      </p:sp>
      <p:sp>
        <p:nvSpPr>
          <p:cNvPr id="52291" name="Rectangle 67"/>
          <p:cNvSpPr>
            <a:spLocks noChangeArrowheads="1"/>
          </p:cNvSpPr>
          <p:nvPr/>
        </p:nvSpPr>
        <p:spPr bwMode="auto">
          <a:xfrm>
            <a:off x="4016375" y="2317750"/>
            <a:ext cx="11113" cy="147638"/>
          </a:xfrm>
          <a:prstGeom prst="rect">
            <a:avLst/>
          </a:prstGeom>
          <a:solidFill>
            <a:srgbClr val="999999"/>
          </a:solidFill>
          <a:ln w="9525">
            <a:noFill/>
            <a:miter lim="800000"/>
            <a:headEnd/>
            <a:tailEnd/>
          </a:ln>
        </p:spPr>
        <p:txBody>
          <a:bodyPr/>
          <a:lstStyle/>
          <a:p>
            <a:endParaRPr lang="es-ES"/>
          </a:p>
        </p:txBody>
      </p:sp>
      <p:sp>
        <p:nvSpPr>
          <p:cNvPr id="52292" name="Rectangle 68"/>
          <p:cNvSpPr>
            <a:spLocks noChangeArrowheads="1"/>
          </p:cNvSpPr>
          <p:nvPr/>
        </p:nvSpPr>
        <p:spPr bwMode="auto">
          <a:xfrm>
            <a:off x="4027488" y="2317750"/>
            <a:ext cx="9525" cy="147638"/>
          </a:xfrm>
          <a:prstGeom prst="rect">
            <a:avLst/>
          </a:prstGeom>
          <a:solidFill>
            <a:srgbClr val="888888"/>
          </a:solidFill>
          <a:ln w="9525">
            <a:noFill/>
            <a:miter lim="800000"/>
            <a:headEnd/>
            <a:tailEnd/>
          </a:ln>
        </p:spPr>
        <p:txBody>
          <a:bodyPr/>
          <a:lstStyle/>
          <a:p>
            <a:endParaRPr lang="es-ES"/>
          </a:p>
        </p:txBody>
      </p:sp>
      <p:sp>
        <p:nvSpPr>
          <p:cNvPr id="52293" name="Rectangle 69"/>
          <p:cNvSpPr>
            <a:spLocks noChangeArrowheads="1"/>
          </p:cNvSpPr>
          <p:nvPr/>
        </p:nvSpPr>
        <p:spPr bwMode="auto">
          <a:xfrm>
            <a:off x="4037013" y="2317750"/>
            <a:ext cx="9525" cy="147638"/>
          </a:xfrm>
          <a:prstGeom prst="rect">
            <a:avLst/>
          </a:prstGeom>
          <a:solidFill>
            <a:srgbClr val="777777"/>
          </a:solidFill>
          <a:ln w="9525">
            <a:noFill/>
            <a:miter lim="800000"/>
            <a:headEnd/>
            <a:tailEnd/>
          </a:ln>
        </p:spPr>
        <p:txBody>
          <a:bodyPr/>
          <a:lstStyle/>
          <a:p>
            <a:endParaRPr lang="es-ES"/>
          </a:p>
        </p:txBody>
      </p:sp>
      <p:sp>
        <p:nvSpPr>
          <p:cNvPr id="52294" name="Rectangle 70"/>
          <p:cNvSpPr>
            <a:spLocks noChangeArrowheads="1"/>
          </p:cNvSpPr>
          <p:nvPr/>
        </p:nvSpPr>
        <p:spPr bwMode="auto">
          <a:xfrm>
            <a:off x="4046538" y="2317750"/>
            <a:ext cx="6350" cy="147638"/>
          </a:xfrm>
          <a:prstGeom prst="rect">
            <a:avLst/>
          </a:prstGeom>
          <a:solidFill>
            <a:srgbClr val="666666"/>
          </a:solidFill>
          <a:ln w="9525">
            <a:noFill/>
            <a:miter lim="800000"/>
            <a:headEnd/>
            <a:tailEnd/>
          </a:ln>
        </p:spPr>
        <p:txBody>
          <a:bodyPr/>
          <a:lstStyle/>
          <a:p>
            <a:endParaRPr lang="es-ES"/>
          </a:p>
        </p:txBody>
      </p:sp>
      <p:sp>
        <p:nvSpPr>
          <p:cNvPr id="52295" name="Rectangle 71"/>
          <p:cNvSpPr>
            <a:spLocks noChangeArrowheads="1"/>
          </p:cNvSpPr>
          <p:nvPr/>
        </p:nvSpPr>
        <p:spPr bwMode="auto">
          <a:xfrm>
            <a:off x="4052888" y="2317750"/>
            <a:ext cx="7937" cy="147638"/>
          </a:xfrm>
          <a:prstGeom prst="rect">
            <a:avLst/>
          </a:prstGeom>
          <a:solidFill>
            <a:srgbClr val="555555"/>
          </a:solidFill>
          <a:ln w="9525">
            <a:noFill/>
            <a:miter lim="800000"/>
            <a:headEnd/>
            <a:tailEnd/>
          </a:ln>
        </p:spPr>
        <p:txBody>
          <a:bodyPr/>
          <a:lstStyle/>
          <a:p>
            <a:endParaRPr lang="es-ES"/>
          </a:p>
        </p:txBody>
      </p:sp>
      <p:sp>
        <p:nvSpPr>
          <p:cNvPr id="52296" name="Rectangle 72"/>
          <p:cNvSpPr>
            <a:spLocks noChangeArrowheads="1"/>
          </p:cNvSpPr>
          <p:nvPr/>
        </p:nvSpPr>
        <p:spPr bwMode="auto">
          <a:xfrm>
            <a:off x="4060825" y="2317750"/>
            <a:ext cx="6350" cy="147638"/>
          </a:xfrm>
          <a:prstGeom prst="rect">
            <a:avLst/>
          </a:prstGeom>
          <a:solidFill>
            <a:srgbClr val="444444"/>
          </a:solidFill>
          <a:ln w="9525">
            <a:noFill/>
            <a:miter lim="800000"/>
            <a:headEnd/>
            <a:tailEnd/>
          </a:ln>
        </p:spPr>
        <p:txBody>
          <a:bodyPr/>
          <a:lstStyle/>
          <a:p>
            <a:endParaRPr lang="es-ES"/>
          </a:p>
        </p:txBody>
      </p:sp>
      <p:sp>
        <p:nvSpPr>
          <p:cNvPr id="52297" name="Rectangle 73"/>
          <p:cNvSpPr>
            <a:spLocks noChangeArrowheads="1"/>
          </p:cNvSpPr>
          <p:nvPr/>
        </p:nvSpPr>
        <p:spPr bwMode="auto">
          <a:xfrm>
            <a:off x="4067175" y="2317750"/>
            <a:ext cx="6350" cy="147638"/>
          </a:xfrm>
          <a:prstGeom prst="rect">
            <a:avLst/>
          </a:prstGeom>
          <a:solidFill>
            <a:srgbClr val="333333"/>
          </a:solidFill>
          <a:ln w="9525">
            <a:noFill/>
            <a:miter lim="800000"/>
            <a:headEnd/>
            <a:tailEnd/>
          </a:ln>
        </p:spPr>
        <p:txBody>
          <a:bodyPr/>
          <a:lstStyle/>
          <a:p>
            <a:endParaRPr lang="es-ES"/>
          </a:p>
        </p:txBody>
      </p:sp>
      <p:sp>
        <p:nvSpPr>
          <p:cNvPr id="52298" name="Rectangle 74"/>
          <p:cNvSpPr>
            <a:spLocks noChangeArrowheads="1"/>
          </p:cNvSpPr>
          <p:nvPr/>
        </p:nvSpPr>
        <p:spPr bwMode="auto">
          <a:xfrm>
            <a:off x="4073525" y="2317750"/>
            <a:ext cx="6350" cy="147638"/>
          </a:xfrm>
          <a:prstGeom prst="rect">
            <a:avLst/>
          </a:prstGeom>
          <a:solidFill>
            <a:srgbClr val="222222"/>
          </a:solidFill>
          <a:ln w="9525">
            <a:noFill/>
            <a:miter lim="800000"/>
            <a:headEnd/>
            <a:tailEnd/>
          </a:ln>
        </p:spPr>
        <p:txBody>
          <a:bodyPr/>
          <a:lstStyle/>
          <a:p>
            <a:endParaRPr lang="es-ES"/>
          </a:p>
        </p:txBody>
      </p:sp>
      <p:sp>
        <p:nvSpPr>
          <p:cNvPr id="52299" name="Rectangle 75"/>
          <p:cNvSpPr>
            <a:spLocks noChangeArrowheads="1"/>
          </p:cNvSpPr>
          <p:nvPr/>
        </p:nvSpPr>
        <p:spPr bwMode="auto">
          <a:xfrm>
            <a:off x="4079875" y="2317750"/>
            <a:ext cx="6350" cy="147638"/>
          </a:xfrm>
          <a:prstGeom prst="rect">
            <a:avLst/>
          </a:prstGeom>
          <a:solidFill>
            <a:srgbClr val="111111"/>
          </a:solidFill>
          <a:ln w="9525">
            <a:noFill/>
            <a:miter lim="800000"/>
            <a:headEnd/>
            <a:tailEnd/>
          </a:ln>
        </p:spPr>
        <p:txBody>
          <a:bodyPr/>
          <a:lstStyle/>
          <a:p>
            <a:endParaRPr lang="es-ES"/>
          </a:p>
        </p:txBody>
      </p:sp>
      <p:sp>
        <p:nvSpPr>
          <p:cNvPr id="52300" name="Rectangle 76"/>
          <p:cNvSpPr>
            <a:spLocks noChangeArrowheads="1"/>
          </p:cNvSpPr>
          <p:nvPr/>
        </p:nvSpPr>
        <p:spPr bwMode="auto">
          <a:xfrm>
            <a:off x="4086225" y="2317750"/>
            <a:ext cx="7938" cy="147638"/>
          </a:xfrm>
          <a:prstGeom prst="rect">
            <a:avLst/>
          </a:prstGeom>
          <a:solidFill>
            <a:srgbClr val="000000"/>
          </a:solidFill>
          <a:ln w="9525">
            <a:noFill/>
            <a:miter lim="800000"/>
            <a:headEnd/>
            <a:tailEnd/>
          </a:ln>
        </p:spPr>
        <p:txBody>
          <a:bodyPr/>
          <a:lstStyle/>
          <a:p>
            <a:endParaRPr lang="es-ES"/>
          </a:p>
        </p:txBody>
      </p:sp>
      <p:sp>
        <p:nvSpPr>
          <p:cNvPr id="52301" name="Rectangle 77"/>
          <p:cNvSpPr>
            <a:spLocks noChangeArrowheads="1"/>
          </p:cNvSpPr>
          <p:nvPr/>
        </p:nvSpPr>
        <p:spPr bwMode="auto">
          <a:xfrm>
            <a:off x="4094163" y="2317750"/>
            <a:ext cx="9525" cy="147638"/>
          </a:xfrm>
          <a:prstGeom prst="rect">
            <a:avLst/>
          </a:prstGeom>
          <a:solidFill>
            <a:srgbClr val="000000"/>
          </a:solidFill>
          <a:ln w="9525">
            <a:noFill/>
            <a:miter lim="800000"/>
            <a:headEnd/>
            <a:tailEnd/>
          </a:ln>
        </p:spPr>
        <p:txBody>
          <a:bodyPr/>
          <a:lstStyle/>
          <a:p>
            <a:endParaRPr lang="es-ES"/>
          </a:p>
        </p:txBody>
      </p:sp>
      <p:sp>
        <p:nvSpPr>
          <p:cNvPr id="52302" name="Rectangle 78"/>
          <p:cNvSpPr>
            <a:spLocks noChangeArrowheads="1"/>
          </p:cNvSpPr>
          <p:nvPr/>
        </p:nvSpPr>
        <p:spPr bwMode="auto">
          <a:xfrm>
            <a:off x="4103688" y="2317750"/>
            <a:ext cx="9525" cy="147638"/>
          </a:xfrm>
          <a:prstGeom prst="rect">
            <a:avLst/>
          </a:prstGeom>
          <a:solidFill>
            <a:srgbClr val="111111"/>
          </a:solidFill>
          <a:ln w="9525">
            <a:noFill/>
            <a:miter lim="800000"/>
            <a:headEnd/>
            <a:tailEnd/>
          </a:ln>
        </p:spPr>
        <p:txBody>
          <a:bodyPr/>
          <a:lstStyle/>
          <a:p>
            <a:endParaRPr lang="es-ES"/>
          </a:p>
        </p:txBody>
      </p:sp>
      <p:sp>
        <p:nvSpPr>
          <p:cNvPr id="52303" name="Rectangle 79"/>
          <p:cNvSpPr>
            <a:spLocks noChangeArrowheads="1"/>
          </p:cNvSpPr>
          <p:nvPr/>
        </p:nvSpPr>
        <p:spPr bwMode="auto">
          <a:xfrm>
            <a:off x="4113213" y="2317750"/>
            <a:ext cx="9525" cy="147638"/>
          </a:xfrm>
          <a:prstGeom prst="rect">
            <a:avLst/>
          </a:prstGeom>
          <a:solidFill>
            <a:srgbClr val="222222"/>
          </a:solidFill>
          <a:ln w="9525">
            <a:noFill/>
            <a:miter lim="800000"/>
            <a:headEnd/>
            <a:tailEnd/>
          </a:ln>
        </p:spPr>
        <p:txBody>
          <a:bodyPr/>
          <a:lstStyle/>
          <a:p>
            <a:endParaRPr lang="es-ES"/>
          </a:p>
        </p:txBody>
      </p:sp>
      <p:sp>
        <p:nvSpPr>
          <p:cNvPr id="52304" name="Rectangle 80"/>
          <p:cNvSpPr>
            <a:spLocks noChangeArrowheads="1"/>
          </p:cNvSpPr>
          <p:nvPr/>
        </p:nvSpPr>
        <p:spPr bwMode="auto">
          <a:xfrm>
            <a:off x="4122738" y="2317750"/>
            <a:ext cx="11112" cy="147638"/>
          </a:xfrm>
          <a:prstGeom prst="rect">
            <a:avLst/>
          </a:prstGeom>
          <a:solidFill>
            <a:srgbClr val="333333"/>
          </a:solidFill>
          <a:ln w="9525">
            <a:noFill/>
            <a:miter lim="800000"/>
            <a:headEnd/>
            <a:tailEnd/>
          </a:ln>
        </p:spPr>
        <p:txBody>
          <a:bodyPr/>
          <a:lstStyle/>
          <a:p>
            <a:endParaRPr lang="es-ES"/>
          </a:p>
        </p:txBody>
      </p:sp>
      <p:sp>
        <p:nvSpPr>
          <p:cNvPr id="52305" name="Rectangle 81"/>
          <p:cNvSpPr>
            <a:spLocks noChangeArrowheads="1"/>
          </p:cNvSpPr>
          <p:nvPr/>
        </p:nvSpPr>
        <p:spPr bwMode="auto">
          <a:xfrm>
            <a:off x="4133850" y="2317750"/>
            <a:ext cx="9525" cy="147638"/>
          </a:xfrm>
          <a:prstGeom prst="rect">
            <a:avLst/>
          </a:prstGeom>
          <a:solidFill>
            <a:srgbClr val="444444"/>
          </a:solidFill>
          <a:ln w="9525">
            <a:noFill/>
            <a:miter lim="800000"/>
            <a:headEnd/>
            <a:tailEnd/>
          </a:ln>
        </p:spPr>
        <p:txBody>
          <a:bodyPr/>
          <a:lstStyle/>
          <a:p>
            <a:endParaRPr lang="es-ES"/>
          </a:p>
        </p:txBody>
      </p:sp>
      <p:sp>
        <p:nvSpPr>
          <p:cNvPr id="52306" name="Rectangle 82"/>
          <p:cNvSpPr>
            <a:spLocks noChangeArrowheads="1"/>
          </p:cNvSpPr>
          <p:nvPr/>
        </p:nvSpPr>
        <p:spPr bwMode="auto">
          <a:xfrm>
            <a:off x="4143375" y="2317750"/>
            <a:ext cx="9525" cy="147638"/>
          </a:xfrm>
          <a:prstGeom prst="rect">
            <a:avLst/>
          </a:prstGeom>
          <a:solidFill>
            <a:srgbClr val="555555"/>
          </a:solidFill>
          <a:ln w="9525">
            <a:noFill/>
            <a:miter lim="800000"/>
            <a:headEnd/>
            <a:tailEnd/>
          </a:ln>
        </p:spPr>
        <p:txBody>
          <a:bodyPr/>
          <a:lstStyle/>
          <a:p>
            <a:endParaRPr lang="es-ES"/>
          </a:p>
        </p:txBody>
      </p:sp>
      <p:sp>
        <p:nvSpPr>
          <p:cNvPr id="52307" name="Rectangle 83"/>
          <p:cNvSpPr>
            <a:spLocks noChangeArrowheads="1"/>
          </p:cNvSpPr>
          <p:nvPr/>
        </p:nvSpPr>
        <p:spPr bwMode="auto">
          <a:xfrm>
            <a:off x="4152900" y="2317750"/>
            <a:ext cx="11113" cy="147638"/>
          </a:xfrm>
          <a:prstGeom prst="rect">
            <a:avLst/>
          </a:prstGeom>
          <a:solidFill>
            <a:srgbClr val="666666"/>
          </a:solidFill>
          <a:ln w="9525">
            <a:noFill/>
            <a:miter lim="800000"/>
            <a:headEnd/>
            <a:tailEnd/>
          </a:ln>
        </p:spPr>
        <p:txBody>
          <a:bodyPr/>
          <a:lstStyle/>
          <a:p>
            <a:endParaRPr lang="es-ES"/>
          </a:p>
        </p:txBody>
      </p:sp>
      <p:sp>
        <p:nvSpPr>
          <p:cNvPr id="52308" name="Rectangle 84"/>
          <p:cNvSpPr>
            <a:spLocks noChangeArrowheads="1"/>
          </p:cNvSpPr>
          <p:nvPr/>
        </p:nvSpPr>
        <p:spPr bwMode="auto">
          <a:xfrm>
            <a:off x="4164013" y="2317750"/>
            <a:ext cx="9525" cy="147638"/>
          </a:xfrm>
          <a:prstGeom prst="rect">
            <a:avLst/>
          </a:prstGeom>
          <a:solidFill>
            <a:srgbClr val="777777"/>
          </a:solidFill>
          <a:ln w="9525">
            <a:noFill/>
            <a:miter lim="800000"/>
            <a:headEnd/>
            <a:tailEnd/>
          </a:ln>
        </p:spPr>
        <p:txBody>
          <a:bodyPr/>
          <a:lstStyle/>
          <a:p>
            <a:endParaRPr lang="es-ES"/>
          </a:p>
        </p:txBody>
      </p:sp>
      <p:sp>
        <p:nvSpPr>
          <p:cNvPr id="52309" name="Rectangle 85"/>
          <p:cNvSpPr>
            <a:spLocks noChangeArrowheads="1"/>
          </p:cNvSpPr>
          <p:nvPr/>
        </p:nvSpPr>
        <p:spPr bwMode="auto">
          <a:xfrm>
            <a:off x="4173538" y="2317750"/>
            <a:ext cx="9525" cy="147638"/>
          </a:xfrm>
          <a:prstGeom prst="rect">
            <a:avLst/>
          </a:prstGeom>
          <a:solidFill>
            <a:srgbClr val="888888"/>
          </a:solidFill>
          <a:ln w="9525">
            <a:noFill/>
            <a:miter lim="800000"/>
            <a:headEnd/>
            <a:tailEnd/>
          </a:ln>
        </p:spPr>
        <p:txBody>
          <a:bodyPr/>
          <a:lstStyle/>
          <a:p>
            <a:endParaRPr lang="es-ES"/>
          </a:p>
        </p:txBody>
      </p:sp>
      <p:sp>
        <p:nvSpPr>
          <p:cNvPr id="52310" name="Rectangle 86"/>
          <p:cNvSpPr>
            <a:spLocks noChangeArrowheads="1"/>
          </p:cNvSpPr>
          <p:nvPr/>
        </p:nvSpPr>
        <p:spPr bwMode="auto">
          <a:xfrm>
            <a:off x="4183063" y="2317750"/>
            <a:ext cx="6350" cy="147638"/>
          </a:xfrm>
          <a:prstGeom prst="rect">
            <a:avLst/>
          </a:prstGeom>
          <a:solidFill>
            <a:srgbClr val="999999"/>
          </a:solidFill>
          <a:ln w="9525">
            <a:noFill/>
            <a:miter lim="800000"/>
            <a:headEnd/>
            <a:tailEnd/>
          </a:ln>
        </p:spPr>
        <p:txBody>
          <a:bodyPr/>
          <a:lstStyle/>
          <a:p>
            <a:endParaRPr lang="es-ES"/>
          </a:p>
        </p:txBody>
      </p:sp>
      <p:sp>
        <p:nvSpPr>
          <p:cNvPr id="52311" name="Rectangle 87"/>
          <p:cNvSpPr>
            <a:spLocks noChangeArrowheads="1"/>
          </p:cNvSpPr>
          <p:nvPr/>
        </p:nvSpPr>
        <p:spPr bwMode="auto">
          <a:xfrm>
            <a:off x="4189413" y="2317750"/>
            <a:ext cx="7937" cy="147638"/>
          </a:xfrm>
          <a:prstGeom prst="rect">
            <a:avLst/>
          </a:prstGeom>
          <a:solidFill>
            <a:srgbClr val="AAAAAA"/>
          </a:solidFill>
          <a:ln w="9525">
            <a:noFill/>
            <a:miter lim="800000"/>
            <a:headEnd/>
            <a:tailEnd/>
          </a:ln>
        </p:spPr>
        <p:txBody>
          <a:bodyPr/>
          <a:lstStyle/>
          <a:p>
            <a:endParaRPr lang="es-ES"/>
          </a:p>
        </p:txBody>
      </p:sp>
      <p:sp>
        <p:nvSpPr>
          <p:cNvPr id="52312" name="Rectangle 88"/>
          <p:cNvSpPr>
            <a:spLocks noChangeArrowheads="1"/>
          </p:cNvSpPr>
          <p:nvPr/>
        </p:nvSpPr>
        <p:spPr bwMode="auto">
          <a:xfrm>
            <a:off x="4197350" y="2317750"/>
            <a:ext cx="6350" cy="147638"/>
          </a:xfrm>
          <a:prstGeom prst="rect">
            <a:avLst/>
          </a:prstGeom>
          <a:solidFill>
            <a:srgbClr val="BBBBBB"/>
          </a:solidFill>
          <a:ln w="9525">
            <a:noFill/>
            <a:miter lim="800000"/>
            <a:headEnd/>
            <a:tailEnd/>
          </a:ln>
        </p:spPr>
        <p:txBody>
          <a:bodyPr/>
          <a:lstStyle/>
          <a:p>
            <a:endParaRPr lang="es-ES"/>
          </a:p>
        </p:txBody>
      </p:sp>
      <p:sp>
        <p:nvSpPr>
          <p:cNvPr id="52313" name="Rectangle 89"/>
          <p:cNvSpPr>
            <a:spLocks noChangeArrowheads="1"/>
          </p:cNvSpPr>
          <p:nvPr/>
        </p:nvSpPr>
        <p:spPr bwMode="auto">
          <a:xfrm>
            <a:off x="4203700" y="2317750"/>
            <a:ext cx="6350" cy="147638"/>
          </a:xfrm>
          <a:prstGeom prst="rect">
            <a:avLst/>
          </a:prstGeom>
          <a:solidFill>
            <a:srgbClr val="CCCCCC"/>
          </a:solidFill>
          <a:ln w="9525">
            <a:noFill/>
            <a:miter lim="800000"/>
            <a:headEnd/>
            <a:tailEnd/>
          </a:ln>
        </p:spPr>
        <p:txBody>
          <a:bodyPr/>
          <a:lstStyle/>
          <a:p>
            <a:endParaRPr lang="es-ES"/>
          </a:p>
        </p:txBody>
      </p:sp>
      <p:sp>
        <p:nvSpPr>
          <p:cNvPr id="52314" name="Rectangle 90"/>
          <p:cNvSpPr>
            <a:spLocks noChangeArrowheads="1"/>
          </p:cNvSpPr>
          <p:nvPr/>
        </p:nvSpPr>
        <p:spPr bwMode="auto">
          <a:xfrm>
            <a:off x="4210050" y="2317750"/>
            <a:ext cx="6350" cy="147638"/>
          </a:xfrm>
          <a:prstGeom prst="rect">
            <a:avLst/>
          </a:prstGeom>
          <a:solidFill>
            <a:srgbClr val="DDDDDD"/>
          </a:solidFill>
          <a:ln w="9525">
            <a:noFill/>
            <a:miter lim="800000"/>
            <a:headEnd/>
            <a:tailEnd/>
          </a:ln>
        </p:spPr>
        <p:txBody>
          <a:bodyPr/>
          <a:lstStyle/>
          <a:p>
            <a:endParaRPr lang="es-ES"/>
          </a:p>
        </p:txBody>
      </p:sp>
      <p:sp>
        <p:nvSpPr>
          <p:cNvPr id="52315" name="Rectangle 91"/>
          <p:cNvSpPr>
            <a:spLocks noChangeArrowheads="1"/>
          </p:cNvSpPr>
          <p:nvPr/>
        </p:nvSpPr>
        <p:spPr bwMode="auto">
          <a:xfrm>
            <a:off x="4216400" y="2317750"/>
            <a:ext cx="6350" cy="147638"/>
          </a:xfrm>
          <a:prstGeom prst="rect">
            <a:avLst/>
          </a:prstGeom>
          <a:solidFill>
            <a:srgbClr val="EEEEEE"/>
          </a:solidFill>
          <a:ln w="9525">
            <a:noFill/>
            <a:miter lim="800000"/>
            <a:headEnd/>
            <a:tailEnd/>
          </a:ln>
        </p:spPr>
        <p:txBody>
          <a:bodyPr/>
          <a:lstStyle/>
          <a:p>
            <a:endParaRPr lang="es-ES"/>
          </a:p>
        </p:txBody>
      </p:sp>
      <p:sp>
        <p:nvSpPr>
          <p:cNvPr id="52316" name="Rectangle 92"/>
          <p:cNvSpPr>
            <a:spLocks noChangeArrowheads="1"/>
          </p:cNvSpPr>
          <p:nvPr/>
        </p:nvSpPr>
        <p:spPr bwMode="auto">
          <a:xfrm>
            <a:off x="4222750" y="2317750"/>
            <a:ext cx="6350" cy="147638"/>
          </a:xfrm>
          <a:prstGeom prst="rect">
            <a:avLst/>
          </a:prstGeom>
          <a:solidFill>
            <a:srgbClr val="FFFFFF"/>
          </a:solidFill>
          <a:ln w="9525">
            <a:noFill/>
            <a:miter lim="800000"/>
            <a:headEnd/>
            <a:tailEnd/>
          </a:ln>
        </p:spPr>
        <p:txBody>
          <a:bodyPr/>
          <a:lstStyle/>
          <a:p>
            <a:endParaRPr lang="es-ES"/>
          </a:p>
        </p:txBody>
      </p:sp>
      <p:sp>
        <p:nvSpPr>
          <p:cNvPr id="52317" name="Rectangle 93"/>
          <p:cNvSpPr>
            <a:spLocks noChangeArrowheads="1"/>
          </p:cNvSpPr>
          <p:nvPr/>
        </p:nvSpPr>
        <p:spPr bwMode="auto">
          <a:xfrm>
            <a:off x="3943350" y="2330450"/>
            <a:ext cx="263525" cy="101600"/>
          </a:xfrm>
          <a:prstGeom prst="rect">
            <a:avLst/>
          </a:prstGeom>
          <a:noFill/>
          <a:ln w="26988">
            <a:solidFill>
              <a:srgbClr val="000000"/>
            </a:solidFill>
            <a:miter lim="800000"/>
            <a:headEnd/>
            <a:tailEnd/>
          </a:ln>
        </p:spPr>
        <p:txBody>
          <a:bodyPr/>
          <a:lstStyle/>
          <a:p>
            <a:endParaRPr lang="es-ES"/>
          </a:p>
        </p:txBody>
      </p:sp>
      <p:sp>
        <p:nvSpPr>
          <p:cNvPr id="52318" name="Rectangle 94"/>
          <p:cNvSpPr>
            <a:spLocks noChangeArrowheads="1"/>
          </p:cNvSpPr>
          <p:nvPr/>
        </p:nvSpPr>
        <p:spPr bwMode="auto">
          <a:xfrm>
            <a:off x="6149975" y="2227263"/>
            <a:ext cx="9525" cy="103187"/>
          </a:xfrm>
          <a:prstGeom prst="rect">
            <a:avLst/>
          </a:prstGeom>
          <a:solidFill>
            <a:srgbClr val="FFFFFF"/>
          </a:solidFill>
          <a:ln w="9525">
            <a:noFill/>
            <a:miter lim="800000"/>
            <a:headEnd/>
            <a:tailEnd/>
          </a:ln>
        </p:spPr>
        <p:txBody>
          <a:bodyPr/>
          <a:lstStyle/>
          <a:p>
            <a:endParaRPr lang="es-ES"/>
          </a:p>
        </p:txBody>
      </p:sp>
      <p:sp>
        <p:nvSpPr>
          <p:cNvPr id="52319" name="Rectangle 95"/>
          <p:cNvSpPr>
            <a:spLocks noChangeArrowheads="1"/>
          </p:cNvSpPr>
          <p:nvPr/>
        </p:nvSpPr>
        <p:spPr bwMode="auto">
          <a:xfrm>
            <a:off x="6159500" y="2227263"/>
            <a:ext cx="9525" cy="103187"/>
          </a:xfrm>
          <a:prstGeom prst="rect">
            <a:avLst/>
          </a:prstGeom>
          <a:solidFill>
            <a:srgbClr val="EEEEEE"/>
          </a:solidFill>
          <a:ln w="9525">
            <a:noFill/>
            <a:miter lim="800000"/>
            <a:headEnd/>
            <a:tailEnd/>
          </a:ln>
        </p:spPr>
        <p:txBody>
          <a:bodyPr/>
          <a:lstStyle/>
          <a:p>
            <a:endParaRPr lang="es-ES"/>
          </a:p>
        </p:txBody>
      </p:sp>
      <p:sp>
        <p:nvSpPr>
          <p:cNvPr id="52320" name="Rectangle 96"/>
          <p:cNvSpPr>
            <a:spLocks noChangeArrowheads="1"/>
          </p:cNvSpPr>
          <p:nvPr/>
        </p:nvSpPr>
        <p:spPr bwMode="auto">
          <a:xfrm>
            <a:off x="6169025" y="2227263"/>
            <a:ext cx="11113" cy="103187"/>
          </a:xfrm>
          <a:prstGeom prst="rect">
            <a:avLst/>
          </a:prstGeom>
          <a:solidFill>
            <a:srgbClr val="DDDDDD"/>
          </a:solidFill>
          <a:ln w="9525">
            <a:noFill/>
            <a:miter lim="800000"/>
            <a:headEnd/>
            <a:tailEnd/>
          </a:ln>
        </p:spPr>
        <p:txBody>
          <a:bodyPr/>
          <a:lstStyle/>
          <a:p>
            <a:endParaRPr lang="es-ES"/>
          </a:p>
        </p:txBody>
      </p:sp>
      <p:sp>
        <p:nvSpPr>
          <p:cNvPr id="52321" name="Rectangle 97"/>
          <p:cNvSpPr>
            <a:spLocks noChangeArrowheads="1"/>
          </p:cNvSpPr>
          <p:nvPr/>
        </p:nvSpPr>
        <p:spPr bwMode="auto">
          <a:xfrm>
            <a:off x="6180138" y="2227263"/>
            <a:ext cx="9525" cy="103187"/>
          </a:xfrm>
          <a:prstGeom prst="rect">
            <a:avLst/>
          </a:prstGeom>
          <a:solidFill>
            <a:srgbClr val="CCCCCC"/>
          </a:solidFill>
          <a:ln w="9525">
            <a:noFill/>
            <a:miter lim="800000"/>
            <a:headEnd/>
            <a:tailEnd/>
          </a:ln>
        </p:spPr>
        <p:txBody>
          <a:bodyPr/>
          <a:lstStyle/>
          <a:p>
            <a:endParaRPr lang="es-ES"/>
          </a:p>
        </p:txBody>
      </p:sp>
      <p:sp>
        <p:nvSpPr>
          <p:cNvPr id="52322" name="Rectangle 98"/>
          <p:cNvSpPr>
            <a:spLocks noChangeArrowheads="1"/>
          </p:cNvSpPr>
          <p:nvPr/>
        </p:nvSpPr>
        <p:spPr bwMode="auto">
          <a:xfrm>
            <a:off x="6189663" y="2227263"/>
            <a:ext cx="9525" cy="103187"/>
          </a:xfrm>
          <a:prstGeom prst="rect">
            <a:avLst/>
          </a:prstGeom>
          <a:solidFill>
            <a:srgbClr val="BBBBBB"/>
          </a:solidFill>
          <a:ln w="9525">
            <a:noFill/>
            <a:miter lim="800000"/>
            <a:headEnd/>
            <a:tailEnd/>
          </a:ln>
        </p:spPr>
        <p:txBody>
          <a:bodyPr/>
          <a:lstStyle/>
          <a:p>
            <a:endParaRPr lang="es-ES"/>
          </a:p>
        </p:txBody>
      </p:sp>
      <p:sp>
        <p:nvSpPr>
          <p:cNvPr id="52323" name="Rectangle 99"/>
          <p:cNvSpPr>
            <a:spLocks noChangeArrowheads="1"/>
          </p:cNvSpPr>
          <p:nvPr/>
        </p:nvSpPr>
        <p:spPr bwMode="auto">
          <a:xfrm>
            <a:off x="6199188" y="2227263"/>
            <a:ext cx="11112" cy="103187"/>
          </a:xfrm>
          <a:prstGeom prst="rect">
            <a:avLst/>
          </a:prstGeom>
          <a:solidFill>
            <a:srgbClr val="AAAAAA"/>
          </a:solidFill>
          <a:ln w="9525">
            <a:noFill/>
            <a:miter lim="800000"/>
            <a:headEnd/>
            <a:tailEnd/>
          </a:ln>
        </p:spPr>
        <p:txBody>
          <a:bodyPr/>
          <a:lstStyle/>
          <a:p>
            <a:endParaRPr lang="es-ES"/>
          </a:p>
        </p:txBody>
      </p:sp>
      <p:sp>
        <p:nvSpPr>
          <p:cNvPr id="52324" name="Rectangle 100"/>
          <p:cNvSpPr>
            <a:spLocks noChangeArrowheads="1"/>
          </p:cNvSpPr>
          <p:nvPr/>
        </p:nvSpPr>
        <p:spPr bwMode="auto">
          <a:xfrm>
            <a:off x="6210300" y="2227263"/>
            <a:ext cx="9525" cy="103187"/>
          </a:xfrm>
          <a:prstGeom prst="rect">
            <a:avLst/>
          </a:prstGeom>
          <a:solidFill>
            <a:srgbClr val="999999"/>
          </a:solidFill>
          <a:ln w="9525">
            <a:noFill/>
            <a:miter lim="800000"/>
            <a:headEnd/>
            <a:tailEnd/>
          </a:ln>
        </p:spPr>
        <p:txBody>
          <a:bodyPr/>
          <a:lstStyle/>
          <a:p>
            <a:endParaRPr lang="es-ES"/>
          </a:p>
        </p:txBody>
      </p:sp>
      <p:sp>
        <p:nvSpPr>
          <p:cNvPr id="52325" name="Rectangle 101"/>
          <p:cNvSpPr>
            <a:spLocks noChangeArrowheads="1"/>
          </p:cNvSpPr>
          <p:nvPr/>
        </p:nvSpPr>
        <p:spPr bwMode="auto">
          <a:xfrm>
            <a:off x="6219825" y="2227263"/>
            <a:ext cx="9525" cy="103187"/>
          </a:xfrm>
          <a:prstGeom prst="rect">
            <a:avLst/>
          </a:prstGeom>
          <a:solidFill>
            <a:srgbClr val="888888"/>
          </a:solidFill>
          <a:ln w="9525">
            <a:noFill/>
            <a:miter lim="800000"/>
            <a:headEnd/>
            <a:tailEnd/>
          </a:ln>
        </p:spPr>
        <p:txBody>
          <a:bodyPr/>
          <a:lstStyle/>
          <a:p>
            <a:endParaRPr lang="es-ES"/>
          </a:p>
        </p:txBody>
      </p:sp>
      <p:sp>
        <p:nvSpPr>
          <p:cNvPr id="52326" name="Rectangle 102"/>
          <p:cNvSpPr>
            <a:spLocks noChangeArrowheads="1"/>
          </p:cNvSpPr>
          <p:nvPr/>
        </p:nvSpPr>
        <p:spPr bwMode="auto">
          <a:xfrm>
            <a:off x="6229350" y="2227263"/>
            <a:ext cx="6350" cy="103187"/>
          </a:xfrm>
          <a:prstGeom prst="rect">
            <a:avLst/>
          </a:prstGeom>
          <a:solidFill>
            <a:srgbClr val="777777"/>
          </a:solidFill>
          <a:ln w="9525">
            <a:noFill/>
            <a:miter lim="800000"/>
            <a:headEnd/>
            <a:tailEnd/>
          </a:ln>
        </p:spPr>
        <p:txBody>
          <a:bodyPr/>
          <a:lstStyle/>
          <a:p>
            <a:endParaRPr lang="es-ES"/>
          </a:p>
        </p:txBody>
      </p:sp>
      <p:sp>
        <p:nvSpPr>
          <p:cNvPr id="52327" name="Rectangle 103"/>
          <p:cNvSpPr>
            <a:spLocks noChangeArrowheads="1"/>
          </p:cNvSpPr>
          <p:nvPr/>
        </p:nvSpPr>
        <p:spPr bwMode="auto">
          <a:xfrm>
            <a:off x="6235700" y="2227263"/>
            <a:ext cx="7938" cy="103187"/>
          </a:xfrm>
          <a:prstGeom prst="rect">
            <a:avLst/>
          </a:prstGeom>
          <a:solidFill>
            <a:srgbClr val="666666"/>
          </a:solidFill>
          <a:ln w="9525">
            <a:noFill/>
            <a:miter lim="800000"/>
            <a:headEnd/>
            <a:tailEnd/>
          </a:ln>
        </p:spPr>
        <p:txBody>
          <a:bodyPr/>
          <a:lstStyle/>
          <a:p>
            <a:endParaRPr lang="es-ES"/>
          </a:p>
        </p:txBody>
      </p:sp>
      <p:sp>
        <p:nvSpPr>
          <p:cNvPr id="52328" name="Rectangle 104"/>
          <p:cNvSpPr>
            <a:spLocks noChangeArrowheads="1"/>
          </p:cNvSpPr>
          <p:nvPr/>
        </p:nvSpPr>
        <p:spPr bwMode="auto">
          <a:xfrm>
            <a:off x="6243638" y="2227263"/>
            <a:ext cx="6350" cy="103187"/>
          </a:xfrm>
          <a:prstGeom prst="rect">
            <a:avLst/>
          </a:prstGeom>
          <a:solidFill>
            <a:srgbClr val="555555"/>
          </a:solidFill>
          <a:ln w="9525">
            <a:noFill/>
            <a:miter lim="800000"/>
            <a:headEnd/>
            <a:tailEnd/>
          </a:ln>
        </p:spPr>
        <p:txBody>
          <a:bodyPr/>
          <a:lstStyle/>
          <a:p>
            <a:endParaRPr lang="es-ES"/>
          </a:p>
        </p:txBody>
      </p:sp>
      <p:sp>
        <p:nvSpPr>
          <p:cNvPr id="52329" name="Rectangle 105"/>
          <p:cNvSpPr>
            <a:spLocks noChangeArrowheads="1"/>
          </p:cNvSpPr>
          <p:nvPr/>
        </p:nvSpPr>
        <p:spPr bwMode="auto">
          <a:xfrm>
            <a:off x="6249988" y="2227263"/>
            <a:ext cx="6350" cy="103187"/>
          </a:xfrm>
          <a:prstGeom prst="rect">
            <a:avLst/>
          </a:prstGeom>
          <a:solidFill>
            <a:srgbClr val="444444"/>
          </a:solidFill>
          <a:ln w="9525">
            <a:noFill/>
            <a:miter lim="800000"/>
            <a:headEnd/>
            <a:tailEnd/>
          </a:ln>
        </p:spPr>
        <p:txBody>
          <a:bodyPr/>
          <a:lstStyle/>
          <a:p>
            <a:endParaRPr lang="es-ES"/>
          </a:p>
        </p:txBody>
      </p:sp>
      <p:sp>
        <p:nvSpPr>
          <p:cNvPr id="52330" name="Rectangle 106"/>
          <p:cNvSpPr>
            <a:spLocks noChangeArrowheads="1"/>
          </p:cNvSpPr>
          <p:nvPr/>
        </p:nvSpPr>
        <p:spPr bwMode="auto">
          <a:xfrm>
            <a:off x="6256338" y="2227263"/>
            <a:ext cx="6350" cy="103187"/>
          </a:xfrm>
          <a:prstGeom prst="rect">
            <a:avLst/>
          </a:prstGeom>
          <a:solidFill>
            <a:srgbClr val="333333"/>
          </a:solidFill>
          <a:ln w="9525">
            <a:noFill/>
            <a:miter lim="800000"/>
            <a:headEnd/>
            <a:tailEnd/>
          </a:ln>
        </p:spPr>
        <p:txBody>
          <a:bodyPr/>
          <a:lstStyle/>
          <a:p>
            <a:endParaRPr lang="es-ES"/>
          </a:p>
        </p:txBody>
      </p:sp>
      <p:sp>
        <p:nvSpPr>
          <p:cNvPr id="52331" name="Rectangle 107"/>
          <p:cNvSpPr>
            <a:spLocks noChangeArrowheads="1"/>
          </p:cNvSpPr>
          <p:nvPr/>
        </p:nvSpPr>
        <p:spPr bwMode="auto">
          <a:xfrm>
            <a:off x="6262688" y="2227263"/>
            <a:ext cx="6350" cy="103187"/>
          </a:xfrm>
          <a:prstGeom prst="rect">
            <a:avLst/>
          </a:prstGeom>
          <a:solidFill>
            <a:srgbClr val="222222"/>
          </a:solidFill>
          <a:ln w="9525">
            <a:noFill/>
            <a:miter lim="800000"/>
            <a:headEnd/>
            <a:tailEnd/>
          </a:ln>
        </p:spPr>
        <p:txBody>
          <a:bodyPr/>
          <a:lstStyle/>
          <a:p>
            <a:endParaRPr lang="es-ES"/>
          </a:p>
        </p:txBody>
      </p:sp>
      <p:sp>
        <p:nvSpPr>
          <p:cNvPr id="52332" name="Rectangle 108"/>
          <p:cNvSpPr>
            <a:spLocks noChangeArrowheads="1"/>
          </p:cNvSpPr>
          <p:nvPr/>
        </p:nvSpPr>
        <p:spPr bwMode="auto">
          <a:xfrm>
            <a:off x="6269038" y="2227263"/>
            <a:ext cx="7937" cy="103187"/>
          </a:xfrm>
          <a:prstGeom prst="rect">
            <a:avLst/>
          </a:prstGeom>
          <a:solidFill>
            <a:srgbClr val="111111"/>
          </a:solidFill>
          <a:ln w="9525">
            <a:noFill/>
            <a:miter lim="800000"/>
            <a:headEnd/>
            <a:tailEnd/>
          </a:ln>
        </p:spPr>
        <p:txBody>
          <a:bodyPr/>
          <a:lstStyle/>
          <a:p>
            <a:endParaRPr lang="es-ES"/>
          </a:p>
        </p:txBody>
      </p:sp>
      <p:sp>
        <p:nvSpPr>
          <p:cNvPr id="52333" name="Rectangle 109"/>
          <p:cNvSpPr>
            <a:spLocks noChangeArrowheads="1"/>
          </p:cNvSpPr>
          <p:nvPr/>
        </p:nvSpPr>
        <p:spPr bwMode="auto">
          <a:xfrm>
            <a:off x="6276975" y="2227263"/>
            <a:ext cx="6350" cy="103187"/>
          </a:xfrm>
          <a:prstGeom prst="rect">
            <a:avLst/>
          </a:prstGeom>
          <a:solidFill>
            <a:srgbClr val="000000"/>
          </a:solidFill>
          <a:ln w="9525">
            <a:noFill/>
            <a:miter lim="800000"/>
            <a:headEnd/>
            <a:tailEnd/>
          </a:ln>
        </p:spPr>
        <p:txBody>
          <a:bodyPr/>
          <a:lstStyle/>
          <a:p>
            <a:endParaRPr lang="es-ES"/>
          </a:p>
        </p:txBody>
      </p:sp>
      <p:sp>
        <p:nvSpPr>
          <p:cNvPr id="52334" name="Rectangle 110"/>
          <p:cNvSpPr>
            <a:spLocks noChangeArrowheads="1"/>
          </p:cNvSpPr>
          <p:nvPr/>
        </p:nvSpPr>
        <p:spPr bwMode="auto">
          <a:xfrm>
            <a:off x="6283325" y="2227263"/>
            <a:ext cx="9525" cy="103187"/>
          </a:xfrm>
          <a:prstGeom prst="rect">
            <a:avLst/>
          </a:prstGeom>
          <a:solidFill>
            <a:srgbClr val="000000"/>
          </a:solidFill>
          <a:ln w="9525">
            <a:noFill/>
            <a:miter lim="800000"/>
            <a:headEnd/>
            <a:tailEnd/>
          </a:ln>
        </p:spPr>
        <p:txBody>
          <a:bodyPr/>
          <a:lstStyle/>
          <a:p>
            <a:endParaRPr lang="es-ES"/>
          </a:p>
        </p:txBody>
      </p:sp>
      <p:sp>
        <p:nvSpPr>
          <p:cNvPr id="52335" name="Rectangle 111"/>
          <p:cNvSpPr>
            <a:spLocks noChangeArrowheads="1"/>
          </p:cNvSpPr>
          <p:nvPr/>
        </p:nvSpPr>
        <p:spPr bwMode="auto">
          <a:xfrm>
            <a:off x="6292850" y="2227263"/>
            <a:ext cx="9525" cy="103187"/>
          </a:xfrm>
          <a:prstGeom prst="rect">
            <a:avLst/>
          </a:prstGeom>
          <a:solidFill>
            <a:srgbClr val="111111"/>
          </a:solidFill>
          <a:ln w="9525">
            <a:noFill/>
            <a:miter lim="800000"/>
            <a:headEnd/>
            <a:tailEnd/>
          </a:ln>
        </p:spPr>
        <p:txBody>
          <a:bodyPr/>
          <a:lstStyle/>
          <a:p>
            <a:endParaRPr lang="es-ES"/>
          </a:p>
        </p:txBody>
      </p:sp>
      <p:sp>
        <p:nvSpPr>
          <p:cNvPr id="52336" name="Rectangle 112"/>
          <p:cNvSpPr>
            <a:spLocks noChangeArrowheads="1"/>
          </p:cNvSpPr>
          <p:nvPr/>
        </p:nvSpPr>
        <p:spPr bwMode="auto">
          <a:xfrm>
            <a:off x="6302375" y="2227263"/>
            <a:ext cx="11113" cy="103187"/>
          </a:xfrm>
          <a:prstGeom prst="rect">
            <a:avLst/>
          </a:prstGeom>
          <a:solidFill>
            <a:srgbClr val="222222"/>
          </a:solidFill>
          <a:ln w="9525">
            <a:noFill/>
            <a:miter lim="800000"/>
            <a:headEnd/>
            <a:tailEnd/>
          </a:ln>
        </p:spPr>
        <p:txBody>
          <a:bodyPr/>
          <a:lstStyle/>
          <a:p>
            <a:endParaRPr lang="es-ES"/>
          </a:p>
        </p:txBody>
      </p:sp>
      <p:sp>
        <p:nvSpPr>
          <p:cNvPr id="52337" name="Rectangle 113"/>
          <p:cNvSpPr>
            <a:spLocks noChangeArrowheads="1"/>
          </p:cNvSpPr>
          <p:nvPr/>
        </p:nvSpPr>
        <p:spPr bwMode="auto">
          <a:xfrm>
            <a:off x="6313488" y="2227263"/>
            <a:ext cx="9525" cy="103187"/>
          </a:xfrm>
          <a:prstGeom prst="rect">
            <a:avLst/>
          </a:prstGeom>
          <a:solidFill>
            <a:srgbClr val="333333"/>
          </a:solidFill>
          <a:ln w="9525">
            <a:noFill/>
            <a:miter lim="800000"/>
            <a:headEnd/>
            <a:tailEnd/>
          </a:ln>
        </p:spPr>
        <p:txBody>
          <a:bodyPr/>
          <a:lstStyle/>
          <a:p>
            <a:endParaRPr lang="es-ES"/>
          </a:p>
        </p:txBody>
      </p:sp>
      <p:sp>
        <p:nvSpPr>
          <p:cNvPr id="52338" name="Rectangle 114"/>
          <p:cNvSpPr>
            <a:spLocks noChangeArrowheads="1"/>
          </p:cNvSpPr>
          <p:nvPr/>
        </p:nvSpPr>
        <p:spPr bwMode="auto">
          <a:xfrm>
            <a:off x="6323013" y="2227263"/>
            <a:ext cx="9525" cy="103187"/>
          </a:xfrm>
          <a:prstGeom prst="rect">
            <a:avLst/>
          </a:prstGeom>
          <a:solidFill>
            <a:srgbClr val="444444"/>
          </a:solidFill>
          <a:ln w="9525">
            <a:noFill/>
            <a:miter lim="800000"/>
            <a:headEnd/>
            <a:tailEnd/>
          </a:ln>
        </p:spPr>
        <p:txBody>
          <a:bodyPr/>
          <a:lstStyle/>
          <a:p>
            <a:endParaRPr lang="es-ES"/>
          </a:p>
        </p:txBody>
      </p:sp>
      <p:sp>
        <p:nvSpPr>
          <p:cNvPr id="52339" name="Rectangle 115"/>
          <p:cNvSpPr>
            <a:spLocks noChangeArrowheads="1"/>
          </p:cNvSpPr>
          <p:nvPr/>
        </p:nvSpPr>
        <p:spPr bwMode="auto">
          <a:xfrm>
            <a:off x="6332538" y="2227263"/>
            <a:ext cx="9525" cy="103187"/>
          </a:xfrm>
          <a:prstGeom prst="rect">
            <a:avLst/>
          </a:prstGeom>
          <a:solidFill>
            <a:srgbClr val="555555"/>
          </a:solidFill>
          <a:ln w="9525">
            <a:noFill/>
            <a:miter lim="800000"/>
            <a:headEnd/>
            <a:tailEnd/>
          </a:ln>
        </p:spPr>
        <p:txBody>
          <a:bodyPr/>
          <a:lstStyle/>
          <a:p>
            <a:endParaRPr lang="es-ES"/>
          </a:p>
        </p:txBody>
      </p:sp>
      <p:sp>
        <p:nvSpPr>
          <p:cNvPr id="52340" name="Rectangle 116"/>
          <p:cNvSpPr>
            <a:spLocks noChangeArrowheads="1"/>
          </p:cNvSpPr>
          <p:nvPr/>
        </p:nvSpPr>
        <p:spPr bwMode="auto">
          <a:xfrm>
            <a:off x="6342063" y="2227263"/>
            <a:ext cx="11112" cy="103187"/>
          </a:xfrm>
          <a:prstGeom prst="rect">
            <a:avLst/>
          </a:prstGeom>
          <a:solidFill>
            <a:srgbClr val="666666"/>
          </a:solidFill>
          <a:ln w="9525">
            <a:noFill/>
            <a:miter lim="800000"/>
            <a:headEnd/>
            <a:tailEnd/>
          </a:ln>
        </p:spPr>
        <p:txBody>
          <a:bodyPr/>
          <a:lstStyle/>
          <a:p>
            <a:endParaRPr lang="es-ES"/>
          </a:p>
        </p:txBody>
      </p:sp>
      <p:sp>
        <p:nvSpPr>
          <p:cNvPr id="52341" name="Rectangle 117"/>
          <p:cNvSpPr>
            <a:spLocks noChangeArrowheads="1"/>
          </p:cNvSpPr>
          <p:nvPr/>
        </p:nvSpPr>
        <p:spPr bwMode="auto">
          <a:xfrm>
            <a:off x="6353175" y="2227263"/>
            <a:ext cx="9525" cy="103187"/>
          </a:xfrm>
          <a:prstGeom prst="rect">
            <a:avLst/>
          </a:prstGeom>
          <a:solidFill>
            <a:srgbClr val="777777"/>
          </a:solidFill>
          <a:ln w="9525">
            <a:noFill/>
            <a:miter lim="800000"/>
            <a:headEnd/>
            <a:tailEnd/>
          </a:ln>
        </p:spPr>
        <p:txBody>
          <a:bodyPr/>
          <a:lstStyle/>
          <a:p>
            <a:endParaRPr lang="es-ES"/>
          </a:p>
        </p:txBody>
      </p:sp>
      <p:sp>
        <p:nvSpPr>
          <p:cNvPr id="52342" name="Rectangle 118"/>
          <p:cNvSpPr>
            <a:spLocks noChangeArrowheads="1"/>
          </p:cNvSpPr>
          <p:nvPr/>
        </p:nvSpPr>
        <p:spPr bwMode="auto">
          <a:xfrm>
            <a:off x="6362700" y="2227263"/>
            <a:ext cx="6350" cy="103187"/>
          </a:xfrm>
          <a:prstGeom prst="rect">
            <a:avLst/>
          </a:prstGeom>
          <a:solidFill>
            <a:srgbClr val="888888"/>
          </a:solidFill>
          <a:ln w="9525">
            <a:noFill/>
            <a:miter lim="800000"/>
            <a:headEnd/>
            <a:tailEnd/>
          </a:ln>
        </p:spPr>
        <p:txBody>
          <a:bodyPr/>
          <a:lstStyle/>
          <a:p>
            <a:endParaRPr lang="es-ES"/>
          </a:p>
        </p:txBody>
      </p:sp>
      <p:sp>
        <p:nvSpPr>
          <p:cNvPr id="52343" name="Rectangle 119"/>
          <p:cNvSpPr>
            <a:spLocks noChangeArrowheads="1"/>
          </p:cNvSpPr>
          <p:nvPr/>
        </p:nvSpPr>
        <p:spPr bwMode="auto">
          <a:xfrm>
            <a:off x="6369050" y="2227263"/>
            <a:ext cx="6350" cy="103187"/>
          </a:xfrm>
          <a:prstGeom prst="rect">
            <a:avLst/>
          </a:prstGeom>
          <a:solidFill>
            <a:srgbClr val="999999"/>
          </a:solidFill>
          <a:ln w="9525">
            <a:noFill/>
            <a:miter lim="800000"/>
            <a:headEnd/>
            <a:tailEnd/>
          </a:ln>
        </p:spPr>
        <p:txBody>
          <a:bodyPr/>
          <a:lstStyle/>
          <a:p>
            <a:endParaRPr lang="es-ES"/>
          </a:p>
        </p:txBody>
      </p:sp>
      <p:sp>
        <p:nvSpPr>
          <p:cNvPr id="52344" name="Rectangle 120"/>
          <p:cNvSpPr>
            <a:spLocks noChangeArrowheads="1"/>
          </p:cNvSpPr>
          <p:nvPr/>
        </p:nvSpPr>
        <p:spPr bwMode="auto">
          <a:xfrm>
            <a:off x="6375400" y="2227263"/>
            <a:ext cx="7938" cy="103187"/>
          </a:xfrm>
          <a:prstGeom prst="rect">
            <a:avLst/>
          </a:prstGeom>
          <a:solidFill>
            <a:srgbClr val="AAAAAA"/>
          </a:solidFill>
          <a:ln w="9525">
            <a:noFill/>
            <a:miter lim="800000"/>
            <a:headEnd/>
            <a:tailEnd/>
          </a:ln>
        </p:spPr>
        <p:txBody>
          <a:bodyPr/>
          <a:lstStyle/>
          <a:p>
            <a:endParaRPr lang="es-ES"/>
          </a:p>
        </p:txBody>
      </p:sp>
      <p:sp>
        <p:nvSpPr>
          <p:cNvPr id="52345" name="Rectangle 121"/>
          <p:cNvSpPr>
            <a:spLocks noChangeArrowheads="1"/>
          </p:cNvSpPr>
          <p:nvPr/>
        </p:nvSpPr>
        <p:spPr bwMode="auto">
          <a:xfrm>
            <a:off x="6383338" y="2227263"/>
            <a:ext cx="6350" cy="103187"/>
          </a:xfrm>
          <a:prstGeom prst="rect">
            <a:avLst/>
          </a:prstGeom>
          <a:solidFill>
            <a:srgbClr val="BBBBBB"/>
          </a:solidFill>
          <a:ln w="9525">
            <a:noFill/>
            <a:miter lim="800000"/>
            <a:headEnd/>
            <a:tailEnd/>
          </a:ln>
        </p:spPr>
        <p:txBody>
          <a:bodyPr/>
          <a:lstStyle/>
          <a:p>
            <a:endParaRPr lang="es-ES"/>
          </a:p>
        </p:txBody>
      </p:sp>
      <p:sp>
        <p:nvSpPr>
          <p:cNvPr id="52346" name="Rectangle 122"/>
          <p:cNvSpPr>
            <a:spLocks noChangeArrowheads="1"/>
          </p:cNvSpPr>
          <p:nvPr/>
        </p:nvSpPr>
        <p:spPr bwMode="auto">
          <a:xfrm>
            <a:off x="6389688" y="2227263"/>
            <a:ext cx="6350" cy="103187"/>
          </a:xfrm>
          <a:prstGeom prst="rect">
            <a:avLst/>
          </a:prstGeom>
          <a:solidFill>
            <a:srgbClr val="CCCCCC"/>
          </a:solidFill>
          <a:ln w="9525">
            <a:noFill/>
            <a:miter lim="800000"/>
            <a:headEnd/>
            <a:tailEnd/>
          </a:ln>
        </p:spPr>
        <p:txBody>
          <a:bodyPr/>
          <a:lstStyle/>
          <a:p>
            <a:endParaRPr lang="es-ES"/>
          </a:p>
        </p:txBody>
      </p:sp>
      <p:sp>
        <p:nvSpPr>
          <p:cNvPr id="52347" name="Rectangle 123"/>
          <p:cNvSpPr>
            <a:spLocks noChangeArrowheads="1"/>
          </p:cNvSpPr>
          <p:nvPr/>
        </p:nvSpPr>
        <p:spPr bwMode="auto">
          <a:xfrm>
            <a:off x="6396038" y="2227263"/>
            <a:ext cx="6350" cy="103187"/>
          </a:xfrm>
          <a:prstGeom prst="rect">
            <a:avLst/>
          </a:prstGeom>
          <a:solidFill>
            <a:srgbClr val="DDDDDD"/>
          </a:solidFill>
          <a:ln w="9525">
            <a:noFill/>
            <a:miter lim="800000"/>
            <a:headEnd/>
            <a:tailEnd/>
          </a:ln>
        </p:spPr>
        <p:txBody>
          <a:bodyPr/>
          <a:lstStyle/>
          <a:p>
            <a:endParaRPr lang="es-ES"/>
          </a:p>
        </p:txBody>
      </p:sp>
      <p:sp>
        <p:nvSpPr>
          <p:cNvPr id="52348" name="Rectangle 124"/>
          <p:cNvSpPr>
            <a:spLocks noChangeArrowheads="1"/>
          </p:cNvSpPr>
          <p:nvPr/>
        </p:nvSpPr>
        <p:spPr bwMode="auto">
          <a:xfrm>
            <a:off x="6402388" y="2227263"/>
            <a:ext cx="6350" cy="103187"/>
          </a:xfrm>
          <a:prstGeom prst="rect">
            <a:avLst/>
          </a:prstGeom>
          <a:solidFill>
            <a:srgbClr val="EEEEEE"/>
          </a:solidFill>
          <a:ln w="9525">
            <a:noFill/>
            <a:miter lim="800000"/>
            <a:headEnd/>
            <a:tailEnd/>
          </a:ln>
        </p:spPr>
        <p:txBody>
          <a:bodyPr/>
          <a:lstStyle/>
          <a:p>
            <a:endParaRPr lang="es-ES"/>
          </a:p>
        </p:txBody>
      </p:sp>
      <p:sp>
        <p:nvSpPr>
          <p:cNvPr id="52349" name="Rectangle 125"/>
          <p:cNvSpPr>
            <a:spLocks noChangeArrowheads="1"/>
          </p:cNvSpPr>
          <p:nvPr/>
        </p:nvSpPr>
        <p:spPr bwMode="auto">
          <a:xfrm>
            <a:off x="6408738" y="2227263"/>
            <a:ext cx="7937" cy="103187"/>
          </a:xfrm>
          <a:prstGeom prst="rect">
            <a:avLst/>
          </a:prstGeom>
          <a:solidFill>
            <a:srgbClr val="FFFFFF"/>
          </a:solidFill>
          <a:ln w="9525">
            <a:noFill/>
            <a:miter lim="800000"/>
            <a:headEnd/>
            <a:tailEnd/>
          </a:ln>
        </p:spPr>
        <p:txBody>
          <a:bodyPr/>
          <a:lstStyle/>
          <a:p>
            <a:endParaRPr lang="es-ES"/>
          </a:p>
        </p:txBody>
      </p:sp>
      <p:sp>
        <p:nvSpPr>
          <p:cNvPr id="52350" name="Rectangle 126"/>
          <p:cNvSpPr>
            <a:spLocks noChangeArrowheads="1"/>
          </p:cNvSpPr>
          <p:nvPr/>
        </p:nvSpPr>
        <p:spPr bwMode="auto">
          <a:xfrm>
            <a:off x="6156325" y="2225675"/>
            <a:ext cx="233363" cy="76200"/>
          </a:xfrm>
          <a:prstGeom prst="rect">
            <a:avLst/>
          </a:prstGeom>
          <a:noFill/>
          <a:ln w="26988">
            <a:solidFill>
              <a:srgbClr val="000000"/>
            </a:solidFill>
            <a:miter lim="800000"/>
            <a:headEnd/>
            <a:tailEnd/>
          </a:ln>
        </p:spPr>
        <p:txBody>
          <a:bodyPr/>
          <a:lstStyle/>
          <a:p>
            <a:endParaRPr lang="es-ES"/>
          </a:p>
        </p:txBody>
      </p:sp>
      <p:sp>
        <p:nvSpPr>
          <p:cNvPr id="52351" name="Rectangle 127"/>
          <p:cNvSpPr>
            <a:spLocks noChangeArrowheads="1"/>
          </p:cNvSpPr>
          <p:nvPr/>
        </p:nvSpPr>
        <p:spPr bwMode="auto">
          <a:xfrm>
            <a:off x="3424238" y="4229100"/>
            <a:ext cx="285750" cy="287338"/>
          </a:xfrm>
          <a:prstGeom prst="rect">
            <a:avLst/>
          </a:prstGeom>
          <a:solidFill>
            <a:srgbClr val="E1E1C1"/>
          </a:solidFill>
          <a:ln w="26988">
            <a:solidFill>
              <a:srgbClr val="000000"/>
            </a:solidFill>
            <a:miter lim="800000"/>
            <a:headEnd/>
            <a:tailEnd/>
          </a:ln>
        </p:spPr>
        <p:txBody>
          <a:bodyPr/>
          <a:lstStyle/>
          <a:p>
            <a:endParaRPr lang="es-ES"/>
          </a:p>
        </p:txBody>
      </p:sp>
      <p:sp>
        <p:nvSpPr>
          <p:cNvPr id="52352" name="Rectangle 128"/>
          <p:cNvSpPr>
            <a:spLocks noChangeArrowheads="1"/>
          </p:cNvSpPr>
          <p:nvPr/>
        </p:nvSpPr>
        <p:spPr bwMode="auto">
          <a:xfrm>
            <a:off x="3800475" y="4302125"/>
            <a:ext cx="169863" cy="195263"/>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Arial" charset="0"/>
              </a:rPr>
              <a:t>N</a:t>
            </a:r>
            <a:endParaRPr lang="es-ES_tradnl" sz="2400">
              <a:latin typeface="Times New Roman" pitchFamily="18" charset="0"/>
            </a:endParaRPr>
          </a:p>
        </p:txBody>
      </p:sp>
      <p:sp>
        <p:nvSpPr>
          <p:cNvPr id="52353" name="Rectangle 129"/>
          <p:cNvSpPr>
            <a:spLocks noChangeArrowheads="1"/>
          </p:cNvSpPr>
          <p:nvPr/>
        </p:nvSpPr>
        <p:spPr bwMode="auto">
          <a:xfrm>
            <a:off x="4125913" y="4229100"/>
            <a:ext cx="314325" cy="287338"/>
          </a:xfrm>
          <a:prstGeom prst="rect">
            <a:avLst/>
          </a:prstGeom>
          <a:solidFill>
            <a:srgbClr val="000000"/>
          </a:solidFill>
          <a:ln w="26988">
            <a:solidFill>
              <a:srgbClr val="000000"/>
            </a:solidFill>
            <a:miter lim="800000"/>
            <a:headEnd/>
            <a:tailEnd/>
          </a:ln>
        </p:spPr>
        <p:txBody>
          <a:bodyPr/>
          <a:lstStyle/>
          <a:p>
            <a:endParaRPr lang="es-ES"/>
          </a:p>
        </p:txBody>
      </p:sp>
      <p:sp>
        <p:nvSpPr>
          <p:cNvPr id="52354" name="Rectangle 130"/>
          <p:cNvSpPr>
            <a:spLocks noChangeArrowheads="1"/>
          </p:cNvSpPr>
          <p:nvPr/>
        </p:nvSpPr>
        <p:spPr bwMode="auto">
          <a:xfrm>
            <a:off x="4519613" y="4302125"/>
            <a:ext cx="160337" cy="195263"/>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Arial" charset="0"/>
              </a:rPr>
              <a:t>P</a:t>
            </a:r>
            <a:endParaRPr lang="es-ES_tradnl" sz="2400">
              <a:latin typeface="Times New Roman" pitchFamily="18" charset="0"/>
            </a:endParaRPr>
          </a:p>
        </p:txBody>
      </p:sp>
      <p:sp>
        <p:nvSpPr>
          <p:cNvPr id="52355" name="Rectangle 131"/>
          <p:cNvSpPr>
            <a:spLocks noChangeArrowheads="1"/>
          </p:cNvSpPr>
          <p:nvPr/>
        </p:nvSpPr>
        <p:spPr bwMode="auto">
          <a:xfrm>
            <a:off x="4856163" y="4229100"/>
            <a:ext cx="312737" cy="287338"/>
          </a:xfrm>
          <a:prstGeom prst="rect">
            <a:avLst/>
          </a:prstGeom>
          <a:solidFill>
            <a:srgbClr val="8F8F8F"/>
          </a:solidFill>
          <a:ln w="26988">
            <a:solidFill>
              <a:srgbClr val="000000"/>
            </a:solidFill>
            <a:miter lim="800000"/>
            <a:headEnd/>
            <a:tailEnd/>
          </a:ln>
        </p:spPr>
        <p:txBody>
          <a:bodyPr/>
          <a:lstStyle/>
          <a:p>
            <a:endParaRPr lang="es-ES"/>
          </a:p>
        </p:txBody>
      </p:sp>
      <p:sp>
        <p:nvSpPr>
          <p:cNvPr id="52356" name="Rectangle 132"/>
          <p:cNvSpPr>
            <a:spLocks noChangeArrowheads="1"/>
          </p:cNvSpPr>
          <p:nvPr/>
        </p:nvSpPr>
        <p:spPr bwMode="auto">
          <a:xfrm>
            <a:off x="5238750" y="4302125"/>
            <a:ext cx="169863" cy="195263"/>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Arial" charset="0"/>
              </a:rPr>
              <a:t>K</a:t>
            </a:r>
            <a:endParaRPr lang="es-ES_tradnl" sz="2400">
              <a:latin typeface="Times New Roman" pitchFamily="18" charset="0"/>
            </a:endParaRPr>
          </a:p>
        </p:txBody>
      </p:sp>
      <p:sp>
        <p:nvSpPr>
          <p:cNvPr id="52357" name="Rectangle 133"/>
          <p:cNvSpPr>
            <a:spLocks noChangeArrowheads="1"/>
          </p:cNvSpPr>
          <p:nvPr/>
        </p:nvSpPr>
        <p:spPr bwMode="auto">
          <a:xfrm>
            <a:off x="5584825" y="4229100"/>
            <a:ext cx="285750" cy="287338"/>
          </a:xfrm>
          <a:prstGeom prst="rect">
            <a:avLst/>
          </a:prstGeom>
          <a:solidFill>
            <a:srgbClr val="FFC000"/>
          </a:solidFill>
          <a:ln w="26988">
            <a:solidFill>
              <a:srgbClr val="000000"/>
            </a:solidFill>
            <a:miter lim="800000"/>
            <a:headEnd/>
            <a:tailEnd/>
          </a:ln>
        </p:spPr>
        <p:txBody>
          <a:bodyPr/>
          <a:lstStyle/>
          <a:p>
            <a:endParaRPr lang="es-ES"/>
          </a:p>
        </p:txBody>
      </p:sp>
      <p:sp>
        <p:nvSpPr>
          <p:cNvPr id="52358" name="Rectangle 134"/>
          <p:cNvSpPr>
            <a:spLocks noChangeArrowheads="1"/>
          </p:cNvSpPr>
          <p:nvPr/>
        </p:nvSpPr>
        <p:spPr bwMode="auto">
          <a:xfrm>
            <a:off x="5956300" y="4302125"/>
            <a:ext cx="179388" cy="168275"/>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Arial" charset="0"/>
              </a:rPr>
              <a:t>Ca</a:t>
            </a:r>
            <a:endParaRPr lang="es-ES_tradnl" sz="2400">
              <a:latin typeface="Times New Roman" pitchFamily="18" charset="0"/>
            </a:endParaRPr>
          </a:p>
        </p:txBody>
      </p:sp>
      <p:sp>
        <p:nvSpPr>
          <p:cNvPr id="52359" name="Rectangle 135"/>
          <p:cNvSpPr>
            <a:spLocks noChangeArrowheads="1"/>
          </p:cNvSpPr>
          <p:nvPr/>
        </p:nvSpPr>
        <p:spPr bwMode="auto">
          <a:xfrm>
            <a:off x="6292850" y="4225925"/>
            <a:ext cx="12700" cy="311150"/>
          </a:xfrm>
          <a:prstGeom prst="rect">
            <a:avLst/>
          </a:prstGeom>
          <a:solidFill>
            <a:srgbClr val="FFFFFF"/>
          </a:solidFill>
          <a:ln w="9525">
            <a:noFill/>
            <a:miter lim="800000"/>
            <a:headEnd/>
            <a:tailEnd/>
          </a:ln>
        </p:spPr>
        <p:txBody>
          <a:bodyPr/>
          <a:lstStyle/>
          <a:p>
            <a:endParaRPr lang="es-ES"/>
          </a:p>
        </p:txBody>
      </p:sp>
      <p:sp>
        <p:nvSpPr>
          <p:cNvPr id="52360" name="Rectangle 136"/>
          <p:cNvSpPr>
            <a:spLocks noChangeArrowheads="1"/>
          </p:cNvSpPr>
          <p:nvPr/>
        </p:nvSpPr>
        <p:spPr bwMode="auto">
          <a:xfrm>
            <a:off x="6305550" y="4225925"/>
            <a:ext cx="11113" cy="311150"/>
          </a:xfrm>
          <a:prstGeom prst="rect">
            <a:avLst/>
          </a:prstGeom>
          <a:solidFill>
            <a:srgbClr val="EEEEEE"/>
          </a:solidFill>
          <a:ln w="9525">
            <a:noFill/>
            <a:miter lim="800000"/>
            <a:headEnd/>
            <a:tailEnd/>
          </a:ln>
        </p:spPr>
        <p:txBody>
          <a:bodyPr/>
          <a:lstStyle/>
          <a:p>
            <a:endParaRPr lang="es-ES"/>
          </a:p>
        </p:txBody>
      </p:sp>
      <p:sp>
        <p:nvSpPr>
          <p:cNvPr id="52361" name="Rectangle 137"/>
          <p:cNvSpPr>
            <a:spLocks noChangeArrowheads="1"/>
          </p:cNvSpPr>
          <p:nvPr/>
        </p:nvSpPr>
        <p:spPr bwMode="auto">
          <a:xfrm>
            <a:off x="6316663" y="4225925"/>
            <a:ext cx="9525" cy="311150"/>
          </a:xfrm>
          <a:prstGeom prst="rect">
            <a:avLst/>
          </a:prstGeom>
          <a:solidFill>
            <a:srgbClr val="DDDDDD"/>
          </a:solidFill>
          <a:ln w="9525">
            <a:noFill/>
            <a:miter lim="800000"/>
            <a:headEnd/>
            <a:tailEnd/>
          </a:ln>
        </p:spPr>
        <p:txBody>
          <a:bodyPr/>
          <a:lstStyle/>
          <a:p>
            <a:endParaRPr lang="es-ES"/>
          </a:p>
        </p:txBody>
      </p:sp>
      <p:sp>
        <p:nvSpPr>
          <p:cNvPr id="52362" name="Rectangle 138"/>
          <p:cNvSpPr>
            <a:spLocks noChangeArrowheads="1"/>
          </p:cNvSpPr>
          <p:nvPr/>
        </p:nvSpPr>
        <p:spPr bwMode="auto">
          <a:xfrm>
            <a:off x="6326188" y="4225925"/>
            <a:ext cx="9525" cy="311150"/>
          </a:xfrm>
          <a:prstGeom prst="rect">
            <a:avLst/>
          </a:prstGeom>
          <a:solidFill>
            <a:srgbClr val="CCCCCC"/>
          </a:solidFill>
          <a:ln w="9525">
            <a:noFill/>
            <a:miter lim="800000"/>
            <a:headEnd/>
            <a:tailEnd/>
          </a:ln>
        </p:spPr>
        <p:txBody>
          <a:bodyPr/>
          <a:lstStyle/>
          <a:p>
            <a:endParaRPr lang="es-ES"/>
          </a:p>
        </p:txBody>
      </p:sp>
      <p:sp>
        <p:nvSpPr>
          <p:cNvPr id="52363" name="Rectangle 139"/>
          <p:cNvSpPr>
            <a:spLocks noChangeArrowheads="1"/>
          </p:cNvSpPr>
          <p:nvPr/>
        </p:nvSpPr>
        <p:spPr bwMode="auto">
          <a:xfrm>
            <a:off x="6335713" y="4225925"/>
            <a:ext cx="11112" cy="311150"/>
          </a:xfrm>
          <a:prstGeom prst="rect">
            <a:avLst/>
          </a:prstGeom>
          <a:solidFill>
            <a:srgbClr val="BBBBBB"/>
          </a:solidFill>
          <a:ln w="9525">
            <a:noFill/>
            <a:miter lim="800000"/>
            <a:headEnd/>
            <a:tailEnd/>
          </a:ln>
        </p:spPr>
        <p:txBody>
          <a:bodyPr/>
          <a:lstStyle/>
          <a:p>
            <a:endParaRPr lang="es-ES"/>
          </a:p>
        </p:txBody>
      </p:sp>
      <p:sp>
        <p:nvSpPr>
          <p:cNvPr id="52364" name="Rectangle 140"/>
          <p:cNvSpPr>
            <a:spLocks noChangeArrowheads="1"/>
          </p:cNvSpPr>
          <p:nvPr/>
        </p:nvSpPr>
        <p:spPr bwMode="auto">
          <a:xfrm>
            <a:off x="6346825" y="4225925"/>
            <a:ext cx="9525" cy="311150"/>
          </a:xfrm>
          <a:prstGeom prst="rect">
            <a:avLst/>
          </a:prstGeom>
          <a:solidFill>
            <a:srgbClr val="AAAAAA"/>
          </a:solidFill>
          <a:ln w="9525">
            <a:noFill/>
            <a:miter lim="800000"/>
            <a:headEnd/>
            <a:tailEnd/>
          </a:ln>
        </p:spPr>
        <p:txBody>
          <a:bodyPr/>
          <a:lstStyle/>
          <a:p>
            <a:endParaRPr lang="es-ES"/>
          </a:p>
        </p:txBody>
      </p:sp>
      <p:sp>
        <p:nvSpPr>
          <p:cNvPr id="52365" name="Rectangle 141"/>
          <p:cNvSpPr>
            <a:spLocks noChangeArrowheads="1"/>
          </p:cNvSpPr>
          <p:nvPr/>
        </p:nvSpPr>
        <p:spPr bwMode="auto">
          <a:xfrm>
            <a:off x="6356350" y="4225925"/>
            <a:ext cx="9525" cy="311150"/>
          </a:xfrm>
          <a:prstGeom prst="rect">
            <a:avLst/>
          </a:prstGeom>
          <a:solidFill>
            <a:srgbClr val="999999"/>
          </a:solidFill>
          <a:ln w="9525">
            <a:noFill/>
            <a:miter lim="800000"/>
            <a:headEnd/>
            <a:tailEnd/>
          </a:ln>
        </p:spPr>
        <p:txBody>
          <a:bodyPr/>
          <a:lstStyle/>
          <a:p>
            <a:endParaRPr lang="es-ES"/>
          </a:p>
        </p:txBody>
      </p:sp>
      <p:sp>
        <p:nvSpPr>
          <p:cNvPr id="52366" name="Rectangle 142"/>
          <p:cNvSpPr>
            <a:spLocks noChangeArrowheads="1"/>
          </p:cNvSpPr>
          <p:nvPr/>
        </p:nvSpPr>
        <p:spPr bwMode="auto">
          <a:xfrm>
            <a:off x="6365875" y="4225925"/>
            <a:ext cx="9525" cy="311150"/>
          </a:xfrm>
          <a:prstGeom prst="rect">
            <a:avLst/>
          </a:prstGeom>
          <a:solidFill>
            <a:srgbClr val="888888"/>
          </a:solidFill>
          <a:ln w="9525">
            <a:noFill/>
            <a:miter lim="800000"/>
            <a:headEnd/>
            <a:tailEnd/>
          </a:ln>
        </p:spPr>
        <p:txBody>
          <a:bodyPr/>
          <a:lstStyle/>
          <a:p>
            <a:endParaRPr lang="es-ES"/>
          </a:p>
        </p:txBody>
      </p:sp>
      <p:sp>
        <p:nvSpPr>
          <p:cNvPr id="52367" name="Rectangle 143"/>
          <p:cNvSpPr>
            <a:spLocks noChangeArrowheads="1"/>
          </p:cNvSpPr>
          <p:nvPr/>
        </p:nvSpPr>
        <p:spPr bwMode="auto">
          <a:xfrm>
            <a:off x="6375400" y="4225925"/>
            <a:ext cx="11113" cy="311150"/>
          </a:xfrm>
          <a:prstGeom prst="rect">
            <a:avLst/>
          </a:prstGeom>
          <a:solidFill>
            <a:srgbClr val="777777"/>
          </a:solidFill>
          <a:ln w="9525">
            <a:noFill/>
            <a:miter lim="800000"/>
            <a:headEnd/>
            <a:tailEnd/>
          </a:ln>
        </p:spPr>
        <p:txBody>
          <a:bodyPr/>
          <a:lstStyle/>
          <a:p>
            <a:endParaRPr lang="es-ES"/>
          </a:p>
        </p:txBody>
      </p:sp>
      <p:sp>
        <p:nvSpPr>
          <p:cNvPr id="52368" name="Rectangle 144"/>
          <p:cNvSpPr>
            <a:spLocks noChangeArrowheads="1"/>
          </p:cNvSpPr>
          <p:nvPr/>
        </p:nvSpPr>
        <p:spPr bwMode="auto">
          <a:xfrm>
            <a:off x="6386513" y="4225925"/>
            <a:ext cx="9525" cy="311150"/>
          </a:xfrm>
          <a:prstGeom prst="rect">
            <a:avLst/>
          </a:prstGeom>
          <a:solidFill>
            <a:srgbClr val="666666"/>
          </a:solidFill>
          <a:ln w="9525">
            <a:noFill/>
            <a:miter lim="800000"/>
            <a:headEnd/>
            <a:tailEnd/>
          </a:ln>
        </p:spPr>
        <p:txBody>
          <a:bodyPr/>
          <a:lstStyle/>
          <a:p>
            <a:endParaRPr lang="es-ES"/>
          </a:p>
        </p:txBody>
      </p:sp>
      <p:sp>
        <p:nvSpPr>
          <p:cNvPr id="52369" name="Rectangle 145"/>
          <p:cNvSpPr>
            <a:spLocks noChangeArrowheads="1"/>
          </p:cNvSpPr>
          <p:nvPr/>
        </p:nvSpPr>
        <p:spPr bwMode="auto">
          <a:xfrm>
            <a:off x="6396038" y="4225925"/>
            <a:ext cx="9525" cy="311150"/>
          </a:xfrm>
          <a:prstGeom prst="rect">
            <a:avLst/>
          </a:prstGeom>
          <a:solidFill>
            <a:srgbClr val="555555"/>
          </a:solidFill>
          <a:ln w="9525">
            <a:noFill/>
            <a:miter lim="800000"/>
            <a:headEnd/>
            <a:tailEnd/>
          </a:ln>
        </p:spPr>
        <p:txBody>
          <a:bodyPr/>
          <a:lstStyle/>
          <a:p>
            <a:endParaRPr lang="es-ES"/>
          </a:p>
        </p:txBody>
      </p:sp>
      <p:sp>
        <p:nvSpPr>
          <p:cNvPr id="52370" name="Rectangle 146"/>
          <p:cNvSpPr>
            <a:spLocks noChangeArrowheads="1"/>
          </p:cNvSpPr>
          <p:nvPr/>
        </p:nvSpPr>
        <p:spPr bwMode="auto">
          <a:xfrm>
            <a:off x="6405563" y="4225925"/>
            <a:ext cx="11112" cy="311150"/>
          </a:xfrm>
          <a:prstGeom prst="rect">
            <a:avLst/>
          </a:prstGeom>
          <a:solidFill>
            <a:srgbClr val="444444"/>
          </a:solidFill>
          <a:ln w="9525">
            <a:noFill/>
            <a:miter lim="800000"/>
            <a:headEnd/>
            <a:tailEnd/>
          </a:ln>
        </p:spPr>
        <p:txBody>
          <a:bodyPr/>
          <a:lstStyle/>
          <a:p>
            <a:endParaRPr lang="es-ES"/>
          </a:p>
        </p:txBody>
      </p:sp>
      <p:sp>
        <p:nvSpPr>
          <p:cNvPr id="52371" name="Rectangle 147"/>
          <p:cNvSpPr>
            <a:spLocks noChangeArrowheads="1"/>
          </p:cNvSpPr>
          <p:nvPr/>
        </p:nvSpPr>
        <p:spPr bwMode="auto">
          <a:xfrm>
            <a:off x="6416675" y="4225925"/>
            <a:ext cx="9525" cy="311150"/>
          </a:xfrm>
          <a:prstGeom prst="rect">
            <a:avLst/>
          </a:prstGeom>
          <a:solidFill>
            <a:srgbClr val="333333"/>
          </a:solidFill>
          <a:ln w="9525">
            <a:noFill/>
            <a:miter lim="800000"/>
            <a:headEnd/>
            <a:tailEnd/>
          </a:ln>
        </p:spPr>
        <p:txBody>
          <a:bodyPr/>
          <a:lstStyle/>
          <a:p>
            <a:endParaRPr lang="es-ES"/>
          </a:p>
        </p:txBody>
      </p:sp>
      <p:sp>
        <p:nvSpPr>
          <p:cNvPr id="52372" name="Rectangle 148"/>
          <p:cNvSpPr>
            <a:spLocks noChangeArrowheads="1"/>
          </p:cNvSpPr>
          <p:nvPr/>
        </p:nvSpPr>
        <p:spPr bwMode="auto">
          <a:xfrm>
            <a:off x="6426200" y="4225925"/>
            <a:ext cx="9525" cy="311150"/>
          </a:xfrm>
          <a:prstGeom prst="rect">
            <a:avLst/>
          </a:prstGeom>
          <a:solidFill>
            <a:srgbClr val="222222"/>
          </a:solidFill>
          <a:ln w="9525">
            <a:noFill/>
            <a:miter lim="800000"/>
            <a:headEnd/>
            <a:tailEnd/>
          </a:ln>
        </p:spPr>
        <p:txBody>
          <a:bodyPr/>
          <a:lstStyle/>
          <a:p>
            <a:endParaRPr lang="es-ES"/>
          </a:p>
        </p:txBody>
      </p:sp>
      <p:sp>
        <p:nvSpPr>
          <p:cNvPr id="52373" name="Rectangle 149"/>
          <p:cNvSpPr>
            <a:spLocks noChangeArrowheads="1"/>
          </p:cNvSpPr>
          <p:nvPr/>
        </p:nvSpPr>
        <p:spPr bwMode="auto">
          <a:xfrm>
            <a:off x="6435725" y="4225925"/>
            <a:ext cx="9525" cy="311150"/>
          </a:xfrm>
          <a:prstGeom prst="rect">
            <a:avLst/>
          </a:prstGeom>
          <a:solidFill>
            <a:srgbClr val="111111"/>
          </a:solidFill>
          <a:ln w="9525">
            <a:noFill/>
            <a:miter lim="800000"/>
            <a:headEnd/>
            <a:tailEnd/>
          </a:ln>
        </p:spPr>
        <p:txBody>
          <a:bodyPr/>
          <a:lstStyle/>
          <a:p>
            <a:endParaRPr lang="es-ES"/>
          </a:p>
        </p:txBody>
      </p:sp>
      <p:sp>
        <p:nvSpPr>
          <p:cNvPr id="52374" name="Rectangle 150"/>
          <p:cNvSpPr>
            <a:spLocks noChangeArrowheads="1"/>
          </p:cNvSpPr>
          <p:nvPr/>
        </p:nvSpPr>
        <p:spPr bwMode="auto">
          <a:xfrm>
            <a:off x="6445250" y="4225925"/>
            <a:ext cx="11113" cy="311150"/>
          </a:xfrm>
          <a:prstGeom prst="rect">
            <a:avLst/>
          </a:prstGeom>
          <a:solidFill>
            <a:srgbClr val="000000"/>
          </a:solidFill>
          <a:ln w="9525">
            <a:noFill/>
            <a:miter lim="800000"/>
            <a:headEnd/>
            <a:tailEnd/>
          </a:ln>
        </p:spPr>
        <p:txBody>
          <a:bodyPr/>
          <a:lstStyle/>
          <a:p>
            <a:endParaRPr lang="es-ES"/>
          </a:p>
        </p:txBody>
      </p:sp>
      <p:sp>
        <p:nvSpPr>
          <p:cNvPr id="52375" name="Rectangle 151"/>
          <p:cNvSpPr>
            <a:spLocks noChangeArrowheads="1"/>
          </p:cNvSpPr>
          <p:nvPr/>
        </p:nvSpPr>
        <p:spPr bwMode="auto">
          <a:xfrm>
            <a:off x="6456363" y="4225925"/>
            <a:ext cx="12700" cy="311150"/>
          </a:xfrm>
          <a:prstGeom prst="rect">
            <a:avLst/>
          </a:prstGeom>
          <a:solidFill>
            <a:srgbClr val="000000"/>
          </a:solidFill>
          <a:ln w="9525">
            <a:noFill/>
            <a:miter lim="800000"/>
            <a:headEnd/>
            <a:tailEnd/>
          </a:ln>
        </p:spPr>
        <p:txBody>
          <a:bodyPr/>
          <a:lstStyle/>
          <a:p>
            <a:endParaRPr lang="es-ES"/>
          </a:p>
        </p:txBody>
      </p:sp>
      <p:sp>
        <p:nvSpPr>
          <p:cNvPr id="52376" name="Rectangle 152"/>
          <p:cNvSpPr>
            <a:spLocks noChangeArrowheads="1"/>
          </p:cNvSpPr>
          <p:nvPr/>
        </p:nvSpPr>
        <p:spPr bwMode="auto">
          <a:xfrm>
            <a:off x="6469063" y="4225925"/>
            <a:ext cx="12700" cy="311150"/>
          </a:xfrm>
          <a:prstGeom prst="rect">
            <a:avLst/>
          </a:prstGeom>
          <a:solidFill>
            <a:srgbClr val="111111"/>
          </a:solidFill>
          <a:ln w="9525">
            <a:noFill/>
            <a:miter lim="800000"/>
            <a:headEnd/>
            <a:tailEnd/>
          </a:ln>
        </p:spPr>
        <p:txBody>
          <a:bodyPr/>
          <a:lstStyle/>
          <a:p>
            <a:endParaRPr lang="es-ES"/>
          </a:p>
        </p:txBody>
      </p:sp>
      <p:sp>
        <p:nvSpPr>
          <p:cNvPr id="52377" name="Rectangle 153"/>
          <p:cNvSpPr>
            <a:spLocks noChangeArrowheads="1"/>
          </p:cNvSpPr>
          <p:nvPr/>
        </p:nvSpPr>
        <p:spPr bwMode="auto">
          <a:xfrm>
            <a:off x="6481763" y="4225925"/>
            <a:ext cx="11112" cy="311150"/>
          </a:xfrm>
          <a:prstGeom prst="rect">
            <a:avLst/>
          </a:prstGeom>
          <a:solidFill>
            <a:srgbClr val="222222"/>
          </a:solidFill>
          <a:ln w="9525">
            <a:noFill/>
            <a:miter lim="800000"/>
            <a:headEnd/>
            <a:tailEnd/>
          </a:ln>
        </p:spPr>
        <p:txBody>
          <a:bodyPr/>
          <a:lstStyle/>
          <a:p>
            <a:endParaRPr lang="es-ES"/>
          </a:p>
        </p:txBody>
      </p:sp>
      <p:sp>
        <p:nvSpPr>
          <p:cNvPr id="52378" name="Rectangle 154"/>
          <p:cNvSpPr>
            <a:spLocks noChangeArrowheads="1"/>
          </p:cNvSpPr>
          <p:nvPr/>
        </p:nvSpPr>
        <p:spPr bwMode="auto">
          <a:xfrm>
            <a:off x="6492875" y="4225925"/>
            <a:ext cx="9525" cy="311150"/>
          </a:xfrm>
          <a:prstGeom prst="rect">
            <a:avLst/>
          </a:prstGeom>
          <a:solidFill>
            <a:srgbClr val="333333"/>
          </a:solidFill>
          <a:ln w="9525">
            <a:noFill/>
            <a:miter lim="800000"/>
            <a:headEnd/>
            <a:tailEnd/>
          </a:ln>
        </p:spPr>
        <p:txBody>
          <a:bodyPr/>
          <a:lstStyle/>
          <a:p>
            <a:endParaRPr lang="es-ES"/>
          </a:p>
        </p:txBody>
      </p:sp>
      <p:sp>
        <p:nvSpPr>
          <p:cNvPr id="52379" name="Rectangle 155"/>
          <p:cNvSpPr>
            <a:spLocks noChangeArrowheads="1"/>
          </p:cNvSpPr>
          <p:nvPr/>
        </p:nvSpPr>
        <p:spPr bwMode="auto">
          <a:xfrm>
            <a:off x="6502400" y="4225925"/>
            <a:ext cx="9525" cy="311150"/>
          </a:xfrm>
          <a:prstGeom prst="rect">
            <a:avLst/>
          </a:prstGeom>
          <a:solidFill>
            <a:srgbClr val="444444"/>
          </a:solidFill>
          <a:ln w="9525">
            <a:noFill/>
            <a:miter lim="800000"/>
            <a:headEnd/>
            <a:tailEnd/>
          </a:ln>
        </p:spPr>
        <p:txBody>
          <a:bodyPr/>
          <a:lstStyle/>
          <a:p>
            <a:endParaRPr lang="es-ES"/>
          </a:p>
        </p:txBody>
      </p:sp>
      <p:sp>
        <p:nvSpPr>
          <p:cNvPr id="52380" name="Rectangle 156"/>
          <p:cNvSpPr>
            <a:spLocks noChangeArrowheads="1"/>
          </p:cNvSpPr>
          <p:nvPr/>
        </p:nvSpPr>
        <p:spPr bwMode="auto">
          <a:xfrm>
            <a:off x="6511925" y="4225925"/>
            <a:ext cx="11113" cy="311150"/>
          </a:xfrm>
          <a:prstGeom prst="rect">
            <a:avLst/>
          </a:prstGeom>
          <a:solidFill>
            <a:srgbClr val="555555"/>
          </a:solidFill>
          <a:ln w="9525">
            <a:noFill/>
            <a:miter lim="800000"/>
            <a:headEnd/>
            <a:tailEnd/>
          </a:ln>
        </p:spPr>
        <p:txBody>
          <a:bodyPr/>
          <a:lstStyle/>
          <a:p>
            <a:endParaRPr lang="es-ES"/>
          </a:p>
        </p:txBody>
      </p:sp>
      <p:sp>
        <p:nvSpPr>
          <p:cNvPr id="52381" name="Rectangle 157"/>
          <p:cNvSpPr>
            <a:spLocks noChangeArrowheads="1"/>
          </p:cNvSpPr>
          <p:nvPr/>
        </p:nvSpPr>
        <p:spPr bwMode="auto">
          <a:xfrm>
            <a:off x="6523038" y="4225925"/>
            <a:ext cx="9525" cy="311150"/>
          </a:xfrm>
          <a:prstGeom prst="rect">
            <a:avLst/>
          </a:prstGeom>
          <a:solidFill>
            <a:srgbClr val="666666"/>
          </a:solidFill>
          <a:ln w="9525">
            <a:noFill/>
            <a:miter lim="800000"/>
            <a:headEnd/>
            <a:tailEnd/>
          </a:ln>
        </p:spPr>
        <p:txBody>
          <a:bodyPr/>
          <a:lstStyle/>
          <a:p>
            <a:endParaRPr lang="es-ES"/>
          </a:p>
        </p:txBody>
      </p:sp>
      <p:sp>
        <p:nvSpPr>
          <p:cNvPr id="52382" name="Rectangle 158"/>
          <p:cNvSpPr>
            <a:spLocks noChangeArrowheads="1"/>
          </p:cNvSpPr>
          <p:nvPr/>
        </p:nvSpPr>
        <p:spPr bwMode="auto">
          <a:xfrm>
            <a:off x="6532563" y="4225925"/>
            <a:ext cx="9525" cy="311150"/>
          </a:xfrm>
          <a:prstGeom prst="rect">
            <a:avLst/>
          </a:prstGeom>
          <a:solidFill>
            <a:srgbClr val="777777"/>
          </a:solidFill>
          <a:ln w="9525">
            <a:noFill/>
            <a:miter lim="800000"/>
            <a:headEnd/>
            <a:tailEnd/>
          </a:ln>
        </p:spPr>
        <p:txBody>
          <a:bodyPr/>
          <a:lstStyle/>
          <a:p>
            <a:endParaRPr lang="es-ES"/>
          </a:p>
        </p:txBody>
      </p:sp>
      <p:sp>
        <p:nvSpPr>
          <p:cNvPr id="52383" name="Rectangle 159"/>
          <p:cNvSpPr>
            <a:spLocks noChangeArrowheads="1"/>
          </p:cNvSpPr>
          <p:nvPr/>
        </p:nvSpPr>
        <p:spPr bwMode="auto">
          <a:xfrm>
            <a:off x="6542088" y="4225925"/>
            <a:ext cx="9525" cy="311150"/>
          </a:xfrm>
          <a:prstGeom prst="rect">
            <a:avLst/>
          </a:prstGeom>
          <a:solidFill>
            <a:srgbClr val="888888"/>
          </a:solidFill>
          <a:ln w="9525">
            <a:noFill/>
            <a:miter lim="800000"/>
            <a:headEnd/>
            <a:tailEnd/>
          </a:ln>
        </p:spPr>
        <p:txBody>
          <a:bodyPr/>
          <a:lstStyle/>
          <a:p>
            <a:endParaRPr lang="es-ES"/>
          </a:p>
        </p:txBody>
      </p:sp>
      <p:sp>
        <p:nvSpPr>
          <p:cNvPr id="52384" name="Rectangle 160"/>
          <p:cNvSpPr>
            <a:spLocks noChangeArrowheads="1"/>
          </p:cNvSpPr>
          <p:nvPr/>
        </p:nvSpPr>
        <p:spPr bwMode="auto">
          <a:xfrm>
            <a:off x="6551613" y="4225925"/>
            <a:ext cx="11112" cy="311150"/>
          </a:xfrm>
          <a:prstGeom prst="rect">
            <a:avLst/>
          </a:prstGeom>
          <a:solidFill>
            <a:srgbClr val="999999"/>
          </a:solidFill>
          <a:ln w="9525">
            <a:noFill/>
            <a:miter lim="800000"/>
            <a:headEnd/>
            <a:tailEnd/>
          </a:ln>
        </p:spPr>
        <p:txBody>
          <a:bodyPr/>
          <a:lstStyle/>
          <a:p>
            <a:endParaRPr lang="es-ES"/>
          </a:p>
        </p:txBody>
      </p:sp>
      <p:sp>
        <p:nvSpPr>
          <p:cNvPr id="52385" name="Rectangle 161"/>
          <p:cNvSpPr>
            <a:spLocks noChangeArrowheads="1"/>
          </p:cNvSpPr>
          <p:nvPr/>
        </p:nvSpPr>
        <p:spPr bwMode="auto">
          <a:xfrm>
            <a:off x="6562725" y="4225925"/>
            <a:ext cx="9525" cy="311150"/>
          </a:xfrm>
          <a:prstGeom prst="rect">
            <a:avLst/>
          </a:prstGeom>
          <a:solidFill>
            <a:srgbClr val="AAAAAA"/>
          </a:solidFill>
          <a:ln w="9525">
            <a:noFill/>
            <a:miter lim="800000"/>
            <a:headEnd/>
            <a:tailEnd/>
          </a:ln>
        </p:spPr>
        <p:txBody>
          <a:bodyPr/>
          <a:lstStyle/>
          <a:p>
            <a:endParaRPr lang="es-ES"/>
          </a:p>
        </p:txBody>
      </p:sp>
      <p:sp>
        <p:nvSpPr>
          <p:cNvPr id="52386" name="Rectangle 162"/>
          <p:cNvSpPr>
            <a:spLocks noChangeArrowheads="1"/>
          </p:cNvSpPr>
          <p:nvPr/>
        </p:nvSpPr>
        <p:spPr bwMode="auto">
          <a:xfrm>
            <a:off x="6572250" y="4225925"/>
            <a:ext cx="9525" cy="311150"/>
          </a:xfrm>
          <a:prstGeom prst="rect">
            <a:avLst/>
          </a:prstGeom>
          <a:solidFill>
            <a:srgbClr val="BBBBBB"/>
          </a:solidFill>
          <a:ln w="9525">
            <a:noFill/>
            <a:miter lim="800000"/>
            <a:headEnd/>
            <a:tailEnd/>
          </a:ln>
        </p:spPr>
        <p:txBody>
          <a:bodyPr/>
          <a:lstStyle/>
          <a:p>
            <a:endParaRPr lang="es-ES"/>
          </a:p>
        </p:txBody>
      </p:sp>
      <p:sp>
        <p:nvSpPr>
          <p:cNvPr id="52387" name="Rectangle 163"/>
          <p:cNvSpPr>
            <a:spLocks noChangeArrowheads="1"/>
          </p:cNvSpPr>
          <p:nvPr/>
        </p:nvSpPr>
        <p:spPr bwMode="auto">
          <a:xfrm>
            <a:off x="6581775" y="4225925"/>
            <a:ext cx="11113" cy="311150"/>
          </a:xfrm>
          <a:prstGeom prst="rect">
            <a:avLst/>
          </a:prstGeom>
          <a:solidFill>
            <a:srgbClr val="CCCCCC"/>
          </a:solidFill>
          <a:ln w="9525">
            <a:noFill/>
            <a:miter lim="800000"/>
            <a:headEnd/>
            <a:tailEnd/>
          </a:ln>
        </p:spPr>
        <p:txBody>
          <a:bodyPr/>
          <a:lstStyle/>
          <a:p>
            <a:endParaRPr lang="es-ES"/>
          </a:p>
        </p:txBody>
      </p:sp>
      <p:sp>
        <p:nvSpPr>
          <p:cNvPr id="52388" name="Rectangle 164"/>
          <p:cNvSpPr>
            <a:spLocks noChangeArrowheads="1"/>
          </p:cNvSpPr>
          <p:nvPr/>
        </p:nvSpPr>
        <p:spPr bwMode="auto">
          <a:xfrm>
            <a:off x="6592888" y="4225925"/>
            <a:ext cx="9525" cy="311150"/>
          </a:xfrm>
          <a:prstGeom prst="rect">
            <a:avLst/>
          </a:prstGeom>
          <a:solidFill>
            <a:srgbClr val="DDDDDD"/>
          </a:solidFill>
          <a:ln w="9525">
            <a:noFill/>
            <a:miter lim="800000"/>
            <a:headEnd/>
            <a:tailEnd/>
          </a:ln>
        </p:spPr>
        <p:txBody>
          <a:bodyPr/>
          <a:lstStyle/>
          <a:p>
            <a:endParaRPr lang="es-ES"/>
          </a:p>
        </p:txBody>
      </p:sp>
      <p:sp>
        <p:nvSpPr>
          <p:cNvPr id="52389" name="Rectangle 165"/>
          <p:cNvSpPr>
            <a:spLocks noChangeArrowheads="1"/>
          </p:cNvSpPr>
          <p:nvPr/>
        </p:nvSpPr>
        <p:spPr bwMode="auto">
          <a:xfrm>
            <a:off x="6602413" y="4225925"/>
            <a:ext cx="9525" cy="311150"/>
          </a:xfrm>
          <a:prstGeom prst="rect">
            <a:avLst/>
          </a:prstGeom>
          <a:solidFill>
            <a:srgbClr val="EEEEEE"/>
          </a:solidFill>
          <a:ln w="9525">
            <a:noFill/>
            <a:miter lim="800000"/>
            <a:headEnd/>
            <a:tailEnd/>
          </a:ln>
        </p:spPr>
        <p:txBody>
          <a:bodyPr/>
          <a:lstStyle/>
          <a:p>
            <a:endParaRPr lang="es-ES"/>
          </a:p>
        </p:txBody>
      </p:sp>
      <p:sp>
        <p:nvSpPr>
          <p:cNvPr id="52390" name="Rectangle 166"/>
          <p:cNvSpPr>
            <a:spLocks noChangeArrowheads="1"/>
          </p:cNvSpPr>
          <p:nvPr/>
        </p:nvSpPr>
        <p:spPr bwMode="auto">
          <a:xfrm>
            <a:off x="6611938" y="4225925"/>
            <a:ext cx="9525" cy="311150"/>
          </a:xfrm>
          <a:prstGeom prst="rect">
            <a:avLst/>
          </a:prstGeom>
          <a:solidFill>
            <a:srgbClr val="FFFFFF"/>
          </a:solidFill>
          <a:ln w="9525">
            <a:noFill/>
            <a:miter lim="800000"/>
            <a:headEnd/>
            <a:tailEnd/>
          </a:ln>
        </p:spPr>
        <p:txBody>
          <a:bodyPr/>
          <a:lstStyle/>
          <a:p>
            <a:endParaRPr lang="es-ES"/>
          </a:p>
        </p:txBody>
      </p:sp>
      <p:sp>
        <p:nvSpPr>
          <p:cNvPr id="52391" name="Rectangle 167"/>
          <p:cNvSpPr>
            <a:spLocks noChangeArrowheads="1"/>
          </p:cNvSpPr>
          <p:nvPr/>
        </p:nvSpPr>
        <p:spPr bwMode="auto">
          <a:xfrm>
            <a:off x="6286500" y="4229100"/>
            <a:ext cx="309563" cy="287338"/>
          </a:xfrm>
          <a:prstGeom prst="rect">
            <a:avLst/>
          </a:prstGeom>
          <a:noFill/>
          <a:ln w="26988">
            <a:solidFill>
              <a:srgbClr val="000000"/>
            </a:solidFill>
            <a:miter lim="800000"/>
            <a:headEnd/>
            <a:tailEnd/>
          </a:ln>
        </p:spPr>
        <p:txBody>
          <a:bodyPr/>
          <a:lstStyle/>
          <a:p>
            <a:endParaRPr lang="es-ES"/>
          </a:p>
        </p:txBody>
      </p:sp>
      <p:sp>
        <p:nvSpPr>
          <p:cNvPr id="52392" name="Rectangle 168"/>
          <p:cNvSpPr>
            <a:spLocks noChangeArrowheads="1"/>
          </p:cNvSpPr>
          <p:nvPr/>
        </p:nvSpPr>
        <p:spPr bwMode="auto">
          <a:xfrm>
            <a:off x="6675438" y="4302125"/>
            <a:ext cx="273050" cy="195263"/>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Arial" charset="0"/>
              </a:rPr>
              <a:t>Mg</a:t>
            </a:r>
            <a:endParaRPr lang="es-ES_tradnl" sz="2400">
              <a:latin typeface="Times New Roman" pitchFamily="18" charset="0"/>
            </a:endParaRPr>
          </a:p>
        </p:txBody>
      </p:sp>
      <p:sp>
        <p:nvSpPr>
          <p:cNvPr id="52393" name="Text Box 169"/>
          <p:cNvSpPr txBox="1">
            <a:spLocks noChangeArrowheads="1"/>
          </p:cNvSpPr>
          <p:nvPr/>
        </p:nvSpPr>
        <p:spPr bwMode="auto">
          <a:xfrm>
            <a:off x="1447800" y="5562600"/>
            <a:ext cx="6477000" cy="1190625"/>
          </a:xfrm>
          <a:prstGeom prst="rect">
            <a:avLst/>
          </a:prstGeom>
          <a:noFill/>
          <a:ln w="9525">
            <a:noFill/>
            <a:miter lim="800000"/>
            <a:headEnd/>
            <a:tailEnd/>
          </a:ln>
        </p:spPr>
        <p:txBody>
          <a:bodyPr>
            <a:spAutoFit/>
          </a:bodyPr>
          <a:lstStyle/>
          <a:p>
            <a:r>
              <a:rPr lang="es-MX" b="1">
                <a:latin typeface="Arial" charset="0"/>
              </a:rPr>
              <a:t>Figura  3.   Valores de retorno-absorción  </a:t>
            </a:r>
            <a:r>
              <a:rPr lang="es-ES" b="1">
                <a:solidFill>
                  <a:srgbClr val="000000"/>
                </a:solidFill>
                <a:latin typeface="Arial" charset="0"/>
              </a:rPr>
              <a:t>(kg.ha</a:t>
            </a:r>
            <a:r>
              <a:rPr lang="es-ES" b="1" baseline="30000">
                <a:solidFill>
                  <a:srgbClr val="000000"/>
                </a:solidFill>
                <a:latin typeface="Arial" charset="0"/>
              </a:rPr>
              <a:t>-1</a:t>
            </a:r>
            <a:r>
              <a:rPr lang="es-ES" b="1">
                <a:solidFill>
                  <a:srgbClr val="000000"/>
                </a:solidFill>
                <a:latin typeface="Arial" charset="0"/>
              </a:rPr>
              <a:t>.año</a:t>
            </a:r>
            <a:r>
              <a:rPr lang="es-ES" b="1" baseline="30000">
                <a:solidFill>
                  <a:srgbClr val="000000"/>
                </a:solidFill>
                <a:latin typeface="Arial" charset="0"/>
              </a:rPr>
              <a:t>-1</a:t>
            </a:r>
            <a:r>
              <a:rPr lang="es-ES" b="1">
                <a:solidFill>
                  <a:srgbClr val="000000"/>
                </a:solidFill>
                <a:latin typeface="Arial" charset="0"/>
              </a:rPr>
              <a:t>)</a:t>
            </a:r>
            <a:r>
              <a:rPr lang="es-MX" b="1">
                <a:latin typeface="Arial" charset="0"/>
              </a:rPr>
              <a:t> para N, P, K, Ca y Mg en las diferentes edades de </a:t>
            </a:r>
            <a:r>
              <a:rPr lang="es-MX" b="1" i="1">
                <a:latin typeface="Arial" charset="0"/>
              </a:rPr>
              <a:t>E. grandis</a:t>
            </a:r>
            <a:r>
              <a:rPr lang="es-MX" b="1">
                <a:latin typeface="Arial" charset="0"/>
              </a:rPr>
              <a:t> en suelos arenosos de E. Ríos.</a:t>
            </a:r>
          </a:p>
          <a:p>
            <a:pPr>
              <a:spcBef>
                <a:spcPct val="50000"/>
              </a:spcBef>
            </a:pPr>
            <a:endParaRPr lang="es-ES_tradnl" sz="120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ChangeArrowheads="1"/>
          </p:cNvSpPr>
          <p:nvPr>
            <p:ph idx="1"/>
          </p:nvPr>
        </p:nvSpPr>
        <p:spPr>
          <a:xfrm>
            <a:off x="179388" y="1628775"/>
            <a:ext cx="8785225" cy="4943475"/>
          </a:xfrm>
        </p:spPr>
        <p:txBody>
          <a:bodyPr/>
          <a:lstStyle/>
          <a:p>
            <a:pPr eaLnBrk="1" hangingPunct="1">
              <a:lnSpc>
                <a:spcPct val="90000"/>
              </a:lnSpc>
              <a:defRPr/>
            </a:pPr>
            <a:r>
              <a:rPr lang="es-ES" dirty="0" smtClean="0"/>
              <a:t>Un nuevo enfoque científico es necesario para desarrollar un programa de manejo forestal que se ajuste a la sostenibilidad en sentido amplio. </a:t>
            </a:r>
          </a:p>
          <a:p>
            <a:pPr eaLnBrk="1" hangingPunct="1">
              <a:lnSpc>
                <a:spcPct val="90000"/>
              </a:lnSpc>
              <a:defRPr/>
            </a:pPr>
            <a:endParaRPr lang="es-ES" dirty="0" smtClean="0"/>
          </a:p>
          <a:p>
            <a:pPr eaLnBrk="1" hangingPunct="1">
              <a:lnSpc>
                <a:spcPct val="90000"/>
              </a:lnSpc>
              <a:defRPr/>
            </a:pPr>
            <a:r>
              <a:rPr lang="es-ES" dirty="0" smtClean="0"/>
              <a:t>La Silvicultura debe evolucionar de la manipulación empírica de las estructuras de los rodales a una ciencia del manejo de ecosistemas fundado en el conocimiento de los procesos e interacciones del sistema.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dissolve">
                                      <p:cBhvr>
                                        <p:cTn id="7" dur="500"/>
                                        <p:tgtEl>
                                          <p:spTgt spid="419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43">
                                            <p:txEl>
                                              <p:pRg st="2" end="2"/>
                                            </p:txEl>
                                          </p:spTgt>
                                        </p:tgtEl>
                                        <p:attrNameLst>
                                          <p:attrName>style.visibility</p:attrName>
                                        </p:attrNameLst>
                                      </p:cBhvr>
                                      <p:to>
                                        <p:strVal val="visible"/>
                                      </p:to>
                                    </p:set>
                                    <p:animEffect transition="in" filter="dissolve">
                                      <p:cBhvr>
                                        <p:cTn id="12" dur="500"/>
                                        <p:tgtEl>
                                          <p:spTgt spid="419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s-ES" sz="3200" smtClean="0"/>
              <a:t>Bibliografía</a:t>
            </a:r>
          </a:p>
        </p:txBody>
      </p:sp>
      <p:sp>
        <p:nvSpPr>
          <p:cNvPr id="320515" name="Rectangle 3"/>
          <p:cNvSpPr>
            <a:spLocks noGrp="1" noChangeArrowheads="1"/>
          </p:cNvSpPr>
          <p:nvPr>
            <p:ph idx="1"/>
          </p:nvPr>
        </p:nvSpPr>
        <p:spPr/>
        <p:txBody>
          <a:bodyPr/>
          <a:lstStyle/>
          <a:p>
            <a:pPr eaLnBrk="1" hangingPunct="1">
              <a:lnSpc>
                <a:spcPct val="80000"/>
              </a:lnSpc>
              <a:buFontTx/>
              <a:buChar char="•"/>
              <a:defRPr/>
            </a:pPr>
            <a:r>
              <a:rPr lang="fr-FR" sz="1800" smtClean="0"/>
              <a:t>Botkin, D.B. 1993. Forest dynamics. </a:t>
            </a:r>
            <a:r>
              <a:rPr lang="en-GB" sz="1800" smtClean="0"/>
              <a:t>An ecological model. Ed. Oxford University Press, Oxford: 309 p.</a:t>
            </a:r>
          </a:p>
          <a:p>
            <a:pPr eaLnBrk="1" hangingPunct="1">
              <a:lnSpc>
                <a:spcPct val="80000"/>
              </a:lnSpc>
              <a:buFontTx/>
              <a:buChar char="•"/>
              <a:defRPr/>
            </a:pPr>
            <a:endParaRPr lang="en-GB" sz="1800" smtClean="0"/>
          </a:p>
          <a:p>
            <a:pPr eaLnBrk="1" hangingPunct="1">
              <a:lnSpc>
                <a:spcPct val="80000"/>
              </a:lnSpc>
              <a:buFontTx/>
              <a:buChar char="•"/>
              <a:defRPr/>
            </a:pPr>
            <a:r>
              <a:rPr lang="es-ES_tradnl" sz="1800" smtClean="0"/>
              <a:t>Daniel, W.; Helms, E. &amp; Baker 1982. Principios de Silvicultura. </a:t>
            </a:r>
          </a:p>
          <a:p>
            <a:pPr eaLnBrk="1" hangingPunct="1">
              <a:lnSpc>
                <a:spcPct val="80000"/>
              </a:lnSpc>
              <a:buFont typeface="Wingdings" pitchFamily="2" charset="2"/>
              <a:buNone/>
              <a:defRPr/>
            </a:pPr>
            <a:endParaRPr lang="en-GB" sz="1800" smtClean="0"/>
          </a:p>
          <a:p>
            <a:pPr eaLnBrk="1" hangingPunct="1">
              <a:lnSpc>
                <a:spcPct val="80000"/>
              </a:lnSpc>
              <a:buFontTx/>
              <a:buChar char="•"/>
              <a:defRPr/>
            </a:pPr>
            <a:r>
              <a:rPr lang="en-GB" sz="1800" smtClean="0"/>
              <a:t>Gessel SP. 1986. Forest Site and productivity. M. Nijhoff Publishers, Kluwer Academic Publisher. 269 pp.</a:t>
            </a:r>
          </a:p>
          <a:p>
            <a:pPr eaLnBrk="1" hangingPunct="1">
              <a:lnSpc>
                <a:spcPct val="80000"/>
              </a:lnSpc>
              <a:buFontTx/>
              <a:buChar char="•"/>
              <a:defRPr/>
            </a:pPr>
            <a:endParaRPr lang="en-GB" sz="1800" smtClean="0"/>
          </a:p>
          <a:p>
            <a:pPr eaLnBrk="1" hangingPunct="1">
              <a:lnSpc>
                <a:spcPct val="80000"/>
              </a:lnSpc>
              <a:buFontTx/>
              <a:buChar char="•"/>
              <a:defRPr/>
            </a:pPr>
            <a:r>
              <a:rPr lang="en-GB" sz="1800" smtClean="0"/>
              <a:t>Oliver CD and BC Larson. 1996. Forest stand dynamics. John Wiley &amp; Sons, Inc. NY. 520 pp</a:t>
            </a:r>
          </a:p>
          <a:p>
            <a:pPr eaLnBrk="1" hangingPunct="1">
              <a:lnSpc>
                <a:spcPct val="80000"/>
              </a:lnSpc>
              <a:buFontTx/>
              <a:buChar char="•"/>
              <a:defRPr/>
            </a:pPr>
            <a:endParaRPr lang="es-ES_tradnl" sz="1800" smtClean="0"/>
          </a:p>
          <a:p>
            <a:pPr eaLnBrk="1" hangingPunct="1">
              <a:lnSpc>
                <a:spcPct val="80000"/>
              </a:lnSpc>
              <a:buFontTx/>
              <a:buChar char="•"/>
              <a:defRPr/>
            </a:pPr>
            <a:r>
              <a:rPr lang="es-ES_tradnl" sz="1800" smtClean="0"/>
              <a:t>Spurr S. y Barnes B. 1980.  Ecologia Forestal. AGT, Editor S.A. México. 690 pp.</a:t>
            </a:r>
          </a:p>
          <a:p>
            <a:pPr eaLnBrk="1" hangingPunct="1">
              <a:lnSpc>
                <a:spcPct val="80000"/>
              </a:lnSpc>
              <a:buFontTx/>
              <a:buChar char="•"/>
              <a:defRPr/>
            </a:pPr>
            <a:endParaRPr lang="es-ES_tradnl" sz="1800" smtClean="0"/>
          </a:p>
          <a:p>
            <a:pPr eaLnBrk="1" hangingPunct="1">
              <a:lnSpc>
                <a:spcPct val="80000"/>
              </a:lnSpc>
              <a:buFontTx/>
              <a:buChar char="•"/>
              <a:defRPr/>
            </a:pPr>
            <a:r>
              <a:rPr lang="es-ES_tradnl" sz="1800" smtClean="0"/>
              <a:t>Smith DM, Larson BC, Kelty MJ, &amp; Ashton PMS. 1997. </a:t>
            </a:r>
            <a:r>
              <a:rPr lang="en-US" sz="1800" smtClean="0"/>
              <a:t>The Practice of Silviculture: Applied Ecology, Ninth Edition. John Wiley &amp; Sons, Inc. 537 pp.</a:t>
            </a:r>
          </a:p>
          <a:p>
            <a:pPr eaLnBrk="1" hangingPunct="1">
              <a:lnSpc>
                <a:spcPct val="80000"/>
              </a:lnSpc>
              <a:buFontTx/>
              <a:buChar char="•"/>
              <a:defRPr/>
            </a:pPr>
            <a:endParaRPr lang="en-US" sz="1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38200" y="304800"/>
            <a:ext cx="7010400" cy="457200"/>
          </a:xfrm>
          <a:prstGeom prst="rect">
            <a:avLst/>
          </a:prstGeom>
          <a:noFill/>
          <a:ln w="9525">
            <a:noFill/>
            <a:miter lim="800000"/>
            <a:headEnd/>
            <a:tailEnd/>
          </a:ln>
        </p:spPr>
        <p:txBody>
          <a:bodyPr>
            <a:spAutoFit/>
          </a:bodyPr>
          <a:lstStyle/>
          <a:p>
            <a:pPr algn="ctr" eaLnBrk="0" hangingPunct="0">
              <a:spcBef>
                <a:spcPct val="50000"/>
              </a:spcBef>
            </a:pPr>
            <a:endParaRPr lang="es-ES" sz="2400">
              <a:latin typeface="Times New Roman" pitchFamily="18" charset="0"/>
            </a:endParaRPr>
          </a:p>
        </p:txBody>
      </p:sp>
      <p:sp>
        <p:nvSpPr>
          <p:cNvPr id="364547" name="Rectangle 3"/>
          <p:cNvSpPr>
            <a:spLocks noGrp="1" noChangeArrowheads="1"/>
          </p:cNvSpPr>
          <p:nvPr>
            <p:ph type="title"/>
          </p:nvPr>
        </p:nvSpPr>
        <p:spPr>
          <a:xfrm>
            <a:off x="609600" y="381000"/>
            <a:ext cx="7772400" cy="381000"/>
          </a:xfrm>
          <a:ln>
            <a:solidFill>
              <a:schemeClr val="bg1"/>
            </a:solidFill>
          </a:ln>
        </p:spPr>
        <p:txBody>
          <a:bodyPr>
            <a:normAutofit fontScale="90000"/>
          </a:bodyPr>
          <a:lstStyle/>
          <a:p>
            <a:pPr eaLnBrk="1" hangingPunct="1">
              <a:defRPr/>
            </a:pPr>
            <a:r>
              <a:rPr lang="es-ES" sz="2400" b="1" smtClean="0">
                <a:solidFill>
                  <a:schemeClr val="tx1"/>
                </a:solidFill>
                <a:latin typeface="Arial" charset="0"/>
              </a:rPr>
              <a:t>Concepto de estabilidad</a:t>
            </a:r>
            <a:r>
              <a:rPr lang="es-ES" sz="2400" b="1" smtClean="0">
                <a:solidFill>
                  <a:srgbClr val="FFFF99"/>
                </a:solidFill>
                <a:latin typeface="Arial" charset="0"/>
              </a:rPr>
              <a:t> </a:t>
            </a:r>
            <a:endParaRPr lang="es-ES_tradnl" smtClean="0">
              <a:solidFill>
                <a:schemeClr val="tx1"/>
              </a:solidFill>
            </a:endParaRPr>
          </a:p>
        </p:txBody>
      </p:sp>
      <p:sp>
        <p:nvSpPr>
          <p:cNvPr id="8196" name="Rectangle 4"/>
          <p:cNvSpPr>
            <a:spLocks noChangeArrowheads="1"/>
          </p:cNvSpPr>
          <p:nvPr/>
        </p:nvSpPr>
        <p:spPr bwMode="auto">
          <a:xfrm>
            <a:off x="422275" y="4497388"/>
            <a:ext cx="184150" cy="457200"/>
          </a:xfrm>
          <a:prstGeom prst="rect">
            <a:avLst/>
          </a:prstGeom>
          <a:noFill/>
          <a:ln w="9525">
            <a:noFill/>
            <a:miter lim="800000"/>
            <a:headEnd/>
            <a:tailEnd/>
          </a:ln>
        </p:spPr>
        <p:txBody>
          <a:bodyPr wrap="none">
            <a:spAutoFit/>
          </a:bodyPr>
          <a:lstStyle/>
          <a:p>
            <a:pPr eaLnBrk="0" hangingPunct="0">
              <a:buFont typeface="Monotype Sorts" pitchFamily="2" charset="2"/>
              <a:buNone/>
            </a:pPr>
            <a:endParaRPr lang="es-ES" sz="2400">
              <a:latin typeface="Arial" charset="0"/>
            </a:endParaRPr>
          </a:p>
        </p:txBody>
      </p:sp>
      <p:sp>
        <p:nvSpPr>
          <p:cNvPr id="364549" name="Text Box 5"/>
          <p:cNvSpPr txBox="1">
            <a:spLocks noChangeArrowheads="1"/>
          </p:cNvSpPr>
          <p:nvPr/>
        </p:nvSpPr>
        <p:spPr bwMode="auto">
          <a:xfrm>
            <a:off x="755650" y="3357563"/>
            <a:ext cx="7559675" cy="1187450"/>
          </a:xfrm>
          <a:prstGeom prst="rect">
            <a:avLst/>
          </a:prstGeom>
          <a:noFill/>
          <a:ln w="9525">
            <a:noFill/>
            <a:miter lim="800000"/>
            <a:headEnd/>
            <a:tailEnd/>
          </a:ln>
          <a:effectLst/>
        </p:spPr>
        <p:txBody>
          <a:bodyPr>
            <a:spAutoFit/>
          </a:bodyPr>
          <a:lstStyle/>
          <a:p>
            <a:pPr>
              <a:spcBef>
                <a:spcPct val="50000"/>
              </a:spcBef>
              <a:defRPr/>
            </a:pPr>
            <a:r>
              <a:rPr lang="es-ES" sz="2400" b="1">
                <a:effectLst>
                  <a:outerShdw blurRad="38100" dist="38100" dir="2700000" algn="tl">
                    <a:srgbClr val="000000"/>
                  </a:outerShdw>
                </a:effectLst>
              </a:rPr>
              <a:t>Resiliencia: Capacidad de un sistema para regresar al estado de estabilidad después de haber sido perturbado.</a:t>
            </a:r>
          </a:p>
        </p:txBody>
      </p:sp>
      <p:sp>
        <p:nvSpPr>
          <p:cNvPr id="364550" name="Text Box 6"/>
          <p:cNvSpPr txBox="1">
            <a:spLocks noChangeArrowheads="1"/>
          </p:cNvSpPr>
          <p:nvPr/>
        </p:nvSpPr>
        <p:spPr bwMode="auto">
          <a:xfrm>
            <a:off x="755650" y="5084763"/>
            <a:ext cx="7561263" cy="822325"/>
          </a:xfrm>
          <a:prstGeom prst="rect">
            <a:avLst/>
          </a:prstGeom>
          <a:noFill/>
          <a:ln w="9525">
            <a:noFill/>
            <a:miter lim="800000"/>
            <a:headEnd/>
            <a:tailEnd/>
          </a:ln>
          <a:effectLst/>
        </p:spPr>
        <p:txBody>
          <a:bodyPr>
            <a:spAutoFit/>
          </a:bodyPr>
          <a:lstStyle/>
          <a:p>
            <a:pPr>
              <a:spcBef>
                <a:spcPct val="50000"/>
              </a:spcBef>
              <a:defRPr/>
            </a:pPr>
            <a:r>
              <a:rPr lang="es-ES" sz="2400" b="1">
                <a:effectLst>
                  <a:outerShdw blurRad="38100" dist="38100" dir="2700000" algn="tl">
                    <a:srgbClr val="000000"/>
                  </a:outerShdw>
                </a:effectLst>
              </a:rPr>
              <a:t>Resistencia : Capacidad de un sistema para resistir las acciones de agentes externos.</a:t>
            </a:r>
          </a:p>
        </p:txBody>
      </p:sp>
      <p:sp>
        <p:nvSpPr>
          <p:cNvPr id="364551" name="Text Box 7"/>
          <p:cNvSpPr txBox="1">
            <a:spLocks noChangeArrowheads="1"/>
          </p:cNvSpPr>
          <p:nvPr/>
        </p:nvSpPr>
        <p:spPr bwMode="auto">
          <a:xfrm>
            <a:off x="755650" y="1196975"/>
            <a:ext cx="7920038" cy="1552575"/>
          </a:xfrm>
          <a:prstGeom prst="rect">
            <a:avLst/>
          </a:prstGeom>
          <a:noFill/>
          <a:ln w="9525">
            <a:noFill/>
            <a:miter lim="800000"/>
            <a:headEnd/>
            <a:tailEnd/>
          </a:ln>
          <a:effectLst/>
        </p:spPr>
        <p:txBody>
          <a:bodyPr>
            <a:spAutoFit/>
          </a:bodyPr>
          <a:lstStyle/>
          <a:p>
            <a:pPr>
              <a:spcBef>
                <a:spcPct val="50000"/>
              </a:spcBef>
              <a:defRPr/>
            </a:pPr>
            <a:r>
              <a:rPr lang="es-ES" sz="2400" b="1">
                <a:effectLst>
                  <a:outerShdw blurRad="38100" dist="38100" dir="2700000" algn="tl">
                    <a:srgbClr val="000000"/>
                  </a:outerShdw>
                </a:effectLst>
              </a:rPr>
              <a:t>La estabilidad de un sistema ecológico (rodal) se caracteriza por un equilibrio dinámico logrado a través de las interacciones de grupos funcionales de organismos y el ambiente.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7"/>
                                        </p:tgtEl>
                                        <p:attrNameLst>
                                          <p:attrName>style.visibility</p:attrName>
                                        </p:attrNameLst>
                                      </p:cBhvr>
                                      <p:to>
                                        <p:strVal val="visible"/>
                                      </p:to>
                                    </p:set>
                                    <p:animEffect transition="in" filter="dissolve">
                                      <p:cBhvr>
                                        <p:cTn id="7" dur="500"/>
                                        <p:tgtEl>
                                          <p:spTgt spid="3645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4551"/>
                                        </p:tgtEl>
                                        <p:attrNameLst>
                                          <p:attrName>style.visibility</p:attrName>
                                        </p:attrNameLst>
                                      </p:cBhvr>
                                      <p:to>
                                        <p:strVal val="visible"/>
                                      </p:to>
                                    </p:set>
                                    <p:animEffect transition="in" filter="dissolve">
                                      <p:cBhvr>
                                        <p:cTn id="12" dur="500"/>
                                        <p:tgtEl>
                                          <p:spTgt spid="3645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4549"/>
                                        </p:tgtEl>
                                        <p:attrNameLst>
                                          <p:attrName>style.visibility</p:attrName>
                                        </p:attrNameLst>
                                      </p:cBhvr>
                                      <p:to>
                                        <p:strVal val="visible"/>
                                      </p:to>
                                    </p:set>
                                    <p:animEffect transition="in" filter="dissolve">
                                      <p:cBhvr>
                                        <p:cTn id="17" dur="500"/>
                                        <p:tgtEl>
                                          <p:spTgt spid="3645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4550"/>
                                        </p:tgtEl>
                                        <p:attrNameLst>
                                          <p:attrName>style.visibility</p:attrName>
                                        </p:attrNameLst>
                                      </p:cBhvr>
                                      <p:to>
                                        <p:strVal val="visible"/>
                                      </p:to>
                                    </p:set>
                                    <p:animEffect transition="in" filter="dissolve">
                                      <p:cBhvr>
                                        <p:cTn id="22" dur="5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nimBg="1"/>
      <p:bldP spid="364549" grpId="0"/>
      <p:bldP spid="364550" grpId="0"/>
      <p:bldP spid="3645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defRPr/>
            </a:pPr>
            <a:r>
              <a:rPr lang="es-ES" sz="3200" smtClean="0"/>
              <a:t>Impactos de las prácticas Silvícolas sobre la estabilidad</a:t>
            </a:r>
          </a:p>
        </p:txBody>
      </p:sp>
      <p:sp>
        <p:nvSpPr>
          <p:cNvPr id="366595" name="Rectangle 3"/>
          <p:cNvSpPr>
            <a:spLocks noGrp="1" noChangeArrowheads="1"/>
          </p:cNvSpPr>
          <p:nvPr>
            <p:ph idx="1"/>
          </p:nvPr>
        </p:nvSpPr>
        <p:spPr>
          <a:xfrm>
            <a:off x="468313" y="2708275"/>
            <a:ext cx="8229600" cy="2024063"/>
          </a:xfrm>
        </p:spPr>
        <p:txBody>
          <a:bodyPr/>
          <a:lstStyle/>
          <a:p>
            <a:pPr eaLnBrk="1" hangingPunct="1">
              <a:buFontTx/>
              <a:buChar char="•"/>
              <a:defRPr/>
            </a:pPr>
            <a:r>
              <a:rPr lang="es-ES" smtClean="0"/>
              <a:t>La silvicultura como un disturbio producido por el hombre. </a:t>
            </a:r>
          </a:p>
          <a:p>
            <a:pPr eaLnBrk="1" hangingPunct="1">
              <a:buFontTx/>
              <a:buNone/>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dissolve">
                                      <p:cBhvr>
                                        <p:cTn id="7" dur="500"/>
                                        <p:tgtEl>
                                          <p:spTgt spid="3665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6595">
                                            <p:txEl>
                                              <p:pRg st="0" end="0"/>
                                            </p:txEl>
                                          </p:spTgt>
                                        </p:tgtEl>
                                        <p:attrNameLst>
                                          <p:attrName>style.visibility</p:attrName>
                                        </p:attrNameLst>
                                      </p:cBhvr>
                                      <p:to>
                                        <p:strVal val="visible"/>
                                      </p:to>
                                    </p:set>
                                    <p:animEffect transition="in" filter="dissolve">
                                      <p:cBhvr>
                                        <p:cTn id="12" dur="5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normAutofit fontScale="90000"/>
          </a:bodyPr>
          <a:lstStyle/>
          <a:p>
            <a:pPr eaLnBrk="1" hangingPunct="1">
              <a:defRPr/>
            </a:pPr>
            <a:r>
              <a:rPr lang="es-ES" sz="4000" smtClean="0"/>
              <a:t>Cambio Climático como factor que incide en la dinámica del rodal</a:t>
            </a:r>
            <a:br>
              <a:rPr lang="es-ES" sz="4000" smtClean="0"/>
            </a:br>
            <a:endParaRPr lang="es-ES" sz="4000" smtClean="0"/>
          </a:p>
        </p:txBody>
      </p:sp>
      <p:sp>
        <p:nvSpPr>
          <p:cNvPr id="414723" name="Rectangle 3"/>
          <p:cNvSpPr>
            <a:spLocks noGrp="1" noChangeArrowheads="1"/>
          </p:cNvSpPr>
          <p:nvPr>
            <p:ph idx="1"/>
          </p:nvPr>
        </p:nvSpPr>
        <p:spPr>
          <a:xfrm>
            <a:off x="468313" y="1844675"/>
            <a:ext cx="8229600" cy="4392613"/>
          </a:xfrm>
        </p:spPr>
        <p:txBody>
          <a:bodyPr/>
          <a:lstStyle/>
          <a:p>
            <a:pPr eaLnBrk="1" hangingPunct="1">
              <a:defRPr/>
            </a:pPr>
            <a:r>
              <a:rPr lang="es-ES" smtClean="0"/>
              <a:t>Aumento de las temperaturas.</a:t>
            </a:r>
          </a:p>
          <a:p>
            <a:pPr eaLnBrk="1" hangingPunct="1">
              <a:buFont typeface="Wingdings" pitchFamily="2" charset="2"/>
              <a:buNone/>
              <a:defRPr/>
            </a:pPr>
            <a:endParaRPr lang="es-ES" smtClean="0"/>
          </a:p>
          <a:p>
            <a:pPr eaLnBrk="1" hangingPunct="1">
              <a:defRPr/>
            </a:pPr>
            <a:r>
              <a:rPr lang="es-ES" smtClean="0"/>
              <a:t>Aumento de la concentración de CO2.</a:t>
            </a:r>
          </a:p>
          <a:p>
            <a:pPr eaLnBrk="1" hangingPunct="1">
              <a:buFont typeface="Wingdings" pitchFamily="2" charset="2"/>
              <a:buNone/>
              <a:defRPr/>
            </a:pPr>
            <a:endParaRPr lang="es-ES" smtClean="0"/>
          </a:p>
          <a:p>
            <a:pPr eaLnBrk="1" hangingPunct="1">
              <a:defRPr/>
            </a:pPr>
            <a:r>
              <a:rPr lang="es-ES" smtClean="0"/>
              <a:t>Mayor frecuencia de eventos extremos.</a:t>
            </a:r>
          </a:p>
          <a:p>
            <a:pPr eaLnBrk="1" hangingPunct="1">
              <a:buFont typeface="Wingdings" pitchFamily="2" charset="2"/>
              <a:buNone/>
              <a:defRPr/>
            </a:pPr>
            <a:endParaRPr lang="es-ES" smtClean="0"/>
          </a:p>
          <a:p>
            <a:pPr eaLnBrk="1" hangingPunct="1">
              <a:defRPr/>
            </a:pPr>
            <a:r>
              <a:rPr lang="es-ES" smtClean="0"/>
              <a:t>Ocurrencia de incendios e inundaciones.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dissolve">
                                      <p:cBhvr>
                                        <p:cTn id="7" dur="500"/>
                                        <p:tgtEl>
                                          <p:spTgt spid="414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4723">
                                            <p:txEl>
                                              <p:pRg st="2" end="2"/>
                                            </p:txEl>
                                          </p:spTgt>
                                        </p:tgtEl>
                                        <p:attrNameLst>
                                          <p:attrName>style.visibility</p:attrName>
                                        </p:attrNameLst>
                                      </p:cBhvr>
                                      <p:to>
                                        <p:strVal val="visible"/>
                                      </p:to>
                                    </p:set>
                                    <p:animEffect transition="in" filter="dissolve">
                                      <p:cBhvr>
                                        <p:cTn id="12" dur="500"/>
                                        <p:tgtEl>
                                          <p:spTgt spid="414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4723">
                                            <p:txEl>
                                              <p:pRg st="4" end="4"/>
                                            </p:txEl>
                                          </p:spTgt>
                                        </p:tgtEl>
                                        <p:attrNameLst>
                                          <p:attrName>style.visibility</p:attrName>
                                        </p:attrNameLst>
                                      </p:cBhvr>
                                      <p:to>
                                        <p:strVal val="visible"/>
                                      </p:to>
                                    </p:set>
                                    <p:animEffect transition="in" filter="dissolve">
                                      <p:cBhvr>
                                        <p:cTn id="17" dur="500"/>
                                        <p:tgtEl>
                                          <p:spTgt spid="4147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4723">
                                            <p:txEl>
                                              <p:pRg st="6" end="6"/>
                                            </p:txEl>
                                          </p:spTgt>
                                        </p:tgtEl>
                                        <p:attrNameLst>
                                          <p:attrName>style.visibility</p:attrName>
                                        </p:attrNameLst>
                                      </p:cBhvr>
                                      <p:to>
                                        <p:strVal val="visible"/>
                                      </p:to>
                                    </p:set>
                                    <p:animEffect transition="in" filter="dissolve">
                                      <p:cBhvr>
                                        <p:cTn id="22" dur="500"/>
                                        <p:tgtEl>
                                          <p:spTgt spid="414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a:xfrm>
            <a:off x="0" y="973138"/>
            <a:ext cx="9144000" cy="5122862"/>
          </a:xfrm>
        </p:spPr>
      </p:pic>
      <p:sp>
        <p:nvSpPr>
          <p:cNvPr id="365571" name="Text Box 3"/>
          <p:cNvSpPr txBox="1">
            <a:spLocks noChangeArrowheads="1"/>
          </p:cNvSpPr>
          <p:nvPr/>
        </p:nvSpPr>
        <p:spPr bwMode="auto">
          <a:xfrm>
            <a:off x="1187450" y="2565400"/>
            <a:ext cx="1800225" cy="641350"/>
          </a:xfrm>
          <a:prstGeom prst="rect">
            <a:avLst/>
          </a:prstGeom>
          <a:noFill/>
          <a:ln w="9525">
            <a:noFill/>
            <a:miter lim="800000"/>
            <a:headEnd/>
            <a:tailEnd/>
          </a:ln>
        </p:spPr>
        <p:txBody>
          <a:bodyPr>
            <a:spAutoFit/>
          </a:bodyPr>
          <a:lstStyle/>
          <a:p>
            <a:pPr>
              <a:spcBef>
                <a:spcPct val="50000"/>
              </a:spcBef>
            </a:pPr>
            <a:r>
              <a:rPr lang="es-ES">
                <a:solidFill>
                  <a:srgbClr val="000000"/>
                </a:solidFill>
              </a:rPr>
              <a:t>Alta variabilidad genética</a:t>
            </a:r>
          </a:p>
        </p:txBody>
      </p:sp>
      <p:sp>
        <p:nvSpPr>
          <p:cNvPr id="365572" name="Text Box 4"/>
          <p:cNvSpPr txBox="1">
            <a:spLocks noChangeArrowheads="1"/>
          </p:cNvSpPr>
          <p:nvPr/>
        </p:nvSpPr>
        <p:spPr bwMode="auto">
          <a:xfrm>
            <a:off x="6588125" y="2492375"/>
            <a:ext cx="2160588" cy="641350"/>
          </a:xfrm>
          <a:prstGeom prst="rect">
            <a:avLst/>
          </a:prstGeom>
          <a:noFill/>
          <a:ln w="9525">
            <a:noFill/>
            <a:miter lim="800000"/>
            <a:headEnd/>
            <a:tailEnd/>
          </a:ln>
        </p:spPr>
        <p:txBody>
          <a:bodyPr>
            <a:spAutoFit/>
          </a:bodyPr>
          <a:lstStyle/>
          <a:p>
            <a:pPr>
              <a:spcBef>
                <a:spcPct val="50000"/>
              </a:spcBef>
            </a:pPr>
            <a:r>
              <a:rPr lang="es-ES">
                <a:solidFill>
                  <a:srgbClr val="000000"/>
                </a:solidFill>
              </a:rPr>
              <a:t>Baja variabilidad genética</a:t>
            </a:r>
          </a:p>
        </p:txBody>
      </p:sp>
      <p:sp>
        <p:nvSpPr>
          <p:cNvPr id="365573" name="Text Box 5"/>
          <p:cNvSpPr txBox="1">
            <a:spLocks noChangeArrowheads="1"/>
          </p:cNvSpPr>
          <p:nvPr/>
        </p:nvSpPr>
        <p:spPr bwMode="auto">
          <a:xfrm>
            <a:off x="3708400" y="3429000"/>
            <a:ext cx="1800225" cy="641350"/>
          </a:xfrm>
          <a:prstGeom prst="rect">
            <a:avLst/>
          </a:prstGeom>
          <a:noFill/>
          <a:ln w="9525">
            <a:noFill/>
            <a:miter lim="800000"/>
            <a:headEnd/>
            <a:tailEnd/>
          </a:ln>
        </p:spPr>
        <p:txBody>
          <a:bodyPr>
            <a:spAutoFit/>
          </a:bodyPr>
          <a:lstStyle/>
          <a:p>
            <a:pPr>
              <a:spcBef>
                <a:spcPct val="50000"/>
              </a:spcBef>
            </a:pPr>
            <a:r>
              <a:rPr lang="es-ES">
                <a:solidFill>
                  <a:srgbClr val="000000"/>
                </a:solidFill>
              </a:rPr>
              <a:t>Capacidad de rebrote. </a:t>
            </a:r>
          </a:p>
        </p:txBody>
      </p:sp>
      <p:sp>
        <p:nvSpPr>
          <p:cNvPr id="365574" name="Text Box 6"/>
          <p:cNvSpPr txBox="1">
            <a:spLocks noChangeArrowheads="1"/>
          </p:cNvSpPr>
          <p:nvPr/>
        </p:nvSpPr>
        <p:spPr bwMode="auto">
          <a:xfrm>
            <a:off x="3708400" y="1484313"/>
            <a:ext cx="1800225" cy="915987"/>
          </a:xfrm>
          <a:prstGeom prst="rect">
            <a:avLst/>
          </a:prstGeom>
          <a:noFill/>
          <a:ln w="9525">
            <a:noFill/>
            <a:miter lim="800000"/>
            <a:headEnd/>
            <a:tailEnd/>
          </a:ln>
        </p:spPr>
        <p:txBody>
          <a:bodyPr>
            <a:spAutoFit/>
          </a:bodyPr>
          <a:lstStyle/>
          <a:p>
            <a:pPr>
              <a:spcBef>
                <a:spcPct val="50000"/>
              </a:spcBef>
            </a:pPr>
            <a:r>
              <a:rPr lang="es-ES">
                <a:solidFill>
                  <a:srgbClr val="000000"/>
                </a:solidFill>
              </a:rPr>
              <a:t>Rodales de composición compleja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dissolve">
                                      <p:cBhvr>
                                        <p:cTn id="7" dur="500"/>
                                        <p:tgtEl>
                                          <p:spTgt spid="3655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5572"/>
                                        </p:tgtEl>
                                        <p:attrNameLst>
                                          <p:attrName>style.visibility</p:attrName>
                                        </p:attrNameLst>
                                      </p:cBhvr>
                                      <p:to>
                                        <p:strVal val="visible"/>
                                      </p:to>
                                    </p:set>
                                    <p:animEffect transition="in" filter="dissolve">
                                      <p:cBhvr>
                                        <p:cTn id="12" dur="500"/>
                                        <p:tgtEl>
                                          <p:spTgt spid="3655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5574"/>
                                        </p:tgtEl>
                                        <p:attrNameLst>
                                          <p:attrName>style.visibility</p:attrName>
                                        </p:attrNameLst>
                                      </p:cBhvr>
                                      <p:to>
                                        <p:strVal val="visible"/>
                                      </p:to>
                                    </p:set>
                                    <p:animEffect transition="in" filter="dissolve">
                                      <p:cBhvr>
                                        <p:cTn id="17" dur="500"/>
                                        <p:tgtEl>
                                          <p:spTgt spid="3655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5573"/>
                                        </p:tgtEl>
                                        <p:attrNameLst>
                                          <p:attrName>style.visibility</p:attrName>
                                        </p:attrNameLst>
                                      </p:cBhvr>
                                      <p:to>
                                        <p:strVal val="visible"/>
                                      </p:to>
                                    </p:set>
                                    <p:animEffect transition="in" filter="dissolve">
                                      <p:cBhvr>
                                        <p:cTn id="22" dur="500"/>
                                        <p:tgtEl>
                                          <p:spTgt spid="3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p:bldP spid="365572" grpId="0"/>
      <p:bldP spid="365573" grpId="0"/>
      <p:bldP spid="3655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creenHunter_02 Mar"/>
          <p:cNvPicPr>
            <a:picLocks noGrp="1" noChangeAspect="1" noChangeArrowheads="1"/>
          </p:cNvPicPr>
          <p:nvPr>
            <p:ph/>
          </p:nvPr>
        </p:nvPicPr>
        <p:blipFill>
          <a:blip r:embed="rId2" cstate="print"/>
          <a:srcRect/>
          <a:stretch>
            <a:fillRect/>
          </a:stretch>
        </p:blipFill>
        <p:spPr>
          <a:xfrm>
            <a:off x="900113" y="0"/>
            <a:ext cx="7200900" cy="6858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323850" y="404813"/>
            <a:ext cx="8229600" cy="5903912"/>
          </a:xfrm>
        </p:spPr>
        <p:txBody>
          <a:bodyPr/>
          <a:lstStyle/>
          <a:p>
            <a:pPr eaLnBrk="1" hangingPunct="1">
              <a:buFontTx/>
              <a:buChar char="•"/>
              <a:defRPr/>
            </a:pPr>
            <a:r>
              <a:rPr lang="es-ES_tradnl" sz="2800" smtClean="0"/>
              <a:t>El concepto de manejo del ecosistema y la Silvicultura. </a:t>
            </a:r>
          </a:p>
          <a:p>
            <a:pPr eaLnBrk="1" hangingPunct="1">
              <a:buFontTx/>
              <a:buChar char="•"/>
              <a:defRPr/>
            </a:pPr>
            <a:endParaRPr lang="es-ES_tradnl" sz="2800" smtClean="0"/>
          </a:p>
          <a:p>
            <a:pPr eaLnBrk="1" hangingPunct="1">
              <a:buFontTx/>
              <a:buChar char="•"/>
              <a:defRPr/>
            </a:pPr>
            <a:r>
              <a:rPr lang="es-ES_tradnl" sz="2800" smtClean="0"/>
              <a:t>El Manejo de Ecosistemas incluye el diseño y la aplicación de la Silvicultura basado en el análisis de todos los componentes del sistema. </a:t>
            </a:r>
          </a:p>
          <a:p>
            <a:pPr eaLnBrk="1" hangingPunct="1">
              <a:buFontTx/>
              <a:buChar char="•"/>
              <a:defRPr/>
            </a:pPr>
            <a:endParaRPr lang="es-ES_tradnl" sz="2800" smtClean="0"/>
          </a:p>
          <a:p>
            <a:pPr eaLnBrk="1" hangingPunct="1">
              <a:buFontTx/>
              <a:buChar char="•"/>
              <a:defRPr/>
            </a:pPr>
            <a:r>
              <a:rPr lang="es-ES_tradnl" sz="2800" smtClean="0"/>
              <a:t>Manejo sustentable.</a:t>
            </a:r>
          </a:p>
          <a:p>
            <a:pPr eaLnBrk="1" hangingPunct="1">
              <a:buFontTx/>
              <a:buChar char="•"/>
              <a:defRPr/>
            </a:pPr>
            <a:endParaRPr lang="es-ES_tradnl" sz="2800" smtClean="0"/>
          </a:p>
          <a:p>
            <a:pPr eaLnBrk="1" hangingPunct="1">
              <a:buFontTx/>
              <a:buChar char="•"/>
              <a:defRPr/>
            </a:pPr>
            <a:r>
              <a:rPr lang="es-ES" sz="2800" smtClean="0"/>
              <a:t>La Silvicultura logra sus objetivos mediante la deliberada manipulación de factores físicos, químicos y biológicos. Procesos del sistema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dissolve">
                                      <p:cBhvr>
                                        <p:cTn id="7" dur="500"/>
                                        <p:tgtEl>
                                          <p:spTgt spid="339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9971">
                                            <p:txEl>
                                              <p:pRg st="2" end="2"/>
                                            </p:txEl>
                                          </p:spTgt>
                                        </p:tgtEl>
                                        <p:attrNameLst>
                                          <p:attrName>style.visibility</p:attrName>
                                        </p:attrNameLst>
                                      </p:cBhvr>
                                      <p:to>
                                        <p:strVal val="visible"/>
                                      </p:to>
                                    </p:set>
                                    <p:animEffect transition="in" filter="dissolve">
                                      <p:cBhvr>
                                        <p:cTn id="12" dur="500"/>
                                        <p:tgtEl>
                                          <p:spTgt spid="3399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9971">
                                            <p:txEl>
                                              <p:pRg st="4" end="4"/>
                                            </p:txEl>
                                          </p:spTgt>
                                        </p:tgtEl>
                                        <p:attrNameLst>
                                          <p:attrName>style.visibility</p:attrName>
                                        </p:attrNameLst>
                                      </p:cBhvr>
                                      <p:to>
                                        <p:strVal val="visible"/>
                                      </p:to>
                                    </p:set>
                                    <p:animEffect transition="in" filter="dissolve">
                                      <p:cBhvr>
                                        <p:cTn id="17" dur="500"/>
                                        <p:tgtEl>
                                          <p:spTgt spid="3399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9971">
                                            <p:txEl>
                                              <p:pRg st="6" end="6"/>
                                            </p:txEl>
                                          </p:spTgt>
                                        </p:tgtEl>
                                        <p:attrNameLst>
                                          <p:attrName>style.visibility</p:attrName>
                                        </p:attrNameLst>
                                      </p:cBhvr>
                                      <p:to>
                                        <p:strVal val="visible"/>
                                      </p:to>
                                    </p:set>
                                    <p:animEffect transition="in" filter="dissolve">
                                      <p:cBhvr>
                                        <p:cTn id="22" dur="500"/>
                                        <p:tgtEl>
                                          <p:spTgt spid="339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6843</TotalTime>
  <Words>1214</Words>
  <Application>Microsoft Office PowerPoint</Application>
  <PresentationFormat>Presentación en pantalla (4:3)</PresentationFormat>
  <Paragraphs>187</Paragraphs>
  <Slides>39</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1" baseType="lpstr">
      <vt:lpstr>Tema de Office</vt:lpstr>
      <vt:lpstr>Documento</vt:lpstr>
      <vt:lpstr>Diapositiva 1</vt:lpstr>
      <vt:lpstr>Algunos temas introductorios</vt:lpstr>
      <vt:lpstr>Dinámica del rodal</vt:lpstr>
      <vt:lpstr>Concepto de estabilidad </vt:lpstr>
      <vt:lpstr>Impactos de las prácticas Silvícolas sobre la estabilidad</vt:lpstr>
      <vt:lpstr>Cambio Climático como factor que incide en la dinámica del rodal </vt:lpstr>
      <vt:lpstr>Diapositiva 7</vt:lpstr>
      <vt:lpstr>Diapositiva 8</vt:lpstr>
      <vt:lpstr>Diapositiva 9</vt:lpstr>
      <vt:lpstr>Diapositiva 10</vt:lpstr>
      <vt:lpstr>Diapositiva 11</vt:lpstr>
      <vt:lpstr>Diapositiva 12</vt:lpstr>
      <vt:lpstr>Diapositiva 13</vt:lpstr>
      <vt:lpstr>Disturbio</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Modelo generalizado de absorción de nitrógeno y crecimiento</vt:lpstr>
      <vt:lpstr>Diapositiva 30</vt:lpstr>
      <vt:lpstr>Diapositiva 31</vt:lpstr>
      <vt:lpstr>Diapositiva 32</vt:lpstr>
      <vt:lpstr>Importancia de su estudio para el manejo de los bosques</vt:lpstr>
      <vt:lpstr>Diapositiva 34</vt:lpstr>
      <vt:lpstr>  </vt:lpstr>
      <vt:lpstr>Diapositiva 36</vt:lpstr>
      <vt:lpstr>Diapositiva 37</vt:lpstr>
      <vt:lpstr>Diapositiva 38</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m</dc:creator>
  <cp:lastModifiedBy>acer</cp:lastModifiedBy>
  <cp:revision>391</cp:revision>
  <dcterms:created xsi:type="dcterms:W3CDTF">2002-09-14T15:55:28Z</dcterms:created>
  <dcterms:modified xsi:type="dcterms:W3CDTF">2017-08-11T15:40:15Z</dcterms:modified>
</cp:coreProperties>
</file>