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sldIdLst>
    <p:sldId id="256" r:id="rId2"/>
    <p:sldId id="257" r:id="rId3"/>
    <p:sldId id="258" r:id="rId4"/>
    <p:sldId id="259" r:id="rId5"/>
    <p:sldId id="260" r:id="rId6"/>
    <p:sldId id="261" r:id="rId7"/>
    <p:sldId id="262" r:id="rId8"/>
    <p:sldId id="263" r:id="rId9"/>
    <p:sldId id="264" r:id="rId10"/>
    <p:sldId id="285" r:id="rId11"/>
    <p:sldId id="286" r:id="rId12"/>
    <p:sldId id="287" r:id="rId13"/>
    <p:sldId id="288" r:id="rId14"/>
    <p:sldId id="266" r:id="rId15"/>
    <p:sldId id="267" r:id="rId16"/>
    <p:sldId id="269" r:id="rId17"/>
    <p:sldId id="270" r:id="rId18"/>
    <p:sldId id="271" r:id="rId19"/>
    <p:sldId id="272" r:id="rId20"/>
    <p:sldId id="284" r:id="rId21"/>
    <p:sldId id="273" r:id="rId22"/>
    <p:sldId id="274" r:id="rId23"/>
    <p:sldId id="275" r:id="rId24"/>
    <p:sldId id="276" r:id="rId25"/>
    <p:sldId id="277" r:id="rId26"/>
    <p:sldId id="278" r:id="rId27"/>
    <p:sldId id="279" r:id="rId28"/>
    <p:sldId id="280" r:id="rId29"/>
    <p:sldId id="281" r:id="rId30"/>
    <p:sldId id="282" r:id="rId3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1566"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67506CD4-45CA-4A2C-988A-14547674A1A1}" type="datetimeFigureOut">
              <a:rPr lang="es-AR" smtClean="0"/>
              <a:pPr/>
              <a:t>11/06/2019</a:t>
            </a:fld>
            <a:endParaRPr lang="es-AR"/>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AR"/>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06754DF8-6FEB-46DA-8082-0EF87265C080}"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7506CD4-45CA-4A2C-988A-14547674A1A1}" type="datetimeFigureOut">
              <a:rPr lang="es-AR" smtClean="0"/>
              <a:pPr/>
              <a:t>11/06/2019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6754DF8-6FEB-46DA-8082-0EF87265C080}"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7506CD4-45CA-4A2C-988A-14547674A1A1}" type="datetimeFigureOut">
              <a:rPr lang="es-AR" smtClean="0"/>
              <a:pPr/>
              <a:t>11/06/2019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06754DF8-6FEB-46DA-8082-0EF87265C080}"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67506CD4-45CA-4A2C-988A-14547674A1A1}" type="datetimeFigureOut">
              <a:rPr lang="es-AR" smtClean="0"/>
              <a:pPr/>
              <a:t>11/06/2019</a:t>
            </a:fld>
            <a:endParaRPr lang="es-AR"/>
          </a:p>
        </p:txBody>
      </p:sp>
      <p:sp>
        <p:nvSpPr>
          <p:cNvPr id="9" name="8 Marcador de número de diapositiva"/>
          <p:cNvSpPr>
            <a:spLocks noGrp="1"/>
          </p:cNvSpPr>
          <p:nvPr>
            <p:ph type="sldNum" sz="quarter" idx="15"/>
          </p:nvPr>
        </p:nvSpPr>
        <p:spPr/>
        <p:txBody>
          <a:bodyPr rtlCol="0"/>
          <a:lstStyle/>
          <a:p>
            <a:fld id="{06754DF8-6FEB-46DA-8082-0EF87265C080}" type="slidenum">
              <a:rPr lang="es-AR" smtClean="0"/>
              <a:pPr/>
              <a:t>‹Nº›</a:t>
            </a:fld>
            <a:endParaRPr lang="es-AR"/>
          </a:p>
        </p:txBody>
      </p:sp>
      <p:sp>
        <p:nvSpPr>
          <p:cNvPr id="10" name="9 Marcador de pie de página"/>
          <p:cNvSpPr>
            <a:spLocks noGrp="1"/>
          </p:cNvSpPr>
          <p:nvPr>
            <p:ph type="ftr" sz="quarter" idx="16"/>
          </p:nvPr>
        </p:nvSpPr>
        <p:spPr/>
        <p:txBody>
          <a:bodyPr rtlCol="0"/>
          <a:lstStyle/>
          <a:p>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67506CD4-45CA-4A2C-988A-14547674A1A1}" type="datetimeFigureOut">
              <a:rPr lang="es-AR" smtClean="0"/>
              <a:pPr/>
              <a:t>11/06/2019</a:t>
            </a:fld>
            <a:endParaRPr lang="es-AR"/>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AR"/>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06754DF8-6FEB-46DA-8082-0EF87265C080}"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67506CD4-45CA-4A2C-988A-14547674A1A1}" type="datetimeFigureOut">
              <a:rPr lang="es-AR" smtClean="0"/>
              <a:pPr/>
              <a:t>11/06/2019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06754DF8-6FEB-46DA-8082-0EF87265C080}" type="slidenum">
              <a:rPr lang="es-AR" smtClean="0"/>
              <a:pPr/>
              <a:t>‹Nº›</a:t>
            </a:fld>
            <a:endParaRPr lang="es-AR"/>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67506CD4-45CA-4A2C-988A-14547674A1A1}" type="datetimeFigureOut">
              <a:rPr lang="es-AR" smtClean="0"/>
              <a:pPr/>
              <a:t>11/06/2019</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06754DF8-6FEB-46DA-8082-0EF87265C080}" type="slidenum">
              <a:rPr lang="es-AR" smtClean="0"/>
              <a:pPr/>
              <a:t>‹Nº›</a:t>
            </a:fld>
            <a:endParaRPr lang="es-AR"/>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67506CD4-45CA-4A2C-988A-14547674A1A1}" type="datetimeFigureOut">
              <a:rPr lang="es-AR" smtClean="0"/>
              <a:pPr/>
              <a:t>11/06/2019</a:t>
            </a:fld>
            <a:endParaRPr lang="es-AR"/>
          </a:p>
        </p:txBody>
      </p:sp>
      <p:sp>
        <p:nvSpPr>
          <p:cNvPr id="7" name="6 Marcador de número de diapositiva"/>
          <p:cNvSpPr>
            <a:spLocks noGrp="1"/>
          </p:cNvSpPr>
          <p:nvPr>
            <p:ph type="sldNum" sz="quarter" idx="11"/>
          </p:nvPr>
        </p:nvSpPr>
        <p:spPr/>
        <p:txBody>
          <a:bodyPr rtlCol="0"/>
          <a:lstStyle/>
          <a:p>
            <a:fld id="{06754DF8-6FEB-46DA-8082-0EF87265C080}" type="slidenum">
              <a:rPr lang="es-AR" smtClean="0"/>
              <a:pPr/>
              <a:t>‹Nº›</a:t>
            </a:fld>
            <a:endParaRPr lang="es-AR"/>
          </a:p>
        </p:txBody>
      </p:sp>
      <p:sp>
        <p:nvSpPr>
          <p:cNvPr id="8" name="7 Marcador de pie de página"/>
          <p:cNvSpPr>
            <a:spLocks noGrp="1"/>
          </p:cNvSpPr>
          <p:nvPr>
            <p:ph type="ftr" sz="quarter" idx="12"/>
          </p:nvPr>
        </p:nvSpPr>
        <p:spPr/>
        <p:txBody>
          <a:bodyPr rtlCol="0"/>
          <a:lstStyle/>
          <a:p>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7506CD4-45CA-4A2C-988A-14547674A1A1}" type="datetimeFigureOut">
              <a:rPr lang="es-AR" smtClean="0"/>
              <a:pPr/>
              <a:t>11/06/2019</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06754DF8-6FEB-46DA-8082-0EF87265C080}"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67506CD4-45CA-4A2C-988A-14547674A1A1}" type="datetimeFigureOut">
              <a:rPr lang="es-AR" smtClean="0"/>
              <a:pPr/>
              <a:t>11/06/2019</a:t>
            </a:fld>
            <a:endParaRPr lang="es-AR"/>
          </a:p>
        </p:txBody>
      </p:sp>
      <p:sp>
        <p:nvSpPr>
          <p:cNvPr id="22" name="21 Marcador de número de diapositiva"/>
          <p:cNvSpPr>
            <a:spLocks noGrp="1"/>
          </p:cNvSpPr>
          <p:nvPr>
            <p:ph type="sldNum" sz="quarter" idx="15"/>
          </p:nvPr>
        </p:nvSpPr>
        <p:spPr/>
        <p:txBody>
          <a:bodyPr rtlCol="0"/>
          <a:lstStyle/>
          <a:p>
            <a:fld id="{06754DF8-6FEB-46DA-8082-0EF87265C080}" type="slidenum">
              <a:rPr lang="es-AR" smtClean="0"/>
              <a:pPr/>
              <a:t>‹Nº›</a:t>
            </a:fld>
            <a:endParaRPr lang="es-AR"/>
          </a:p>
        </p:txBody>
      </p:sp>
      <p:sp>
        <p:nvSpPr>
          <p:cNvPr id="23" name="22 Marcador de pie de página"/>
          <p:cNvSpPr>
            <a:spLocks noGrp="1"/>
          </p:cNvSpPr>
          <p:nvPr>
            <p:ph type="ftr" sz="quarter" idx="16"/>
          </p:nvPr>
        </p:nvSpPr>
        <p:spPr/>
        <p:txBody>
          <a:bodyPr rtlCol="0"/>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67506CD4-45CA-4A2C-988A-14547674A1A1}" type="datetimeFigureOut">
              <a:rPr lang="es-AR" smtClean="0"/>
              <a:pPr/>
              <a:t>11/06/2019</a:t>
            </a:fld>
            <a:endParaRPr lang="es-AR"/>
          </a:p>
        </p:txBody>
      </p:sp>
      <p:sp>
        <p:nvSpPr>
          <p:cNvPr id="18" name="17 Marcador de número de diapositiva"/>
          <p:cNvSpPr>
            <a:spLocks noGrp="1"/>
          </p:cNvSpPr>
          <p:nvPr>
            <p:ph type="sldNum" sz="quarter" idx="11"/>
          </p:nvPr>
        </p:nvSpPr>
        <p:spPr/>
        <p:txBody>
          <a:bodyPr rtlCol="0"/>
          <a:lstStyle/>
          <a:p>
            <a:fld id="{06754DF8-6FEB-46DA-8082-0EF87265C080}" type="slidenum">
              <a:rPr lang="es-AR" smtClean="0"/>
              <a:pPr/>
              <a:t>‹Nº›</a:t>
            </a:fld>
            <a:endParaRPr lang="es-AR"/>
          </a:p>
        </p:txBody>
      </p:sp>
      <p:sp>
        <p:nvSpPr>
          <p:cNvPr id="21" name="20 Marcador de pie de página"/>
          <p:cNvSpPr>
            <a:spLocks noGrp="1"/>
          </p:cNvSpPr>
          <p:nvPr>
            <p:ph type="ftr" sz="quarter" idx="12"/>
          </p:nvPr>
        </p:nvSpPr>
        <p:spPr/>
        <p:txBody>
          <a:bodyPr rtlCol="0"/>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7506CD4-45CA-4A2C-988A-14547674A1A1}" type="datetimeFigureOut">
              <a:rPr lang="es-AR" smtClean="0"/>
              <a:pPr/>
              <a:t>11/06/2019</a:t>
            </a:fld>
            <a:endParaRPr lang="es-AR"/>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AR"/>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6754DF8-6FEB-46DA-8082-0EF87265C080}"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3108" y="1857364"/>
            <a:ext cx="6172200" cy="1894362"/>
          </a:xfrm>
        </p:spPr>
        <p:txBody>
          <a:bodyPr/>
          <a:lstStyle/>
          <a:p>
            <a:r>
              <a:rPr lang="es-AR" i="1" dirty="0" smtClean="0">
                <a:latin typeface="Calibri" pitchFamily="34" charset="0"/>
                <a:cs typeface="Calibri" pitchFamily="34" charset="0"/>
              </a:rPr>
              <a:t>UNIDAD DIDÁCTICA D</a:t>
            </a:r>
            <a:br>
              <a:rPr lang="es-AR" i="1" dirty="0" smtClean="0">
                <a:latin typeface="Calibri" pitchFamily="34" charset="0"/>
                <a:cs typeface="Calibri" pitchFamily="34" charset="0"/>
              </a:rPr>
            </a:br>
            <a:r>
              <a:rPr lang="es-AR" i="1" dirty="0" smtClean="0">
                <a:latin typeface="Calibri" pitchFamily="34" charset="0"/>
                <a:cs typeface="Calibri" pitchFamily="34" charset="0"/>
              </a:rPr>
              <a:t>D9: Fertilidad Química</a:t>
            </a:r>
            <a:endParaRPr lang="es-AR" dirty="0">
              <a:latin typeface="Calibri" pitchFamily="34" charset="0"/>
              <a:cs typeface="Calibri" pitchFamily="34" charset="0"/>
            </a:endParaRPr>
          </a:p>
        </p:txBody>
      </p:sp>
      <p:sp>
        <p:nvSpPr>
          <p:cNvPr id="3" name="2 Subtítulo"/>
          <p:cNvSpPr>
            <a:spLocks noGrp="1"/>
          </p:cNvSpPr>
          <p:nvPr>
            <p:ph type="subTitle" idx="1"/>
          </p:nvPr>
        </p:nvSpPr>
        <p:spPr/>
        <p:txBody>
          <a:bodyPr/>
          <a:lstStyle/>
          <a:p>
            <a:r>
              <a:rPr lang="es-AR" dirty="0" smtClean="0">
                <a:latin typeface="Calibri" pitchFamily="34" charset="0"/>
                <a:cs typeface="Calibri" pitchFamily="34" charset="0"/>
              </a:rPr>
              <a:t>CURSO MANEJO Y CONSERVACIÓN DE SUELOS</a:t>
            </a:r>
            <a:endParaRPr lang="es-AR"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00034" y="428604"/>
            <a:ext cx="8286808" cy="6370975"/>
          </a:xfrm>
          <a:prstGeom prst="rect">
            <a:avLst/>
          </a:prstGeom>
          <a:noFill/>
        </p:spPr>
        <p:txBody>
          <a:bodyPr wrap="square" rtlCol="0">
            <a:spAutoFit/>
          </a:bodyPr>
          <a:lstStyle/>
          <a:p>
            <a:r>
              <a:rPr lang="es-AR" sz="2400" b="1" dirty="0" smtClean="0">
                <a:latin typeface="Calibri" pitchFamily="34" charset="0"/>
                <a:cs typeface="Calibri" pitchFamily="34" charset="0"/>
              </a:rPr>
              <a:t>6.</a:t>
            </a:r>
            <a:r>
              <a:rPr lang="es-AR" sz="2400" dirty="0" smtClean="0">
                <a:latin typeface="Calibri" pitchFamily="34" charset="0"/>
                <a:cs typeface="Calibri" pitchFamily="34" charset="0"/>
              </a:rPr>
              <a:t>Calcule para el tipo y dosis de fertilización de mayor crecimiento: </a:t>
            </a:r>
          </a:p>
          <a:p>
            <a:pPr lvl="1"/>
            <a:r>
              <a:rPr lang="es-AR" sz="2000" dirty="0" smtClean="0">
                <a:latin typeface="Calibri" pitchFamily="34" charset="0"/>
                <a:cs typeface="Calibri" pitchFamily="34" charset="0"/>
              </a:rPr>
              <a:t>a)la cantidad de fertilizantes a aplicar por ha</a:t>
            </a:r>
          </a:p>
          <a:p>
            <a:pPr lvl="1"/>
            <a:endParaRPr lang="es-AR" sz="2000" dirty="0" smtClean="0">
              <a:latin typeface="Calibri" pitchFamily="34" charset="0"/>
              <a:cs typeface="Calibri" pitchFamily="34" charset="0"/>
            </a:endParaRPr>
          </a:p>
          <a:p>
            <a:pPr lvl="1"/>
            <a:r>
              <a:rPr lang="es-AR" sz="2000" dirty="0" smtClean="0">
                <a:latin typeface="Calibri" pitchFamily="34" charset="0"/>
                <a:cs typeface="Calibri" pitchFamily="34" charset="0"/>
              </a:rPr>
              <a:t>b)costo total de los fertilizantes por ha</a:t>
            </a:r>
          </a:p>
          <a:p>
            <a:pPr lvl="1"/>
            <a:endParaRPr lang="es-AR" sz="2000" dirty="0" smtClean="0">
              <a:latin typeface="Calibri" pitchFamily="34" charset="0"/>
              <a:cs typeface="Calibri" pitchFamily="34" charset="0"/>
            </a:endParaRPr>
          </a:p>
          <a:p>
            <a:pPr lvl="1"/>
            <a:r>
              <a:rPr lang="es-AR" sz="2000" dirty="0" smtClean="0">
                <a:latin typeface="Calibri" pitchFamily="34" charset="0"/>
                <a:cs typeface="Calibri" pitchFamily="34" charset="0"/>
              </a:rPr>
              <a:t>c)costo total de los fertilizantes </a:t>
            </a:r>
            <a:r>
              <a:rPr lang="es-AR" sz="2000" b="1" dirty="0" smtClean="0">
                <a:latin typeface="Calibri" pitchFamily="34" charset="0"/>
                <a:cs typeface="Calibri" pitchFamily="34" charset="0"/>
              </a:rPr>
              <a:t>aplicados</a:t>
            </a:r>
            <a:r>
              <a:rPr lang="es-AR" sz="2000" dirty="0" smtClean="0">
                <a:latin typeface="Calibri" pitchFamily="34" charset="0"/>
                <a:cs typeface="Calibri" pitchFamily="34" charset="0"/>
              </a:rPr>
              <a:t> por ha</a:t>
            </a:r>
          </a:p>
          <a:p>
            <a:pPr lvl="1"/>
            <a:endParaRPr lang="es-AR" sz="2000" dirty="0" smtClean="0">
              <a:latin typeface="Calibri" pitchFamily="34" charset="0"/>
              <a:cs typeface="Calibri" pitchFamily="34" charset="0"/>
            </a:endParaRPr>
          </a:p>
          <a:p>
            <a:pPr lvl="1"/>
            <a:r>
              <a:rPr lang="es-AR" sz="2000" dirty="0" smtClean="0">
                <a:latin typeface="Calibri" pitchFamily="34" charset="0"/>
                <a:cs typeface="Calibri" pitchFamily="34" charset="0"/>
              </a:rPr>
              <a:t>d)costo por kg/</a:t>
            </a:r>
            <a:r>
              <a:rPr lang="es-AR" sz="2000" b="1" dirty="0" smtClean="0">
                <a:latin typeface="Calibri" pitchFamily="34" charset="0"/>
                <a:cs typeface="Calibri" pitchFamily="34" charset="0"/>
              </a:rPr>
              <a:t>nutriente aplicado</a:t>
            </a:r>
            <a:r>
              <a:rPr lang="es-AR" sz="2000" dirty="0" smtClean="0">
                <a:latin typeface="Calibri" pitchFamily="34" charset="0"/>
                <a:cs typeface="Calibri" pitchFamily="34" charset="0"/>
              </a:rPr>
              <a:t> por ha</a:t>
            </a:r>
          </a:p>
          <a:p>
            <a:pPr lvl="1"/>
            <a:r>
              <a:rPr lang="es-AR" sz="2000" dirty="0" smtClean="0">
                <a:latin typeface="Calibri" pitchFamily="34" charset="0"/>
                <a:cs typeface="Calibri" pitchFamily="34" charset="0"/>
              </a:rPr>
              <a:t>Considere un valor de la Urea =  530 U$S/t; Valor del SPT= 650U$S/t. </a:t>
            </a:r>
          </a:p>
          <a:p>
            <a:pPr lvl="1"/>
            <a:r>
              <a:rPr lang="es-AR" sz="2000" dirty="0" smtClean="0">
                <a:latin typeface="Calibri" pitchFamily="34" charset="0"/>
                <a:cs typeface="Calibri" pitchFamily="34" charset="0"/>
              </a:rPr>
              <a:t>Costo de Aplicación 12 U$S/ha.</a:t>
            </a:r>
          </a:p>
          <a:p>
            <a:pPr lvl="1"/>
            <a:r>
              <a:rPr lang="es-AR" sz="2000" dirty="0" smtClean="0">
                <a:latin typeface="Calibri" pitchFamily="34" charset="0"/>
                <a:cs typeface="Calibri" pitchFamily="34" charset="0"/>
              </a:rPr>
              <a:t> </a:t>
            </a:r>
          </a:p>
          <a:p>
            <a:pPr lvl="1"/>
            <a:r>
              <a:rPr lang="es-AR" sz="2000" dirty="0" smtClean="0">
                <a:latin typeface="Calibri" pitchFamily="34" charset="0"/>
                <a:cs typeface="Calibri" pitchFamily="34" charset="0"/>
              </a:rPr>
              <a:t>e)Asumiendo que la práctica produce un incremento en el rendimiento de madera, cual es la proporción entre el costo de fertilizar y el ingreso extra por aumento de rendimiento?</a:t>
            </a:r>
          </a:p>
          <a:p>
            <a:r>
              <a:rPr lang="es-AR" sz="2000" dirty="0" smtClean="0">
                <a:latin typeface="Calibri" pitchFamily="34" charset="0"/>
                <a:cs typeface="Calibri" pitchFamily="34" charset="0"/>
              </a:rPr>
              <a:t> </a:t>
            </a:r>
          </a:p>
          <a:p>
            <a:r>
              <a:rPr lang="es-AR" sz="2000" dirty="0" smtClean="0">
                <a:latin typeface="Calibri" pitchFamily="34" charset="0"/>
                <a:cs typeface="Calibri" pitchFamily="34" charset="0"/>
              </a:rPr>
              <a:t>Monte en Pie de U$$ 30/t; una densidad de 0.8 t/m</a:t>
            </a:r>
            <a:r>
              <a:rPr lang="es-AR" sz="2000" baseline="30000" dirty="0" smtClean="0">
                <a:latin typeface="Calibri" pitchFamily="34" charset="0"/>
                <a:cs typeface="Calibri" pitchFamily="34" charset="0"/>
              </a:rPr>
              <a:t>3</a:t>
            </a:r>
            <a:r>
              <a:rPr lang="es-AR" sz="2000" dirty="0" smtClean="0">
                <a:latin typeface="Calibri" pitchFamily="34" charset="0"/>
                <a:cs typeface="Calibri" pitchFamily="34" charset="0"/>
              </a:rPr>
              <a:t>; un rendimiento de 250 m</a:t>
            </a:r>
            <a:r>
              <a:rPr lang="es-AR" sz="2000" baseline="30000" dirty="0" smtClean="0">
                <a:latin typeface="Calibri" pitchFamily="34" charset="0"/>
                <a:cs typeface="Calibri" pitchFamily="34" charset="0"/>
              </a:rPr>
              <a:t>3</a:t>
            </a:r>
            <a:r>
              <a:rPr lang="es-AR" sz="2000" dirty="0" smtClean="0">
                <a:latin typeface="Calibri" pitchFamily="34" charset="0"/>
                <a:cs typeface="Calibri" pitchFamily="34" charset="0"/>
              </a:rPr>
              <a:t>/ha del Testigo (1er corte a los 10 años); un rendimiento de 300 m</a:t>
            </a:r>
            <a:r>
              <a:rPr lang="es-AR" sz="2000" baseline="30000" dirty="0" smtClean="0">
                <a:latin typeface="Calibri" pitchFamily="34" charset="0"/>
                <a:cs typeface="Calibri" pitchFamily="34" charset="0"/>
              </a:rPr>
              <a:t>3</a:t>
            </a:r>
            <a:r>
              <a:rPr lang="es-AR" sz="2000" dirty="0" smtClean="0">
                <a:latin typeface="Calibri" pitchFamily="34" charset="0"/>
                <a:cs typeface="Calibri" pitchFamily="34" charset="0"/>
              </a:rPr>
              <a:t>/ha del Fertilizado (1er corte a los 10 años).</a:t>
            </a:r>
          </a:p>
          <a:p>
            <a:endParaRPr lang="es-AR" sz="2000" dirty="0">
              <a:latin typeface="Calibri" pitchFamily="34" charset="0"/>
              <a:cs typeface="Calibri" pitchFamily="34" charset="0"/>
            </a:endParaRPr>
          </a:p>
        </p:txBody>
      </p:sp>
      <p:sp>
        <p:nvSpPr>
          <p:cNvPr id="6" name="5 Elipse"/>
          <p:cNvSpPr/>
          <p:nvPr/>
        </p:nvSpPr>
        <p:spPr>
          <a:xfrm>
            <a:off x="2643174" y="1071546"/>
            <a:ext cx="1357322"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2867012" y="2357430"/>
            <a:ext cx="2562244"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Elipse"/>
          <p:cNvSpPr/>
          <p:nvPr/>
        </p:nvSpPr>
        <p:spPr>
          <a:xfrm>
            <a:off x="2428860" y="3000372"/>
            <a:ext cx="2562244"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ox(in)">
                                      <p:cBhvr>
                                        <p:cTn id="10" dur="500"/>
                                        <p:tgtEl>
                                          <p:spTgt spid="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ox(in)">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857224" y="4357694"/>
            <a:ext cx="7500990" cy="1015663"/>
          </a:xfrm>
          <a:prstGeom prst="rect">
            <a:avLst/>
          </a:prstGeom>
          <a:noFill/>
        </p:spPr>
        <p:txBody>
          <a:bodyPr wrap="square" rtlCol="0">
            <a:spAutoFit/>
          </a:bodyPr>
          <a:lstStyle/>
          <a:p>
            <a:r>
              <a:rPr lang="es-AR" dirty="0" smtClean="0">
                <a:latin typeface="Calibri" pitchFamily="34" charset="0"/>
                <a:cs typeface="Calibri" pitchFamily="34" charset="0"/>
              </a:rPr>
              <a:t> </a:t>
            </a:r>
            <a:r>
              <a:rPr lang="es-AR" sz="2000" b="1" dirty="0" smtClean="0">
                <a:latin typeface="Calibri" pitchFamily="34" charset="0"/>
                <a:cs typeface="Calibri" pitchFamily="34" charset="0"/>
              </a:rPr>
              <a:t>c) costo total de los fertilizantes aplicados por ha</a:t>
            </a:r>
          </a:p>
          <a:p>
            <a:r>
              <a:rPr lang="es-AR" sz="2000" b="1" dirty="0" smtClean="0">
                <a:latin typeface="Calibri" pitchFamily="34" charset="0"/>
                <a:cs typeface="Calibri" pitchFamily="34" charset="0"/>
              </a:rPr>
              <a:t>(Asumiendo que aplica separados la urea y el SFT)</a:t>
            </a:r>
          </a:p>
          <a:p>
            <a:endParaRPr lang="es-AR" sz="2000" b="1" dirty="0">
              <a:latin typeface="Calibri" pitchFamily="34" charset="0"/>
              <a:cs typeface="Calibri" pitchFamily="34" charset="0"/>
            </a:endParaRPr>
          </a:p>
        </p:txBody>
      </p:sp>
      <p:sp>
        <p:nvSpPr>
          <p:cNvPr id="5" name="4 CuadroTexto"/>
          <p:cNvSpPr txBox="1"/>
          <p:nvPr/>
        </p:nvSpPr>
        <p:spPr>
          <a:xfrm>
            <a:off x="714348" y="428604"/>
            <a:ext cx="4955844" cy="677108"/>
          </a:xfrm>
          <a:prstGeom prst="rect">
            <a:avLst/>
          </a:prstGeom>
          <a:noFill/>
        </p:spPr>
        <p:txBody>
          <a:bodyPr wrap="none" rtlCol="0">
            <a:spAutoFit/>
          </a:bodyPr>
          <a:lstStyle/>
          <a:p>
            <a:pPr lvl="0"/>
            <a:r>
              <a:rPr lang="es-AR" sz="2000" b="1" dirty="0" smtClean="0">
                <a:latin typeface="Calibri" pitchFamily="34" charset="0"/>
                <a:cs typeface="Calibri" pitchFamily="34" charset="0"/>
              </a:rPr>
              <a:t>a) la cantidad de fertilizantes a aplicar por ha</a:t>
            </a:r>
          </a:p>
          <a:p>
            <a:endParaRPr lang="es-AR" dirty="0">
              <a:latin typeface="Calibri" pitchFamily="34" charset="0"/>
              <a:cs typeface="Calibri" pitchFamily="34" charset="0"/>
            </a:endParaRPr>
          </a:p>
        </p:txBody>
      </p:sp>
      <p:sp>
        <p:nvSpPr>
          <p:cNvPr id="6" name="5 CuadroTexto"/>
          <p:cNvSpPr txBox="1"/>
          <p:nvPr/>
        </p:nvSpPr>
        <p:spPr>
          <a:xfrm>
            <a:off x="1285852" y="1142984"/>
            <a:ext cx="5724644" cy="923330"/>
          </a:xfrm>
          <a:prstGeom prst="rect">
            <a:avLst/>
          </a:prstGeom>
          <a:noFill/>
        </p:spPr>
        <p:txBody>
          <a:bodyPr wrap="none" rtlCol="0">
            <a:spAutoFit/>
          </a:bodyPr>
          <a:lstStyle/>
          <a:p>
            <a:r>
              <a:rPr lang="es-AR" dirty="0" smtClean="0">
                <a:latin typeface="Calibri" pitchFamily="34" charset="0"/>
                <a:cs typeface="Calibri" pitchFamily="34" charset="0"/>
              </a:rPr>
              <a:t>0,054 Kg/planta X 833 plantas= </a:t>
            </a:r>
            <a:r>
              <a:rPr lang="es-AR" dirty="0" smtClean="0">
                <a:latin typeface="Calibri" pitchFamily="34" charset="0"/>
                <a:cs typeface="Calibri" pitchFamily="34" charset="0"/>
              </a:rPr>
              <a:t>44.98 Kg </a:t>
            </a:r>
            <a:r>
              <a:rPr lang="es-AR" dirty="0" smtClean="0">
                <a:latin typeface="Calibri" pitchFamily="34" charset="0"/>
                <a:cs typeface="Calibri" pitchFamily="34" charset="0"/>
              </a:rPr>
              <a:t>Urea / ha.	</a:t>
            </a:r>
          </a:p>
          <a:p>
            <a:r>
              <a:rPr lang="es-AR" dirty="0" smtClean="0">
                <a:latin typeface="Calibri" pitchFamily="34" charset="0"/>
                <a:cs typeface="Calibri" pitchFamily="34" charset="0"/>
              </a:rPr>
              <a:t>0,152Kg SFT/ planta X 833 Pl.= </a:t>
            </a:r>
            <a:r>
              <a:rPr lang="es-AR" dirty="0" smtClean="0">
                <a:latin typeface="Calibri" pitchFamily="34" charset="0"/>
                <a:cs typeface="Calibri" pitchFamily="34" charset="0"/>
              </a:rPr>
              <a:t>126.6 </a:t>
            </a:r>
            <a:r>
              <a:rPr lang="es-AR" dirty="0" err="1" smtClean="0">
                <a:latin typeface="Calibri" pitchFamily="34" charset="0"/>
                <a:cs typeface="Calibri" pitchFamily="34" charset="0"/>
              </a:rPr>
              <a:t>KgSFT</a:t>
            </a:r>
            <a:r>
              <a:rPr lang="es-AR" dirty="0" smtClean="0">
                <a:latin typeface="Calibri" pitchFamily="34" charset="0"/>
                <a:cs typeface="Calibri" pitchFamily="34" charset="0"/>
              </a:rPr>
              <a:t>/ha</a:t>
            </a:r>
          </a:p>
          <a:p>
            <a:endParaRPr lang="es-AR" dirty="0"/>
          </a:p>
        </p:txBody>
      </p:sp>
      <p:sp>
        <p:nvSpPr>
          <p:cNvPr id="7" name="6 CuadroTexto"/>
          <p:cNvSpPr txBox="1"/>
          <p:nvPr/>
        </p:nvSpPr>
        <p:spPr>
          <a:xfrm>
            <a:off x="642910" y="2071678"/>
            <a:ext cx="4269823" cy="677108"/>
          </a:xfrm>
          <a:prstGeom prst="rect">
            <a:avLst/>
          </a:prstGeom>
          <a:noFill/>
        </p:spPr>
        <p:txBody>
          <a:bodyPr wrap="none" rtlCol="0">
            <a:spAutoFit/>
          </a:bodyPr>
          <a:lstStyle/>
          <a:p>
            <a:pPr lvl="0"/>
            <a:r>
              <a:rPr lang="es-AR" sz="2000" b="1" dirty="0" smtClean="0">
                <a:latin typeface="Calibri" pitchFamily="34" charset="0"/>
                <a:cs typeface="Calibri" pitchFamily="34" charset="0"/>
              </a:rPr>
              <a:t>b)costo total de los fertilizantes por ha</a:t>
            </a:r>
          </a:p>
          <a:p>
            <a:endParaRPr lang="es-AR" dirty="0"/>
          </a:p>
        </p:txBody>
      </p:sp>
      <p:sp>
        <p:nvSpPr>
          <p:cNvPr id="8" name="7 CuadroTexto"/>
          <p:cNvSpPr txBox="1"/>
          <p:nvPr/>
        </p:nvSpPr>
        <p:spPr>
          <a:xfrm>
            <a:off x="500034" y="2571744"/>
            <a:ext cx="7328032" cy="1754326"/>
          </a:xfrm>
          <a:prstGeom prst="rect">
            <a:avLst/>
          </a:prstGeom>
          <a:noFill/>
        </p:spPr>
        <p:txBody>
          <a:bodyPr wrap="none" rtlCol="0">
            <a:spAutoFit/>
          </a:bodyPr>
          <a:lstStyle/>
          <a:p>
            <a:r>
              <a:rPr lang="en-US" dirty="0" smtClean="0">
                <a:latin typeface="Calibri" pitchFamily="34" charset="0"/>
                <a:cs typeface="Calibri" pitchFamily="34" charset="0"/>
              </a:rPr>
              <a:t>Urea: 1000 kg …… 530U$S      1Kg urea …..0,53 U$S;   </a:t>
            </a:r>
            <a:r>
              <a:rPr lang="en-US" dirty="0" smtClean="0">
                <a:latin typeface="Calibri" pitchFamily="34" charset="0"/>
                <a:cs typeface="Calibri" pitchFamily="34" charset="0"/>
              </a:rPr>
              <a:t>44,98 </a:t>
            </a:r>
            <a:r>
              <a:rPr lang="en-US" dirty="0" smtClean="0">
                <a:latin typeface="Calibri" pitchFamily="34" charset="0"/>
                <a:cs typeface="Calibri" pitchFamily="34" charset="0"/>
              </a:rPr>
              <a:t>kg……. </a:t>
            </a:r>
            <a:r>
              <a:rPr lang="en-US" b="1" dirty="0" smtClean="0">
                <a:latin typeface="Calibri" pitchFamily="34" charset="0"/>
                <a:cs typeface="Calibri" pitchFamily="34" charset="0"/>
              </a:rPr>
              <a:t>23,84 </a:t>
            </a:r>
            <a:r>
              <a:rPr lang="en-US" b="1" dirty="0" smtClean="0">
                <a:latin typeface="Calibri" pitchFamily="34" charset="0"/>
                <a:cs typeface="Calibri" pitchFamily="34" charset="0"/>
              </a:rPr>
              <a:t>U$S</a:t>
            </a:r>
            <a:endParaRPr lang="es-AR" dirty="0" smtClean="0">
              <a:latin typeface="Calibri" pitchFamily="34" charset="0"/>
              <a:cs typeface="Calibri" pitchFamily="34" charset="0"/>
            </a:endParaRPr>
          </a:p>
          <a:p>
            <a:r>
              <a:rPr lang="en-US" dirty="0" smtClean="0">
                <a:latin typeface="Calibri" pitchFamily="34" charset="0"/>
                <a:cs typeface="Calibri" pitchFamily="34" charset="0"/>
              </a:rPr>
              <a:t> </a:t>
            </a:r>
            <a:endParaRPr lang="es-AR" dirty="0" smtClean="0">
              <a:latin typeface="Calibri" pitchFamily="34" charset="0"/>
              <a:cs typeface="Calibri" pitchFamily="34" charset="0"/>
            </a:endParaRPr>
          </a:p>
          <a:p>
            <a:r>
              <a:rPr lang="en-US" dirty="0" smtClean="0">
                <a:latin typeface="Calibri" pitchFamily="34" charset="0"/>
                <a:cs typeface="Calibri" pitchFamily="34" charset="0"/>
              </a:rPr>
              <a:t>SFT  1kg SFT ……….. 0,65 U$S;   </a:t>
            </a:r>
            <a:r>
              <a:rPr lang="en-US" dirty="0" smtClean="0">
                <a:latin typeface="Calibri" pitchFamily="34" charset="0"/>
                <a:cs typeface="Calibri" pitchFamily="34" charset="0"/>
              </a:rPr>
              <a:t>126,6 </a:t>
            </a:r>
            <a:r>
              <a:rPr lang="en-US" dirty="0" smtClean="0">
                <a:latin typeface="Calibri" pitchFamily="34" charset="0"/>
                <a:cs typeface="Calibri" pitchFamily="34" charset="0"/>
              </a:rPr>
              <a:t>kg SFT ………………….</a:t>
            </a:r>
            <a:r>
              <a:rPr lang="en-US" b="1" dirty="0" smtClean="0">
                <a:latin typeface="Calibri" pitchFamily="34" charset="0"/>
                <a:cs typeface="Calibri" pitchFamily="34" charset="0"/>
              </a:rPr>
              <a:t>82,29 </a:t>
            </a:r>
            <a:r>
              <a:rPr lang="en-US" b="1" dirty="0" smtClean="0">
                <a:latin typeface="Calibri" pitchFamily="34" charset="0"/>
                <a:cs typeface="Calibri" pitchFamily="34" charset="0"/>
              </a:rPr>
              <a:t>U$S</a:t>
            </a:r>
          </a:p>
          <a:p>
            <a:endParaRPr lang="en-US" b="1" dirty="0" smtClean="0">
              <a:latin typeface="Calibri" pitchFamily="34" charset="0"/>
              <a:cs typeface="Calibri" pitchFamily="34" charset="0"/>
            </a:endParaRPr>
          </a:p>
          <a:p>
            <a:pPr algn="ctr"/>
            <a:r>
              <a:rPr lang="es-AR" b="1" dirty="0" smtClean="0">
                <a:latin typeface="Calibri" pitchFamily="34" charset="0"/>
                <a:cs typeface="Calibri" pitchFamily="34" charset="0"/>
              </a:rPr>
              <a:t>23,84 +82,29 = 106,13 </a:t>
            </a:r>
            <a:r>
              <a:rPr lang="es-AR" b="1" dirty="0" smtClean="0">
                <a:latin typeface="Calibri" pitchFamily="34" charset="0"/>
                <a:cs typeface="Calibri" pitchFamily="34" charset="0"/>
              </a:rPr>
              <a:t>U$S/ha</a:t>
            </a:r>
            <a:endParaRPr lang="es-AR" dirty="0" smtClean="0">
              <a:latin typeface="Calibri" pitchFamily="34" charset="0"/>
              <a:cs typeface="Calibri" pitchFamily="34" charset="0"/>
            </a:endParaRPr>
          </a:p>
          <a:p>
            <a:r>
              <a:rPr lang="en-US" dirty="0" smtClean="0">
                <a:latin typeface="Calibri" pitchFamily="34" charset="0"/>
                <a:cs typeface="Calibri" pitchFamily="34" charset="0"/>
              </a:rPr>
              <a:t> </a:t>
            </a:r>
            <a:endParaRPr lang="es-AR" dirty="0"/>
          </a:p>
        </p:txBody>
      </p:sp>
      <p:sp>
        <p:nvSpPr>
          <p:cNvPr id="9" name="8 CuadroTexto"/>
          <p:cNvSpPr txBox="1"/>
          <p:nvPr/>
        </p:nvSpPr>
        <p:spPr>
          <a:xfrm>
            <a:off x="1714480" y="5357826"/>
            <a:ext cx="4745210" cy="646331"/>
          </a:xfrm>
          <a:prstGeom prst="rect">
            <a:avLst/>
          </a:prstGeom>
          <a:noFill/>
        </p:spPr>
        <p:txBody>
          <a:bodyPr wrap="none" rtlCol="0">
            <a:spAutoFit/>
          </a:bodyPr>
          <a:lstStyle/>
          <a:p>
            <a:r>
              <a:rPr lang="es-AR" b="1" dirty="0" smtClean="0">
                <a:latin typeface="Calibri" pitchFamily="34" charset="0"/>
                <a:cs typeface="Calibri" pitchFamily="34" charset="0"/>
              </a:rPr>
              <a:t>106,13 </a:t>
            </a:r>
            <a:r>
              <a:rPr lang="es-AR" b="1" dirty="0" smtClean="0">
                <a:latin typeface="Calibri" pitchFamily="34" charset="0"/>
                <a:cs typeface="Calibri" pitchFamily="34" charset="0"/>
              </a:rPr>
              <a:t>U$S/ha+ 2 *12 U$S/ha= </a:t>
            </a:r>
            <a:r>
              <a:rPr lang="es-AR" b="1" dirty="0" smtClean="0">
                <a:latin typeface="Calibri" pitchFamily="34" charset="0"/>
                <a:cs typeface="Calibri" pitchFamily="34" charset="0"/>
              </a:rPr>
              <a:t>130,13 7U$S/ha</a:t>
            </a:r>
            <a:endParaRPr lang="es-AR" b="1" dirty="0" smtClean="0">
              <a:latin typeface="Calibri" pitchFamily="34" charset="0"/>
              <a:cs typeface="Calibri" pitchFamily="34" charset="0"/>
            </a:endParaRP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1285860"/>
            <a:ext cx="8072494" cy="5078313"/>
          </a:xfrm>
          <a:prstGeom prst="rect">
            <a:avLst/>
          </a:prstGeom>
          <a:noFill/>
        </p:spPr>
        <p:txBody>
          <a:bodyPr wrap="square" rtlCol="0">
            <a:spAutoFit/>
          </a:bodyPr>
          <a:lstStyle/>
          <a:p>
            <a:r>
              <a:rPr lang="es-AR" dirty="0" smtClean="0">
                <a:latin typeface="Calibri" pitchFamily="34" charset="0"/>
                <a:cs typeface="Calibri" pitchFamily="34" charset="0"/>
              </a:rPr>
              <a:t> -Costo nutrientes: Urea contenido de N 46%</a:t>
            </a:r>
          </a:p>
          <a:p>
            <a:r>
              <a:rPr lang="es-AR" dirty="0" smtClean="0">
                <a:latin typeface="Calibri" pitchFamily="34" charset="0"/>
                <a:cs typeface="Calibri" pitchFamily="34" charset="0"/>
              </a:rPr>
              <a:t>1000kg urea--------460kg N</a:t>
            </a:r>
          </a:p>
          <a:p>
            <a:r>
              <a:rPr lang="es-AR" dirty="0" smtClean="0">
                <a:latin typeface="Calibri" pitchFamily="34" charset="0"/>
                <a:cs typeface="Calibri" pitchFamily="34" charset="0"/>
              </a:rPr>
              <a:t>aplico </a:t>
            </a:r>
            <a:r>
              <a:rPr lang="es-AR" dirty="0" smtClean="0">
                <a:latin typeface="Calibri" pitchFamily="34" charset="0"/>
                <a:cs typeface="Calibri" pitchFamily="34" charset="0"/>
              </a:rPr>
              <a:t>44,98  </a:t>
            </a:r>
            <a:r>
              <a:rPr lang="es-AR" dirty="0" smtClean="0">
                <a:latin typeface="Calibri" pitchFamily="34" charset="0"/>
                <a:cs typeface="Calibri" pitchFamily="34" charset="0"/>
              </a:rPr>
              <a:t>kg urea/ha ------x= </a:t>
            </a:r>
            <a:r>
              <a:rPr lang="es-AR" dirty="0" smtClean="0">
                <a:latin typeface="Calibri" pitchFamily="34" charset="0"/>
                <a:cs typeface="Calibri" pitchFamily="34" charset="0"/>
              </a:rPr>
              <a:t>20,67 </a:t>
            </a:r>
            <a:r>
              <a:rPr lang="es-AR" dirty="0" smtClean="0">
                <a:latin typeface="Calibri" pitchFamily="34" charset="0"/>
                <a:cs typeface="Calibri" pitchFamily="34" charset="0"/>
              </a:rPr>
              <a:t>kg N</a:t>
            </a:r>
          </a:p>
          <a:p>
            <a:r>
              <a:rPr lang="es-AR" dirty="0" smtClean="0">
                <a:latin typeface="Calibri" pitchFamily="34" charset="0"/>
                <a:cs typeface="Calibri" pitchFamily="34" charset="0"/>
              </a:rPr>
              <a:t>Si </a:t>
            </a:r>
            <a:r>
              <a:rPr lang="es-AR" dirty="0" smtClean="0">
                <a:latin typeface="Calibri" pitchFamily="34" charset="0"/>
                <a:cs typeface="Calibri" pitchFamily="34" charset="0"/>
              </a:rPr>
              <a:t>20,67 </a:t>
            </a:r>
            <a:r>
              <a:rPr lang="es-AR" dirty="0" smtClean="0">
                <a:latin typeface="Calibri" pitchFamily="34" charset="0"/>
                <a:cs typeface="Calibri" pitchFamily="34" charset="0"/>
              </a:rPr>
              <a:t>kg N--------me cuestan </a:t>
            </a:r>
            <a:r>
              <a:rPr lang="es-AR" dirty="0" smtClean="0">
                <a:latin typeface="Calibri" pitchFamily="34" charset="0"/>
                <a:cs typeface="Calibri" pitchFamily="34" charset="0"/>
              </a:rPr>
              <a:t>23,84 </a:t>
            </a:r>
            <a:r>
              <a:rPr lang="es-AR" dirty="0" smtClean="0">
                <a:latin typeface="Calibri" pitchFamily="34" charset="0"/>
                <a:cs typeface="Calibri" pitchFamily="34" charset="0"/>
              </a:rPr>
              <a:t>U$S</a:t>
            </a:r>
          </a:p>
          <a:p>
            <a:r>
              <a:rPr lang="es-AR" dirty="0" smtClean="0">
                <a:latin typeface="Calibri" pitchFamily="34" charset="0"/>
                <a:cs typeface="Calibri" pitchFamily="34" charset="0"/>
              </a:rPr>
              <a:t>1 kg N-----------x=1,15 U$S/kg N</a:t>
            </a:r>
          </a:p>
          <a:p>
            <a:r>
              <a:rPr lang="es-AR" dirty="0" smtClean="0">
                <a:latin typeface="Calibri" pitchFamily="34" charset="0"/>
                <a:cs typeface="Calibri" pitchFamily="34" charset="0"/>
              </a:rPr>
              <a:t> </a:t>
            </a:r>
          </a:p>
          <a:p>
            <a:r>
              <a:rPr lang="es-AR" dirty="0" smtClean="0">
                <a:latin typeface="Calibri" pitchFamily="34" charset="0"/>
                <a:cs typeface="Calibri" pitchFamily="34" charset="0"/>
              </a:rPr>
              <a:t>El SFT contiene un 20% de P</a:t>
            </a:r>
          </a:p>
          <a:p>
            <a:r>
              <a:rPr lang="es-AR" dirty="0" smtClean="0">
                <a:latin typeface="Calibri" pitchFamily="34" charset="0"/>
                <a:cs typeface="Calibri" pitchFamily="34" charset="0"/>
              </a:rPr>
              <a:t>1kg SFT-----------0,2 kg P</a:t>
            </a:r>
          </a:p>
          <a:p>
            <a:r>
              <a:rPr lang="es-AR" dirty="0" smtClean="0">
                <a:latin typeface="Calibri" pitchFamily="34" charset="0"/>
                <a:cs typeface="Calibri" pitchFamily="34" charset="0"/>
              </a:rPr>
              <a:t>126,6 </a:t>
            </a:r>
            <a:r>
              <a:rPr lang="es-AR" dirty="0" smtClean="0">
                <a:latin typeface="Calibri" pitchFamily="34" charset="0"/>
                <a:cs typeface="Calibri" pitchFamily="34" charset="0"/>
              </a:rPr>
              <a:t>kg SFT--------x= </a:t>
            </a:r>
            <a:r>
              <a:rPr lang="es-AR" dirty="0" smtClean="0">
                <a:latin typeface="Calibri" pitchFamily="34" charset="0"/>
                <a:cs typeface="Calibri" pitchFamily="34" charset="0"/>
              </a:rPr>
              <a:t>25,32 kg </a:t>
            </a:r>
            <a:r>
              <a:rPr lang="es-AR" dirty="0" smtClean="0">
                <a:latin typeface="Calibri" pitchFamily="34" charset="0"/>
                <a:cs typeface="Calibri" pitchFamily="34" charset="0"/>
              </a:rPr>
              <a:t>P   que me cuestan </a:t>
            </a:r>
            <a:r>
              <a:rPr lang="es-AR" dirty="0" smtClean="0">
                <a:latin typeface="Calibri" pitchFamily="34" charset="0"/>
                <a:cs typeface="Calibri" pitchFamily="34" charset="0"/>
              </a:rPr>
              <a:t>82,29 U</a:t>
            </a:r>
            <a:r>
              <a:rPr lang="es-AR" dirty="0" smtClean="0">
                <a:latin typeface="Calibri" pitchFamily="34" charset="0"/>
                <a:cs typeface="Calibri" pitchFamily="34" charset="0"/>
              </a:rPr>
              <a:t>$</a:t>
            </a:r>
          </a:p>
          <a:p>
            <a:r>
              <a:rPr lang="es-AR" dirty="0" smtClean="0">
                <a:latin typeface="Calibri" pitchFamily="34" charset="0"/>
                <a:cs typeface="Calibri" pitchFamily="34" charset="0"/>
              </a:rPr>
              <a:t>1kg P me cuesta 3,25U$</a:t>
            </a:r>
          </a:p>
          <a:p>
            <a:r>
              <a:rPr lang="es-AR" dirty="0" smtClean="0">
                <a:latin typeface="Calibri" pitchFamily="34" charset="0"/>
                <a:cs typeface="Calibri" pitchFamily="34" charset="0"/>
              </a:rPr>
              <a:t>  </a:t>
            </a:r>
          </a:p>
          <a:p>
            <a:r>
              <a:rPr lang="es-AR" dirty="0" smtClean="0">
                <a:latin typeface="Calibri" pitchFamily="34" charset="0"/>
                <a:cs typeface="Calibri" pitchFamily="34" charset="0"/>
              </a:rPr>
              <a:t>-Costo de aplicación:</a:t>
            </a:r>
          </a:p>
          <a:p>
            <a:r>
              <a:rPr lang="es-AR" dirty="0" smtClean="0">
                <a:latin typeface="Calibri" pitchFamily="34" charset="0"/>
                <a:cs typeface="Calibri" pitchFamily="34" charset="0"/>
              </a:rPr>
              <a:t>12 U$S  / ha / </a:t>
            </a:r>
            <a:r>
              <a:rPr lang="es-AR" dirty="0" smtClean="0">
                <a:latin typeface="Calibri" pitchFamily="34" charset="0"/>
                <a:cs typeface="Calibri" pitchFamily="34" charset="0"/>
              </a:rPr>
              <a:t>20,67 </a:t>
            </a:r>
            <a:r>
              <a:rPr lang="es-AR" dirty="0" smtClean="0">
                <a:latin typeface="Calibri" pitchFamily="34" charset="0"/>
                <a:cs typeface="Calibri" pitchFamily="34" charset="0"/>
              </a:rPr>
              <a:t>Kg </a:t>
            </a:r>
            <a:r>
              <a:rPr lang="es-AR" b="1" dirty="0" smtClean="0">
                <a:latin typeface="Calibri" pitchFamily="34" charset="0"/>
                <a:cs typeface="Calibri" pitchFamily="34" charset="0"/>
              </a:rPr>
              <a:t>N</a:t>
            </a:r>
            <a:r>
              <a:rPr lang="es-AR" dirty="0" smtClean="0">
                <a:latin typeface="Calibri" pitchFamily="34" charset="0"/>
                <a:cs typeface="Calibri" pitchFamily="34" charset="0"/>
              </a:rPr>
              <a:t> /ha= </a:t>
            </a:r>
            <a:r>
              <a:rPr lang="es-AR" dirty="0" smtClean="0">
                <a:latin typeface="Calibri" pitchFamily="34" charset="0"/>
                <a:cs typeface="Calibri" pitchFamily="34" charset="0"/>
              </a:rPr>
              <a:t>0,58 </a:t>
            </a:r>
            <a:r>
              <a:rPr lang="es-AR" dirty="0" smtClean="0">
                <a:latin typeface="Calibri" pitchFamily="34" charset="0"/>
                <a:cs typeface="Calibri" pitchFamily="34" charset="0"/>
              </a:rPr>
              <a:t>U$S/Kg N.</a:t>
            </a:r>
          </a:p>
          <a:p>
            <a:r>
              <a:rPr lang="es-AR" dirty="0" smtClean="0">
                <a:latin typeface="Calibri" pitchFamily="34" charset="0"/>
                <a:cs typeface="Calibri" pitchFamily="34" charset="0"/>
              </a:rPr>
              <a:t>12U$S/ha / </a:t>
            </a:r>
            <a:r>
              <a:rPr lang="es-AR" dirty="0" smtClean="0">
                <a:latin typeface="Calibri" pitchFamily="34" charset="0"/>
                <a:cs typeface="Calibri" pitchFamily="34" charset="0"/>
              </a:rPr>
              <a:t>25,32 </a:t>
            </a:r>
            <a:r>
              <a:rPr lang="es-AR" dirty="0" smtClean="0">
                <a:latin typeface="Calibri" pitchFamily="34" charset="0"/>
                <a:cs typeface="Calibri" pitchFamily="34" charset="0"/>
              </a:rPr>
              <a:t> </a:t>
            </a:r>
            <a:r>
              <a:rPr lang="es-AR" dirty="0" smtClean="0">
                <a:latin typeface="Calibri" pitchFamily="34" charset="0"/>
                <a:cs typeface="Calibri" pitchFamily="34" charset="0"/>
              </a:rPr>
              <a:t>Kg P/ ha = </a:t>
            </a:r>
            <a:r>
              <a:rPr lang="es-AR" dirty="0" smtClean="0">
                <a:latin typeface="Calibri" pitchFamily="34" charset="0"/>
                <a:cs typeface="Calibri" pitchFamily="34" charset="0"/>
              </a:rPr>
              <a:t>0,47 </a:t>
            </a:r>
            <a:r>
              <a:rPr lang="es-AR" dirty="0" smtClean="0">
                <a:latin typeface="Calibri" pitchFamily="34" charset="0"/>
                <a:cs typeface="Calibri" pitchFamily="34" charset="0"/>
              </a:rPr>
              <a:t>U$S / Kg P.</a:t>
            </a:r>
          </a:p>
          <a:p>
            <a:r>
              <a:rPr lang="es-AR" dirty="0" smtClean="0">
                <a:latin typeface="Calibri" pitchFamily="34" charset="0"/>
                <a:cs typeface="Calibri" pitchFamily="34" charset="0"/>
              </a:rPr>
              <a:t> </a:t>
            </a:r>
          </a:p>
          <a:p>
            <a:r>
              <a:rPr lang="es-AR" b="1" dirty="0" smtClean="0">
                <a:latin typeface="Calibri" pitchFamily="34" charset="0"/>
                <a:cs typeface="Calibri" pitchFamily="34" charset="0"/>
              </a:rPr>
              <a:t>Costo por Kg de Nutrientes aplicados= 1,15 + </a:t>
            </a:r>
            <a:r>
              <a:rPr lang="es-AR" b="1" dirty="0" smtClean="0">
                <a:latin typeface="Calibri" pitchFamily="34" charset="0"/>
                <a:cs typeface="Calibri" pitchFamily="34" charset="0"/>
              </a:rPr>
              <a:t>0,58 </a:t>
            </a:r>
            <a:r>
              <a:rPr lang="es-AR" b="1" dirty="0" smtClean="0">
                <a:latin typeface="Calibri" pitchFamily="34" charset="0"/>
                <a:cs typeface="Calibri" pitchFamily="34" charset="0"/>
              </a:rPr>
              <a:t>+ 3,25 + </a:t>
            </a:r>
            <a:r>
              <a:rPr lang="es-AR" b="1" dirty="0" smtClean="0">
                <a:latin typeface="Calibri" pitchFamily="34" charset="0"/>
                <a:cs typeface="Calibri" pitchFamily="34" charset="0"/>
              </a:rPr>
              <a:t>0,47 </a:t>
            </a:r>
            <a:r>
              <a:rPr lang="es-AR" b="1" dirty="0" smtClean="0">
                <a:latin typeface="Calibri" pitchFamily="34" charset="0"/>
                <a:cs typeface="Calibri" pitchFamily="34" charset="0"/>
              </a:rPr>
              <a:t>= </a:t>
            </a:r>
            <a:r>
              <a:rPr lang="es-AR" b="1" dirty="0" smtClean="0">
                <a:latin typeface="Calibri" pitchFamily="34" charset="0"/>
                <a:cs typeface="Calibri" pitchFamily="34" charset="0"/>
              </a:rPr>
              <a:t>5,45 </a:t>
            </a:r>
            <a:r>
              <a:rPr lang="es-AR" b="1" dirty="0" smtClean="0">
                <a:latin typeface="Calibri" pitchFamily="34" charset="0"/>
                <a:cs typeface="Calibri" pitchFamily="34" charset="0"/>
              </a:rPr>
              <a:t>U$S / Kg N+P aplicado.</a:t>
            </a:r>
            <a:endParaRPr lang="es-AR" dirty="0" smtClean="0">
              <a:latin typeface="Calibri" pitchFamily="34" charset="0"/>
              <a:cs typeface="Calibri" pitchFamily="34" charset="0"/>
            </a:endParaRPr>
          </a:p>
          <a:p>
            <a:endParaRPr lang="es-AR" dirty="0">
              <a:latin typeface="Calibri" pitchFamily="34" charset="0"/>
              <a:cs typeface="Calibri" pitchFamily="34" charset="0"/>
            </a:endParaRPr>
          </a:p>
        </p:txBody>
      </p:sp>
      <p:sp>
        <p:nvSpPr>
          <p:cNvPr id="5" name="4 CuadroTexto"/>
          <p:cNvSpPr txBox="1"/>
          <p:nvPr/>
        </p:nvSpPr>
        <p:spPr>
          <a:xfrm>
            <a:off x="357158" y="285728"/>
            <a:ext cx="8429684" cy="646331"/>
          </a:xfrm>
          <a:prstGeom prst="rect">
            <a:avLst/>
          </a:prstGeom>
          <a:noFill/>
        </p:spPr>
        <p:txBody>
          <a:bodyPr wrap="square" rtlCol="0">
            <a:spAutoFit/>
          </a:bodyPr>
          <a:lstStyle/>
          <a:p>
            <a:pPr lvl="0"/>
            <a:r>
              <a:rPr lang="es-AR" b="1" dirty="0" smtClean="0">
                <a:latin typeface="Calibri" pitchFamily="34" charset="0"/>
                <a:cs typeface="Calibri" pitchFamily="34" charset="0"/>
              </a:rPr>
              <a:t>d) costo por kg/nutriente aplicado por ha. </a:t>
            </a:r>
            <a:r>
              <a:rPr lang="es-AR" dirty="0" smtClean="0">
                <a:latin typeface="Calibri" pitchFamily="34" charset="0"/>
                <a:cs typeface="Calibri" pitchFamily="34" charset="0"/>
              </a:rPr>
              <a:t>(Asumiendo que aplica </a:t>
            </a:r>
            <a:r>
              <a:rPr lang="es-AR" b="1" dirty="0" smtClean="0">
                <a:latin typeface="Calibri" pitchFamily="34" charset="0"/>
                <a:cs typeface="Calibri" pitchFamily="34" charset="0"/>
              </a:rPr>
              <a:t>separados</a:t>
            </a:r>
            <a:r>
              <a:rPr lang="es-AR" dirty="0" smtClean="0">
                <a:latin typeface="Calibri" pitchFamily="34" charset="0"/>
                <a:cs typeface="Calibri" pitchFamily="34" charset="0"/>
              </a:rPr>
              <a:t> la urea y el SFT)</a:t>
            </a:r>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1643050"/>
            <a:ext cx="8215370" cy="2862322"/>
          </a:xfrm>
          <a:prstGeom prst="rect">
            <a:avLst/>
          </a:prstGeom>
          <a:noFill/>
        </p:spPr>
        <p:txBody>
          <a:bodyPr wrap="square" rtlCol="0">
            <a:spAutoFit/>
          </a:bodyPr>
          <a:lstStyle/>
          <a:p>
            <a:r>
              <a:rPr lang="es-AR" sz="2000" dirty="0" smtClean="0">
                <a:latin typeface="Calibri" pitchFamily="34" charset="0"/>
                <a:cs typeface="Calibri" pitchFamily="34" charset="0"/>
              </a:rPr>
              <a:t>Incremento de 50m3/ha x 0,8 t/m3= 40 t/ha</a:t>
            </a:r>
          </a:p>
          <a:p>
            <a:r>
              <a:rPr lang="es-AR" sz="2000" dirty="0" smtClean="0">
                <a:latin typeface="Calibri" pitchFamily="34" charset="0"/>
                <a:cs typeface="Calibri" pitchFamily="34" charset="0"/>
              </a:rPr>
              <a:t>Si el Valor / Kg de Madera en Chacra es de 30 U$S / t, el ingreso extra por fertilizar es de </a:t>
            </a:r>
          </a:p>
          <a:p>
            <a:r>
              <a:rPr lang="es-AR" sz="2000" dirty="0" smtClean="0">
                <a:latin typeface="Calibri" pitchFamily="34" charset="0"/>
                <a:cs typeface="Calibri" pitchFamily="34" charset="0"/>
              </a:rPr>
              <a:t>40t/ha x 30U$S/t= 1200 U$S/ha</a:t>
            </a:r>
          </a:p>
          <a:p>
            <a:r>
              <a:rPr lang="es-AR" sz="2000" dirty="0" smtClean="0">
                <a:latin typeface="Calibri" pitchFamily="34" charset="0"/>
                <a:cs typeface="Calibri" pitchFamily="34" charset="0"/>
              </a:rPr>
              <a:t> </a:t>
            </a:r>
          </a:p>
          <a:p>
            <a:r>
              <a:rPr lang="es-AR" sz="2000" b="1" dirty="0" smtClean="0">
                <a:latin typeface="Calibri" pitchFamily="34" charset="0"/>
                <a:cs typeface="Calibri" pitchFamily="34" charset="0"/>
              </a:rPr>
              <a:t>El costo de la fertilización es aproximadamente un 10% del futuro ingreso por incremento de la producción</a:t>
            </a:r>
            <a:endParaRPr lang="es-AR" sz="2000" dirty="0" smtClean="0">
              <a:latin typeface="Calibri" pitchFamily="34" charset="0"/>
              <a:cs typeface="Calibri" pitchFamily="34" charset="0"/>
            </a:endParaRPr>
          </a:p>
          <a:p>
            <a:r>
              <a:rPr lang="es-AR" sz="2000" b="1" dirty="0" smtClean="0">
                <a:latin typeface="Calibri" pitchFamily="34" charset="0"/>
                <a:cs typeface="Calibri" pitchFamily="34" charset="0"/>
              </a:rPr>
              <a:t>(</a:t>
            </a:r>
            <a:r>
              <a:rPr lang="es-AR" sz="2000" b="1" dirty="0" smtClean="0">
                <a:latin typeface="Calibri" pitchFamily="34" charset="0"/>
                <a:cs typeface="Calibri" pitchFamily="34" charset="0"/>
              </a:rPr>
              <a:t>130.13U$S/ha </a:t>
            </a:r>
            <a:r>
              <a:rPr lang="es-AR" sz="2000" b="1" dirty="0" smtClean="0">
                <a:latin typeface="Calibri" pitchFamily="34" charset="0"/>
                <a:cs typeface="Calibri" pitchFamily="34" charset="0"/>
              </a:rPr>
              <a:t>y obtengo 1200U$S/ha)</a:t>
            </a:r>
            <a:endParaRPr lang="es-AR" sz="2000" dirty="0" smtClean="0">
              <a:latin typeface="Calibri" pitchFamily="34" charset="0"/>
              <a:cs typeface="Calibri" pitchFamily="34" charset="0"/>
            </a:endParaRPr>
          </a:p>
          <a:p>
            <a:endParaRPr lang="es-AR" sz="2000" dirty="0"/>
          </a:p>
        </p:txBody>
      </p:sp>
      <p:sp>
        <p:nvSpPr>
          <p:cNvPr id="5" name="4 CuadroTexto"/>
          <p:cNvSpPr txBox="1"/>
          <p:nvPr/>
        </p:nvSpPr>
        <p:spPr>
          <a:xfrm>
            <a:off x="428596" y="285728"/>
            <a:ext cx="7643866" cy="1292662"/>
          </a:xfrm>
          <a:prstGeom prst="rect">
            <a:avLst/>
          </a:prstGeom>
          <a:noFill/>
        </p:spPr>
        <p:txBody>
          <a:bodyPr wrap="square" rtlCol="0">
            <a:spAutoFit/>
          </a:bodyPr>
          <a:lstStyle/>
          <a:p>
            <a:pPr marL="0" lvl="1"/>
            <a:r>
              <a:rPr lang="es-AR" sz="2000" b="1" dirty="0" smtClean="0">
                <a:latin typeface="Calibri" pitchFamily="34" charset="0"/>
                <a:cs typeface="Calibri" pitchFamily="34" charset="0"/>
              </a:rPr>
              <a:t>e)Asumiendo que la práctica produce un incremento en el rendimiento de madera, cual es la proporción entre el costo de fertilizar y el ingreso extra por aumento de rendimiento?</a:t>
            </a:r>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5720" y="214290"/>
            <a:ext cx="8572560" cy="1200329"/>
          </a:xfrm>
          <a:prstGeom prst="rect">
            <a:avLst/>
          </a:prstGeom>
          <a:noFill/>
        </p:spPr>
        <p:txBody>
          <a:bodyPr wrap="square" rtlCol="0">
            <a:spAutoFit/>
          </a:bodyPr>
          <a:lstStyle/>
          <a:p>
            <a:r>
              <a:rPr lang="es-AR" b="1" dirty="0" smtClean="0">
                <a:solidFill>
                  <a:schemeClr val="accent3">
                    <a:lumMod val="60000"/>
                    <a:lumOff val="40000"/>
                  </a:schemeClr>
                </a:solidFill>
                <a:latin typeface="Calibri" pitchFamily="34" charset="0"/>
                <a:cs typeface="Calibri" pitchFamily="34" charset="0"/>
              </a:rPr>
              <a:t>7. </a:t>
            </a:r>
            <a:r>
              <a:rPr lang="es-AR" dirty="0" smtClean="0">
                <a:latin typeface="Calibri" pitchFamily="34" charset="0"/>
                <a:cs typeface="Calibri" pitchFamily="34" charset="0"/>
              </a:rPr>
              <a:t>La </a:t>
            </a:r>
            <a:r>
              <a:rPr lang="es-AR" dirty="0">
                <a:latin typeface="Calibri" pitchFamily="34" charset="0"/>
                <a:cs typeface="Calibri" pitchFamily="34" charset="0"/>
              </a:rPr>
              <a:t>concentración foliar de macro y micronutrientes a los 7 meses de la fertilización respecto a los valores de referencia. Correlación entre fertilización y niveles de macro y micronutrientes.</a:t>
            </a:r>
          </a:p>
          <a:p>
            <a:endParaRPr lang="es-AR" dirty="0"/>
          </a:p>
        </p:txBody>
      </p:sp>
      <p:sp>
        <p:nvSpPr>
          <p:cNvPr id="25602" name="Rectangle 2"/>
          <p:cNvSpPr>
            <a:spLocks noChangeArrowheads="1"/>
          </p:cNvSpPr>
          <p:nvPr/>
        </p:nvSpPr>
        <p:spPr bwMode="auto">
          <a:xfrm>
            <a:off x="285720" y="1142984"/>
            <a:ext cx="671514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Tabla 2.</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Concentración foliar de macro nutrientes y micronutrientes a los 7 meses de la fertilización</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9" name="8 Tabla"/>
          <p:cNvGraphicFramePr>
            <a:graphicFrameLocks noGrp="1"/>
          </p:cNvGraphicFramePr>
          <p:nvPr/>
        </p:nvGraphicFramePr>
        <p:xfrm>
          <a:off x="285720" y="1857364"/>
          <a:ext cx="7643864" cy="4214842"/>
        </p:xfrm>
        <a:graphic>
          <a:graphicData uri="http://schemas.openxmlformats.org/drawingml/2006/table">
            <a:tbl>
              <a:tblPr/>
              <a:tblGrid>
                <a:gridCol w="983198"/>
                <a:gridCol w="740074"/>
                <a:gridCol w="740074"/>
                <a:gridCol w="740074"/>
                <a:gridCol w="740074"/>
                <a:gridCol w="740074"/>
                <a:gridCol w="740074"/>
                <a:gridCol w="740074"/>
                <a:gridCol w="740074"/>
                <a:gridCol w="740074"/>
              </a:tblGrid>
              <a:tr h="353918">
                <a:tc rowSpan="2">
                  <a:txBody>
                    <a:bodyPr/>
                    <a:lstStyle/>
                    <a:p>
                      <a:pPr algn="ctr">
                        <a:spcAft>
                          <a:spcPts val="0"/>
                        </a:spcAft>
                      </a:pPr>
                      <a:r>
                        <a:rPr lang="es-AR" sz="1400" b="1" dirty="0">
                          <a:solidFill>
                            <a:srgbClr val="000000"/>
                          </a:solidFill>
                          <a:latin typeface="Calibri"/>
                          <a:ea typeface="Times New Roman"/>
                          <a:cs typeface="Times New Roman"/>
                        </a:rPr>
                        <a:t>U-SFT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P</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Nt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Ca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Mg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K</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Fe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Zn</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Mn</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S</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vMerge="1">
                  <a:txBody>
                    <a:bodyPr/>
                    <a:lstStyle/>
                    <a:p>
                      <a:endParaRPr lang="es-AR"/>
                    </a:p>
                  </a:txBody>
                  <a:tcPr/>
                </a:tc>
                <a:tc gridSpan="9">
                  <a:txBody>
                    <a:bodyPr/>
                    <a:lstStyle/>
                    <a:p>
                      <a:pPr algn="ctr">
                        <a:spcAft>
                          <a:spcPts val="0"/>
                        </a:spcAft>
                      </a:pPr>
                      <a:r>
                        <a:rPr lang="es-AR" sz="1600" b="1" dirty="0">
                          <a:solidFill>
                            <a:srgbClr val="FF0000"/>
                          </a:solidFill>
                          <a:latin typeface="Calibri"/>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353918">
                <a:tc>
                  <a:txBody>
                    <a:bodyPr/>
                    <a:lstStyle/>
                    <a:p>
                      <a:pPr algn="ctr">
                        <a:spcAft>
                          <a:spcPts val="0"/>
                        </a:spcAft>
                      </a:pPr>
                      <a:r>
                        <a:rPr lang="es-AR" sz="1400">
                          <a:solidFill>
                            <a:srgbClr val="000000"/>
                          </a:solidFill>
                          <a:latin typeface="Calibri"/>
                          <a:ea typeface="Times New Roman"/>
                          <a:cs typeface="Times New Roman"/>
                        </a:rPr>
                        <a:t>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0,165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1,245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0,423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0,066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0,713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0,016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0,014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54-0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0,175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1,355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0,110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0,843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0,018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109-0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0,138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1,233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0,498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0,089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0,725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0,041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0-76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0,215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1,188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0,758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0,034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0-152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0,143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1,340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0,877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0,027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54-76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0,163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1,155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0,765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0,071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0,003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54-152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1,087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0,373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0,897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0,002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106-76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1,213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0,390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0,099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0,858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8">
                <a:tc>
                  <a:txBody>
                    <a:bodyPr/>
                    <a:lstStyle/>
                    <a:p>
                      <a:pPr algn="ctr">
                        <a:spcAft>
                          <a:spcPts val="0"/>
                        </a:spcAft>
                      </a:pPr>
                      <a:r>
                        <a:rPr lang="es-AR" sz="1400">
                          <a:solidFill>
                            <a:srgbClr val="000000"/>
                          </a:solidFill>
                          <a:latin typeface="Calibri"/>
                          <a:ea typeface="Times New Roman"/>
                          <a:cs typeface="Times New Roman"/>
                        </a:rPr>
                        <a:t>109-152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0,183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1,273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0,430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0,077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0,878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0,037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0,004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0,014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0,029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744">
                <a:tc gridSpan="10">
                  <a:txBody>
                    <a:bodyPr/>
                    <a:lstStyle/>
                    <a:p>
                      <a:pPr algn="l">
                        <a:spcAft>
                          <a:spcPts val="0"/>
                        </a:spcAft>
                      </a:pPr>
                      <a:r>
                        <a:rPr lang="es-AR" sz="1400" dirty="0">
                          <a:solidFill>
                            <a:srgbClr val="000000"/>
                          </a:solidFill>
                          <a:latin typeface="Calibri"/>
                          <a:ea typeface="Times New Roman"/>
                          <a:cs typeface="Times New Roman"/>
                        </a:rPr>
                        <a:t>Cada valor es un promedio de 4 repeticiones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214283" y="642918"/>
          <a:ext cx="5214974" cy="6035040"/>
        </p:xfrm>
        <a:graphic>
          <a:graphicData uri="http://schemas.openxmlformats.org/drawingml/2006/table">
            <a:tbl>
              <a:tblPr/>
              <a:tblGrid>
                <a:gridCol w="1007533"/>
                <a:gridCol w="1007533"/>
                <a:gridCol w="844826"/>
                <a:gridCol w="1007533"/>
                <a:gridCol w="1007533"/>
                <a:gridCol w="340016"/>
              </a:tblGrid>
              <a:tr h="135486">
                <a:tc rowSpan="2">
                  <a:txBody>
                    <a:bodyPr/>
                    <a:lstStyle/>
                    <a:p>
                      <a:pPr algn="ctr">
                        <a:spcAft>
                          <a:spcPts val="0"/>
                        </a:spcAft>
                      </a:pPr>
                      <a:r>
                        <a:rPr lang="es-AR" sz="1200" b="1" dirty="0">
                          <a:solidFill>
                            <a:srgbClr val="000000"/>
                          </a:solidFill>
                          <a:latin typeface="Calibri"/>
                          <a:ea typeface="Times New Roman"/>
                          <a:cs typeface="Times New Roman"/>
                        </a:rPr>
                        <a:t>Nutrientes</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es-AR" sz="1200" b="1" dirty="0">
                          <a:solidFill>
                            <a:srgbClr val="000000"/>
                          </a:solidFill>
                          <a:latin typeface="Calibri"/>
                          <a:ea typeface="Times New Roman"/>
                          <a:cs typeface="Times New Roman"/>
                        </a:rPr>
                        <a:t>Fajas de niveles adecuadas</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gridSpan="2">
                  <a:txBody>
                    <a:bodyPr/>
                    <a:lstStyle/>
                    <a:p>
                      <a:pPr algn="ctr">
                        <a:spcAft>
                          <a:spcPts val="0"/>
                        </a:spcAft>
                      </a:pPr>
                      <a:r>
                        <a:rPr lang="es-AR" sz="1200" b="1">
                          <a:solidFill>
                            <a:srgbClr val="000000"/>
                          </a:solidFill>
                          <a:latin typeface="Calibri"/>
                          <a:ea typeface="Times New Roman"/>
                          <a:cs typeface="Times New Roman"/>
                        </a:rPr>
                        <a:t>Fajas de deficiencia</a:t>
                      </a:r>
                      <a:endParaRPr lang="es-AR" sz="12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r>
              <a:tr h="812915">
                <a:tc vMerge="1">
                  <a:txBody>
                    <a:bodyPr/>
                    <a:lstStyle/>
                    <a:p>
                      <a:endParaRPr lang="es-AR"/>
                    </a:p>
                  </a:txBody>
                  <a:tcPr/>
                </a:tc>
                <a:tc>
                  <a:txBody>
                    <a:bodyPr/>
                    <a:lstStyle/>
                    <a:p>
                      <a:pPr algn="ctr">
                        <a:spcAft>
                          <a:spcPts val="0"/>
                        </a:spcAft>
                      </a:pPr>
                      <a:r>
                        <a:rPr lang="es-AR" sz="1200" dirty="0" err="1">
                          <a:solidFill>
                            <a:srgbClr val="000000"/>
                          </a:solidFill>
                          <a:latin typeface="Calibri"/>
                          <a:ea typeface="Times New Roman"/>
                          <a:cs typeface="Times New Roman"/>
                        </a:rPr>
                        <a:t>Malavolta</a:t>
                      </a:r>
                      <a:r>
                        <a:rPr lang="es-AR" sz="1200" dirty="0">
                          <a:solidFill>
                            <a:srgbClr val="000000"/>
                          </a:solidFill>
                          <a:latin typeface="Calibri"/>
                          <a:ea typeface="Times New Roman"/>
                          <a:cs typeface="Times New Roman"/>
                        </a:rPr>
                        <a:t> et al</a:t>
                      </a:r>
                    </a:p>
                    <a:p>
                      <a:pPr algn="ctr">
                        <a:spcAft>
                          <a:spcPts val="0"/>
                        </a:spcAft>
                      </a:pPr>
                      <a:r>
                        <a:rPr lang="es-AR" sz="1200" dirty="0">
                          <a:solidFill>
                            <a:srgbClr val="000000"/>
                          </a:solidFill>
                          <a:latin typeface="Calibri"/>
                          <a:ea typeface="Times New Roman"/>
                          <a:cs typeface="Times New Roman"/>
                        </a:rPr>
                        <a:t>(1987)</a:t>
                      </a:r>
                      <a:r>
                        <a:rPr lang="es-AR" sz="1200" baseline="30000" dirty="0">
                          <a:solidFill>
                            <a:srgbClr val="000000"/>
                          </a:solidFill>
                          <a:latin typeface="Calibri"/>
                          <a:ea typeface="Times New Roman"/>
                          <a:cs typeface="Times New Roman"/>
                        </a:rPr>
                        <a:t>1</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err="1">
                          <a:solidFill>
                            <a:srgbClr val="000000"/>
                          </a:solidFill>
                          <a:latin typeface="Calibri"/>
                          <a:ea typeface="Times New Roman"/>
                          <a:cs typeface="Times New Roman"/>
                        </a:rPr>
                        <a:t>Gonςalves</a:t>
                      </a:r>
                      <a:endParaRPr lang="es-AR" sz="1200" dirty="0">
                        <a:solidFill>
                          <a:srgbClr val="000000"/>
                        </a:solidFill>
                        <a:latin typeface="Calibri"/>
                        <a:ea typeface="Times New Roman"/>
                        <a:cs typeface="Times New Roman"/>
                      </a:endParaRPr>
                    </a:p>
                    <a:p>
                      <a:pPr algn="ctr">
                        <a:spcAft>
                          <a:spcPts val="0"/>
                        </a:spcAft>
                      </a:pPr>
                      <a:r>
                        <a:rPr lang="es-AR" sz="1200" dirty="0">
                          <a:solidFill>
                            <a:srgbClr val="000000"/>
                          </a:solidFill>
                          <a:latin typeface="Calibri"/>
                          <a:ea typeface="Times New Roman"/>
                          <a:cs typeface="Times New Roman"/>
                        </a:rPr>
                        <a:t>(1995)</a:t>
                      </a:r>
                      <a:r>
                        <a:rPr lang="es-AR" sz="1200" baseline="30000" dirty="0">
                          <a:solidFill>
                            <a:srgbClr val="000000"/>
                          </a:solidFill>
                          <a:latin typeface="Calibri"/>
                          <a:ea typeface="Times New Roman"/>
                          <a:cs typeface="Times New Roman"/>
                        </a:rPr>
                        <a:t>2</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Silveira et al</a:t>
                      </a:r>
                    </a:p>
                    <a:p>
                      <a:pPr algn="ctr">
                        <a:spcAft>
                          <a:spcPts val="0"/>
                        </a:spcAft>
                      </a:pPr>
                      <a:r>
                        <a:rPr lang="es-AR" sz="1200" dirty="0">
                          <a:solidFill>
                            <a:srgbClr val="000000"/>
                          </a:solidFill>
                          <a:latin typeface="Calibri"/>
                          <a:ea typeface="Times New Roman"/>
                          <a:cs typeface="Times New Roman"/>
                        </a:rPr>
                        <a:t>(2001)</a:t>
                      </a:r>
                      <a:r>
                        <a:rPr lang="es-AR" sz="1200" baseline="30000" dirty="0">
                          <a:solidFill>
                            <a:srgbClr val="000000"/>
                          </a:solidFill>
                          <a:latin typeface="Calibri"/>
                          <a:ea typeface="Times New Roman"/>
                          <a:cs typeface="Times New Roman"/>
                        </a:rPr>
                        <a:t>3</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err="1">
                          <a:solidFill>
                            <a:srgbClr val="000000"/>
                          </a:solidFill>
                          <a:latin typeface="Calibri"/>
                          <a:ea typeface="Times New Roman"/>
                          <a:cs typeface="Times New Roman"/>
                        </a:rPr>
                        <a:t>Malavolta</a:t>
                      </a:r>
                      <a:r>
                        <a:rPr lang="es-AR" sz="1200" dirty="0">
                          <a:solidFill>
                            <a:srgbClr val="000000"/>
                          </a:solidFill>
                          <a:latin typeface="Calibri"/>
                          <a:ea typeface="Times New Roman"/>
                          <a:cs typeface="Times New Roman"/>
                        </a:rPr>
                        <a:t> et al</a:t>
                      </a:r>
                    </a:p>
                    <a:p>
                      <a:pPr algn="ctr">
                        <a:spcAft>
                          <a:spcPts val="0"/>
                        </a:spcAft>
                      </a:pPr>
                      <a:r>
                        <a:rPr lang="es-AR" sz="1200" dirty="0">
                          <a:solidFill>
                            <a:srgbClr val="000000"/>
                          </a:solidFill>
                          <a:latin typeface="Calibri"/>
                          <a:ea typeface="Times New Roman"/>
                          <a:cs typeface="Times New Roman"/>
                        </a:rPr>
                        <a:t>(1987)</a:t>
                      </a:r>
                      <a:r>
                        <a:rPr lang="es-AR" sz="1200" baseline="30000" dirty="0">
                          <a:solidFill>
                            <a:srgbClr val="000000"/>
                          </a:solidFill>
                          <a:latin typeface="Calibri"/>
                          <a:ea typeface="Times New Roman"/>
                          <a:cs typeface="Times New Roman"/>
                        </a:rPr>
                        <a:t>1</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Silveira et al</a:t>
                      </a:r>
                    </a:p>
                    <a:p>
                      <a:pPr algn="ctr">
                        <a:spcAft>
                          <a:spcPts val="0"/>
                        </a:spcAft>
                      </a:pPr>
                      <a:r>
                        <a:rPr lang="es-AR" sz="1200" dirty="0">
                          <a:solidFill>
                            <a:srgbClr val="000000"/>
                          </a:solidFill>
                          <a:latin typeface="Calibri"/>
                          <a:ea typeface="Times New Roman"/>
                          <a:cs typeface="Times New Roman"/>
                        </a:rPr>
                        <a:t>(2001)</a:t>
                      </a:r>
                      <a:r>
                        <a:rPr lang="es-AR" sz="1200" baseline="30000" dirty="0">
                          <a:solidFill>
                            <a:srgbClr val="000000"/>
                          </a:solidFill>
                          <a:latin typeface="Calibri"/>
                          <a:ea typeface="Times New Roman"/>
                          <a:cs typeface="Times New Roman"/>
                        </a:rPr>
                        <a:t>2</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gridSpan="6">
                  <a:txBody>
                    <a:bodyPr/>
                    <a:lstStyle/>
                    <a:p>
                      <a:pPr algn="ctr">
                        <a:spcAft>
                          <a:spcPts val="0"/>
                        </a:spcAft>
                      </a:pPr>
                      <a:r>
                        <a:rPr lang="es-AR" sz="1200" b="1" i="1" dirty="0" err="1">
                          <a:solidFill>
                            <a:srgbClr val="000000"/>
                          </a:solidFill>
                          <a:latin typeface="Calibri"/>
                          <a:ea typeface="Times New Roman"/>
                          <a:cs typeface="Times New Roman"/>
                        </a:rPr>
                        <a:t>Macronutrientes</a:t>
                      </a:r>
                      <a:r>
                        <a:rPr lang="es-AR" sz="1200" b="1" i="1" dirty="0">
                          <a:solidFill>
                            <a:srgbClr val="000000"/>
                          </a:solidFill>
                          <a:latin typeface="Calibri"/>
                          <a:ea typeface="Times New Roman"/>
                          <a:cs typeface="Times New Roman"/>
                        </a:rPr>
                        <a:t> (g/kg)</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135486">
                <a:tc>
                  <a:txBody>
                    <a:bodyPr/>
                    <a:lstStyle/>
                    <a:p>
                      <a:pPr algn="ctr">
                        <a:spcAft>
                          <a:spcPts val="0"/>
                        </a:spcAft>
                      </a:pPr>
                      <a:r>
                        <a:rPr lang="es-AR" sz="1200">
                          <a:solidFill>
                            <a:srgbClr val="000000"/>
                          </a:solidFill>
                          <a:latin typeface="Calibri"/>
                          <a:ea typeface="Times New Roman"/>
                          <a:cs typeface="Times New Roman"/>
                        </a:rPr>
                        <a:t>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21-23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13</a:t>
                      </a:r>
                      <a:r>
                        <a:rPr lang="en-GB" sz="1200">
                          <a:solidFill>
                            <a:srgbClr val="000000"/>
                          </a:solidFill>
                          <a:latin typeface="Calibri"/>
                          <a:ea typeface="Times New Roman"/>
                          <a:cs typeface="Times New Roman"/>
                        </a:rPr>
                        <a:t>,5-18</a:t>
                      </a:r>
                      <a:endParaRPr lang="es-AR" sz="12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22-27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8-13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&lt;16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972">
                <a:tc>
                  <a:txBody>
                    <a:bodyPr/>
                    <a:lstStyle/>
                    <a:p>
                      <a:pPr algn="ctr">
                        <a:spcAft>
                          <a:spcPts val="0"/>
                        </a:spcAft>
                      </a:pPr>
                      <a:r>
                        <a:rPr lang="es-AR" sz="1200">
                          <a:solidFill>
                            <a:srgbClr val="000000"/>
                          </a:solidFill>
                          <a:latin typeface="Calibri"/>
                          <a:ea typeface="Times New Roman"/>
                          <a:cs typeface="Times New Roman"/>
                        </a:rPr>
                        <a:t>P</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smtClean="0">
                          <a:solidFill>
                            <a:srgbClr val="000000"/>
                          </a:solidFill>
                          <a:latin typeface="Calibri"/>
                          <a:ea typeface="Times New Roman"/>
                          <a:cs typeface="Times New Roman"/>
                        </a:rPr>
                        <a:t>1,3-1,4</a:t>
                      </a:r>
                    </a:p>
                    <a:p>
                      <a:pPr algn="ctr">
                        <a:spcAft>
                          <a:spcPts val="0"/>
                        </a:spcAft>
                      </a:pPr>
                      <a:r>
                        <a:rPr lang="es-AR" sz="1200" b="1" dirty="0" smtClean="0">
                          <a:solidFill>
                            <a:srgbClr val="FF0000"/>
                          </a:solidFill>
                          <a:latin typeface="Calibri"/>
                          <a:ea typeface="Times New Roman"/>
                          <a:cs typeface="Times New Roman"/>
                        </a:rPr>
                        <a:t>0.13%</a:t>
                      </a:r>
                      <a:endParaRPr lang="es-AR" sz="1200" b="1" dirty="0">
                        <a:solidFill>
                          <a:srgbClr val="FF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0,9-1,3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1,7-2,2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0,4-0,8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972">
                <a:tc>
                  <a:txBody>
                    <a:bodyPr/>
                    <a:lstStyle/>
                    <a:p>
                      <a:pPr algn="ctr">
                        <a:spcAft>
                          <a:spcPts val="0"/>
                        </a:spcAft>
                      </a:pPr>
                      <a:r>
                        <a:rPr lang="es-AR" sz="1200">
                          <a:solidFill>
                            <a:srgbClr val="000000"/>
                          </a:solidFill>
                          <a:latin typeface="Calibri"/>
                          <a:ea typeface="Times New Roman"/>
                          <a:cs typeface="Times New Roman"/>
                        </a:rPr>
                        <a:t>K</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9-10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9-13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8,5-9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6-8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972">
                <a:tc>
                  <a:txBody>
                    <a:bodyPr/>
                    <a:lstStyle/>
                    <a:p>
                      <a:pPr algn="ctr">
                        <a:spcAft>
                          <a:spcPts val="0"/>
                        </a:spcAft>
                      </a:pPr>
                      <a:r>
                        <a:rPr lang="es-AR" sz="1200">
                          <a:solidFill>
                            <a:srgbClr val="000000"/>
                          </a:solidFill>
                          <a:latin typeface="Calibri"/>
                          <a:ea typeface="Times New Roman"/>
                          <a:cs typeface="Times New Roman"/>
                        </a:rPr>
                        <a:t>Ca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7,1-11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2-4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972">
                <a:tc>
                  <a:txBody>
                    <a:bodyPr/>
                    <a:lstStyle/>
                    <a:p>
                      <a:pPr algn="ctr">
                        <a:spcAft>
                          <a:spcPts val="0"/>
                        </a:spcAft>
                      </a:pPr>
                      <a:r>
                        <a:rPr lang="es-AR" sz="1200">
                          <a:solidFill>
                            <a:srgbClr val="000000"/>
                          </a:solidFill>
                          <a:latin typeface="Calibri"/>
                          <a:ea typeface="Times New Roman"/>
                          <a:cs typeface="Times New Roman"/>
                        </a:rPr>
                        <a:t>Mg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2,5-3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2,5-2,8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972">
                <a:tc>
                  <a:txBody>
                    <a:bodyPr/>
                    <a:lstStyle/>
                    <a:p>
                      <a:pPr algn="ctr">
                        <a:spcAft>
                          <a:spcPts val="0"/>
                        </a:spcAft>
                      </a:pPr>
                      <a:r>
                        <a:rPr lang="es-AR" sz="1200">
                          <a:solidFill>
                            <a:srgbClr val="000000"/>
                          </a:solidFill>
                          <a:latin typeface="Calibri"/>
                          <a:ea typeface="Times New Roman"/>
                          <a:cs typeface="Times New Roman"/>
                        </a:rPr>
                        <a: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0,8-1,2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gridSpan="6">
                  <a:txBody>
                    <a:bodyPr/>
                    <a:lstStyle/>
                    <a:p>
                      <a:pPr algn="ctr">
                        <a:spcAft>
                          <a:spcPts val="0"/>
                        </a:spcAft>
                      </a:pPr>
                      <a:r>
                        <a:rPr lang="es-AR" sz="1200" b="1" i="1" dirty="0">
                          <a:solidFill>
                            <a:srgbClr val="000000"/>
                          </a:solidFill>
                          <a:latin typeface="Calibri"/>
                          <a:ea typeface="Times New Roman"/>
                          <a:cs typeface="Times New Roman"/>
                        </a:rPr>
                        <a:t>Micronutrientes (mg/kg)</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270972">
                <a:tc>
                  <a:txBody>
                    <a:bodyPr/>
                    <a:lstStyle/>
                    <a:p>
                      <a:pPr algn="ctr">
                        <a:spcAft>
                          <a:spcPts val="0"/>
                        </a:spcAft>
                      </a:pPr>
                      <a:r>
                        <a:rPr lang="es-AR" sz="1200">
                          <a:solidFill>
                            <a:srgbClr val="000000"/>
                          </a:solidFill>
                          <a:latin typeface="Calibri"/>
                          <a:ea typeface="Times New Roman"/>
                          <a:cs typeface="Times New Roman"/>
                        </a:rPr>
                        <a:t>B</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25-30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30-50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34-44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15-20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a:txBody>
                    <a:bodyPr/>
                    <a:lstStyle/>
                    <a:p>
                      <a:pPr algn="ctr">
                        <a:spcAft>
                          <a:spcPts val="0"/>
                        </a:spcAft>
                      </a:pPr>
                      <a:r>
                        <a:rPr lang="es-AR" sz="1200">
                          <a:solidFill>
                            <a:srgbClr val="000000"/>
                          </a:solidFill>
                          <a:latin typeface="Calibri"/>
                          <a:ea typeface="Times New Roman"/>
                          <a:cs typeface="Times New Roman"/>
                        </a:rPr>
                        <a:t>Cu</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4-6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a:txBody>
                    <a:bodyPr/>
                    <a:lstStyle/>
                    <a:p>
                      <a:pPr algn="ctr">
                        <a:spcAft>
                          <a:spcPts val="0"/>
                        </a:spcAft>
                      </a:pPr>
                      <a:r>
                        <a:rPr lang="es-AR" sz="1200">
                          <a:solidFill>
                            <a:srgbClr val="000000"/>
                          </a:solidFill>
                          <a:latin typeface="Calibri"/>
                          <a:ea typeface="Times New Roman"/>
                          <a:cs typeface="Times New Roman"/>
                        </a:rPr>
                        <a:t>Fe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100-140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150-200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65-125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75-100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a:txBody>
                    <a:bodyPr/>
                    <a:lstStyle/>
                    <a:p>
                      <a:pPr algn="ctr">
                        <a:spcAft>
                          <a:spcPts val="0"/>
                        </a:spcAft>
                      </a:pPr>
                      <a:r>
                        <a:rPr lang="es-AR" sz="1200">
                          <a:solidFill>
                            <a:srgbClr val="000000"/>
                          </a:solidFill>
                          <a:latin typeface="Calibri"/>
                          <a:ea typeface="Times New Roman"/>
                          <a:cs typeface="Times New Roman"/>
                        </a:rPr>
                        <a:t>Mn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300-400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400-600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200-840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&lt;100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86">
                <a:tc>
                  <a:txBody>
                    <a:bodyPr/>
                    <a:lstStyle/>
                    <a:p>
                      <a:pPr algn="ctr">
                        <a:spcAft>
                          <a:spcPts val="0"/>
                        </a:spcAft>
                      </a:pPr>
                      <a:r>
                        <a:rPr lang="es-AR" sz="1200">
                          <a:solidFill>
                            <a:srgbClr val="000000"/>
                          </a:solidFill>
                          <a:latin typeface="Calibri"/>
                          <a:ea typeface="Times New Roman"/>
                          <a:cs typeface="Times New Roman"/>
                        </a:rPr>
                        <a:t>Zn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12-17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35-50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20-30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&lt;7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458">
                <a:tc gridSpan="6">
                  <a:txBody>
                    <a:bodyPr/>
                    <a:lstStyle/>
                    <a:p>
                      <a:pPr algn="l">
                        <a:spcAft>
                          <a:spcPts val="0"/>
                        </a:spcAft>
                      </a:pPr>
                      <a:r>
                        <a:rPr lang="es-AR" sz="1200" baseline="30000" dirty="0">
                          <a:solidFill>
                            <a:srgbClr val="000000"/>
                          </a:solidFill>
                          <a:latin typeface="Calibri"/>
                          <a:ea typeface="Times New Roman"/>
                          <a:cs typeface="Times New Roman"/>
                        </a:rPr>
                        <a:t>1 </a:t>
                      </a:r>
                      <a:r>
                        <a:rPr lang="es-AR" sz="1200" dirty="0">
                          <a:solidFill>
                            <a:srgbClr val="000000"/>
                          </a:solidFill>
                          <a:latin typeface="Calibri"/>
                          <a:ea typeface="Times New Roman"/>
                          <a:cs typeface="Times New Roman"/>
                        </a:rPr>
                        <a:t>Datos referentes a </a:t>
                      </a:r>
                      <a:r>
                        <a:rPr lang="es-AR" sz="1200" i="1" dirty="0">
                          <a:solidFill>
                            <a:srgbClr val="000000"/>
                          </a:solidFill>
                          <a:latin typeface="Calibri"/>
                          <a:ea typeface="Times New Roman"/>
                          <a:cs typeface="Times New Roman"/>
                        </a:rPr>
                        <a:t>E. </a:t>
                      </a:r>
                      <a:r>
                        <a:rPr lang="es-AR" sz="1200" i="1" dirty="0" err="1">
                          <a:solidFill>
                            <a:srgbClr val="000000"/>
                          </a:solidFill>
                          <a:latin typeface="Calibri"/>
                          <a:ea typeface="Times New Roman"/>
                          <a:cs typeface="Times New Roman"/>
                        </a:rPr>
                        <a:t>grandis</a:t>
                      </a:r>
                      <a:r>
                        <a:rPr lang="es-AR" sz="1200" dirty="0">
                          <a:solidFill>
                            <a:srgbClr val="000000"/>
                          </a:solidFill>
                          <a:latin typeface="Calibri"/>
                          <a:ea typeface="Times New Roman"/>
                          <a:cs typeface="Times New Roman"/>
                        </a:rPr>
                        <a:t> con alta productividad de madera</a:t>
                      </a:r>
                    </a:p>
                    <a:p>
                      <a:pPr algn="l">
                        <a:spcAft>
                          <a:spcPts val="0"/>
                        </a:spcAft>
                      </a:pPr>
                      <a:r>
                        <a:rPr lang="es-AR" sz="1200" baseline="30000" dirty="0">
                          <a:solidFill>
                            <a:srgbClr val="000000"/>
                          </a:solidFill>
                          <a:latin typeface="Calibri"/>
                          <a:ea typeface="Times New Roman"/>
                          <a:cs typeface="Times New Roman"/>
                        </a:rPr>
                        <a:t>2</a:t>
                      </a:r>
                      <a:r>
                        <a:rPr lang="es-AR" sz="1200" dirty="0">
                          <a:solidFill>
                            <a:srgbClr val="000000"/>
                          </a:solidFill>
                          <a:latin typeface="Calibri"/>
                          <a:ea typeface="Times New Roman"/>
                          <a:cs typeface="Times New Roman"/>
                        </a:rPr>
                        <a:t> Datos medios para las especies de </a:t>
                      </a:r>
                      <a:r>
                        <a:rPr lang="es-AR" sz="1200" dirty="0" err="1">
                          <a:solidFill>
                            <a:srgbClr val="000000"/>
                          </a:solidFill>
                          <a:latin typeface="Calibri"/>
                          <a:ea typeface="Times New Roman"/>
                          <a:cs typeface="Times New Roman"/>
                        </a:rPr>
                        <a:t>Eucalyptus</a:t>
                      </a:r>
                      <a:r>
                        <a:rPr lang="es-AR" sz="1200" dirty="0">
                          <a:solidFill>
                            <a:srgbClr val="000000"/>
                          </a:solidFill>
                          <a:latin typeface="Calibri"/>
                          <a:ea typeface="Times New Roman"/>
                          <a:cs typeface="Times New Roman"/>
                        </a:rPr>
                        <a:t> más plantadas en Brasil</a:t>
                      </a:r>
                    </a:p>
                    <a:p>
                      <a:pPr algn="l">
                        <a:spcAft>
                          <a:spcPts val="0"/>
                        </a:spcAft>
                      </a:pPr>
                      <a:r>
                        <a:rPr lang="es-AR" sz="1200" baseline="30000" dirty="0">
                          <a:solidFill>
                            <a:srgbClr val="000000"/>
                          </a:solidFill>
                          <a:latin typeface="Calibri"/>
                          <a:ea typeface="Times New Roman"/>
                          <a:cs typeface="Times New Roman"/>
                        </a:rPr>
                        <a:t>3</a:t>
                      </a:r>
                      <a:r>
                        <a:rPr lang="es-AR" sz="1200" dirty="0">
                          <a:solidFill>
                            <a:srgbClr val="000000"/>
                          </a:solidFill>
                          <a:latin typeface="Calibri"/>
                          <a:ea typeface="Times New Roman"/>
                          <a:cs typeface="Times New Roman"/>
                        </a:rPr>
                        <a:t> Datos referentes a plantaciones de </a:t>
                      </a:r>
                      <a:r>
                        <a:rPr lang="es-AR" sz="1200" i="1" dirty="0">
                          <a:solidFill>
                            <a:srgbClr val="000000"/>
                          </a:solidFill>
                          <a:latin typeface="Calibri"/>
                          <a:ea typeface="Times New Roman"/>
                          <a:cs typeface="Times New Roman"/>
                        </a:rPr>
                        <a:t>E. </a:t>
                      </a:r>
                      <a:r>
                        <a:rPr lang="es-AR" sz="1200" i="1" dirty="0" err="1">
                          <a:solidFill>
                            <a:srgbClr val="000000"/>
                          </a:solidFill>
                          <a:latin typeface="Calibri"/>
                          <a:ea typeface="Times New Roman"/>
                          <a:cs typeface="Times New Roman"/>
                        </a:rPr>
                        <a:t>grandis</a:t>
                      </a:r>
                      <a:endParaRPr lang="es-AR" sz="12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bl>
          </a:graphicData>
        </a:graphic>
      </p:graphicFrame>
      <p:sp>
        <p:nvSpPr>
          <p:cNvPr id="5" name="4 Rectángulo"/>
          <p:cNvSpPr/>
          <p:nvPr/>
        </p:nvSpPr>
        <p:spPr>
          <a:xfrm>
            <a:off x="428596" y="285728"/>
            <a:ext cx="7286676" cy="369332"/>
          </a:xfrm>
          <a:prstGeom prst="rect">
            <a:avLst/>
          </a:prstGeom>
        </p:spPr>
        <p:txBody>
          <a:bodyPr wrap="square">
            <a:spAutoFit/>
          </a:bodyPr>
          <a:lstStyle/>
          <a:p>
            <a:r>
              <a:rPr lang="es-AR" b="1" dirty="0">
                <a:latin typeface="Calibri" pitchFamily="34" charset="0"/>
                <a:cs typeface="Calibri" pitchFamily="34" charset="0"/>
              </a:rPr>
              <a:t>Tabla 3.</a:t>
            </a:r>
            <a:r>
              <a:rPr lang="es-AR" dirty="0">
                <a:latin typeface="Calibri" pitchFamily="34" charset="0"/>
                <a:cs typeface="Calibri" pitchFamily="34" charset="0"/>
              </a:rPr>
              <a:t> Niveles adecuados y deficientes en hoja de </a:t>
            </a:r>
            <a:r>
              <a:rPr lang="es-AR" dirty="0" err="1">
                <a:latin typeface="Calibri" pitchFamily="34" charset="0"/>
                <a:cs typeface="Calibri" pitchFamily="34" charset="0"/>
              </a:rPr>
              <a:t>Eucalyptus</a:t>
            </a:r>
            <a:r>
              <a:rPr lang="es-AR" dirty="0">
                <a:latin typeface="Calibri" pitchFamily="34" charset="0"/>
                <a:cs typeface="Calibri" pitchFamily="34" charset="0"/>
              </a:rPr>
              <a:t>.</a:t>
            </a:r>
          </a:p>
        </p:txBody>
      </p:sp>
      <p:sp>
        <p:nvSpPr>
          <p:cNvPr id="6" name="5 CuadroTexto"/>
          <p:cNvSpPr txBox="1"/>
          <p:nvPr/>
        </p:nvSpPr>
        <p:spPr>
          <a:xfrm>
            <a:off x="5643570" y="642918"/>
            <a:ext cx="2786082" cy="1231106"/>
          </a:xfrm>
          <a:prstGeom prst="rect">
            <a:avLst/>
          </a:prstGeom>
          <a:noFill/>
        </p:spPr>
        <p:txBody>
          <a:bodyPr wrap="square" rtlCol="0">
            <a:spAutoFit/>
          </a:bodyPr>
          <a:lstStyle/>
          <a:p>
            <a:r>
              <a:rPr lang="es-AR" sz="1400" b="1" dirty="0">
                <a:latin typeface="Calibri" pitchFamily="34" charset="0"/>
                <a:cs typeface="Calibri" pitchFamily="34" charset="0"/>
              </a:rPr>
              <a:t>Nota: para pasar de gr/Kg a % multiplicar por 0,1. </a:t>
            </a:r>
            <a:endParaRPr lang="es-AR" sz="1400" b="1" dirty="0" smtClean="0">
              <a:latin typeface="Calibri" pitchFamily="34" charset="0"/>
              <a:cs typeface="Calibri" pitchFamily="34" charset="0"/>
            </a:endParaRPr>
          </a:p>
          <a:p>
            <a:r>
              <a:rPr lang="es-AR" sz="1400" b="1" dirty="0" smtClean="0">
                <a:latin typeface="Calibri" pitchFamily="34" charset="0"/>
                <a:cs typeface="Calibri" pitchFamily="34" charset="0"/>
              </a:rPr>
              <a:t>Para </a:t>
            </a:r>
            <a:r>
              <a:rPr lang="es-AR" sz="1400" b="1" dirty="0">
                <a:latin typeface="Calibri" pitchFamily="34" charset="0"/>
                <a:cs typeface="Calibri" pitchFamily="34" charset="0"/>
              </a:rPr>
              <a:t>pasar de mg/Kg a % multiplicar por 0,0001.</a:t>
            </a:r>
          </a:p>
          <a:p>
            <a:endParaRPr lang="es-AR" dirty="0"/>
          </a:p>
        </p:txBody>
      </p:sp>
      <p:sp>
        <p:nvSpPr>
          <p:cNvPr id="7" name="6 CuadroTexto"/>
          <p:cNvSpPr txBox="1"/>
          <p:nvPr/>
        </p:nvSpPr>
        <p:spPr>
          <a:xfrm>
            <a:off x="5572132" y="1571612"/>
            <a:ext cx="3071834" cy="5262979"/>
          </a:xfrm>
          <a:prstGeom prst="rect">
            <a:avLst/>
          </a:prstGeom>
          <a:noFill/>
        </p:spPr>
        <p:txBody>
          <a:bodyPr wrap="square" rtlCol="0">
            <a:spAutoFit/>
          </a:bodyPr>
          <a:lstStyle/>
          <a:p>
            <a:r>
              <a:rPr lang="es-AR" sz="1400" dirty="0" smtClean="0">
                <a:latin typeface="Andalus" pitchFamily="18" charset="-78"/>
                <a:cs typeface="Andalus" pitchFamily="18" charset="-78"/>
              </a:rPr>
              <a:t>Ejemplos:</a:t>
            </a:r>
          </a:p>
          <a:p>
            <a:r>
              <a:rPr lang="es-AR" sz="1400" dirty="0" smtClean="0">
                <a:latin typeface="Andalus" pitchFamily="18" charset="-78"/>
                <a:cs typeface="Andalus" pitchFamily="18" charset="-78"/>
              </a:rPr>
              <a:t>P si tomamos 0,13 % como valor umbral tanto el testigo como todos las dosis están por encima.</a:t>
            </a:r>
          </a:p>
          <a:p>
            <a:r>
              <a:rPr lang="es-AR" sz="1400" dirty="0" smtClean="0">
                <a:latin typeface="Andalus" pitchFamily="18" charset="-78"/>
                <a:cs typeface="Andalus" pitchFamily="18" charset="-78"/>
              </a:rPr>
              <a:t>Si tomamos N 1,13 % como umbral vemos que el testigo y algunos tratamientos están por debajo : se recomendaría   reforzar la fertilización con nitrógeno.</a:t>
            </a:r>
          </a:p>
          <a:p>
            <a:r>
              <a:rPr lang="es-AR" sz="1400" dirty="0" smtClean="0">
                <a:latin typeface="Andalus" pitchFamily="18" charset="-78"/>
                <a:cs typeface="Andalus" pitchFamily="18" charset="-78"/>
              </a:rPr>
              <a:t>K muy en el límite para testigo y algunos tratamientos</a:t>
            </a:r>
          </a:p>
          <a:p>
            <a:r>
              <a:rPr lang="es-AR" sz="1400" dirty="0" smtClean="0">
                <a:latin typeface="Andalus" pitchFamily="18" charset="-78"/>
                <a:cs typeface="Andalus" pitchFamily="18" charset="-78"/>
              </a:rPr>
              <a:t>Ca bien.</a:t>
            </a:r>
          </a:p>
          <a:p>
            <a:r>
              <a:rPr lang="es-AR" sz="1400" dirty="0" smtClean="0">
                <a:latin typeface="Andalus" pitchFamily="18" charset="-78"/>
                <a:cs typeface="Andalus" pitchFamily="18" charset="-78"/>
              </a:rPr>
              <a:t>Mg tomando umbral de 0,15% todos por debajo. </a:t>
            </a:r>
            <a:r>
              <a:rPr lang="es-AR" sz="1400" dirty="0" err="1" smtClean="0">
                <a:latin typeface="Andalus" pitchFamily="18" charset="-78"/>
                <a:cs typeface="Andalus" pitchFamily="18" charset="-78"/>
              </a:rPr>
              <a:t>Idem</a:t>
            </a:r>
            <a:r>
              <a:rPr lang="es-AR" sz="1400" dirty="0" smtClean="0">
                <a:latin typeface="Andalus" pitchFamily="18" charset="-78"/>
                <a:cs typeface="Andalus" pitchFamily="18" charset="-78"/>
              </a:rPr>
              <a:t> S.</a:t>
            </a:r>
          </a:p>
          <a:p>
            <a:endParaRPr lang="es-AR" sz="1400" dirty="0" smtClean="0">
              <a:latin typeface="Andalus" pitchFamily="18" charset="-78"/>
              <a:cs typeface="Andalus" pitchFamily="18" charset="-78"/>
            </a:endParaRPr>
          </a:p>
          <a:p>
            <a:r>
              <a:rPr lang="es-AR" sz="1400" b="1" dirty="0" smtClean="0">
                <a:latin typeface="Andalus" pitchFamily="18" charset="-78"/>
                <a:cs typeface="Andalus" pitchFamily="18" charset="-78"/>
              </a:rPr>
              <a:t>Micronutrientes</a:t>
            </a:r>
          </a:p>
          <a:p>
            <a:r>
              <a:rPr lang="es-AR" sz="1400" dirty="0" smtClean="0">
                <a:latin typeface="Andalus" pitchFamily="18" charset="-78"/>
                <a:cs typeface="Andalus" pitchFamily="18" charset="-78"/>
              </a:rPr>
              <a:t>Fe todos por arriba del umbral. Zn ídem. Mn todo por debajo de umbral 0,03 de alta productividad ´pero por debajo de umbral mínimo 0,01.</a:t>
            </a:r>
          </a:p>
          <a:p>
            <a:r>
              <a:rPr lang="es-AR" sz="1400" dirty="0" smtClean="0">
                <a:latin typeface="Andalus" pitchFamily="18" charset="-78"/>
                <a:cs typeface="Andalus" pitchFamily="18" charset="-78"/>
              </a:rPr>
              <a:t>Respecto a las correlaciones se saca del trabajo los siguientes gráficos:</a:t>
            </a:r>
          </a:p>
          <a:p>
            <a:r>
              <a:rPr lang="es-AR" sz="1400" dirty="0" smtClean="0">
                <a:latin typeface="Andalus" pitchFamily="18" charset="-78"/>
                <a:cs typeface="Andalus" pitchFamily="18" charset="-78"/>
              </a:rPr>
              <a:t> </a:t>
            </a:r>
          </a:p>
          <a:p>
            <a:endParaRPr lang="es-AR" sz="1400" dirty="0">
              <a:latin typeface="Andalus" pitchFamily="18" charset="-78"/>
              <a:cs typeface="Andalus"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1486903"/>
            <a:ext cx="7715304" cy="584775"/>
          </a:xfrm>
          <a:prstGeom prst="rect">
            <a:avLst/>
          </a:prstGeom>
          <a:noFill/>
        </p:spPr>
        <p:txBody>
          <a:bodyPr wrap="square" rtlCol="0">
            <a:spAutoFit/>
          </a:bodyPr>
          <a:lstStyle/>
          <a:p>
            <a:r>
              <a:rPr lang="es-AR" sz="1600" b="1" dirty="0">
                <a:latin typeface="Calibri" pitchFamily="34" charset="0"/>
                <a:cs typeface="Calibri" pitchFamily="34" charset="0"/>
              </a:rPr>
              <a:t>Tabla 4.</a:t>
            </a:r>
            <a:r>
              <a:rPr lang="es-AR" sz="1600" dirty="0">
                <a:latin typeface="Calibri" pitchFamily="34" charset="0"/>
                <a:cs typeface="Calibri" pitchFamily="34" charset="0"/>
              </a:rPr>
              <a:t> Características de los tres tipos de suelos: Arenoso IP: 17%(</a:t>
            </a:r>
            <a:r>
              <a:rPr lang="es-AR" sz="1600" dirty="0" err="1">
                <a:latin typeface="Calibri" pitchFamily="34" charset="0"/>
                <a:cs typeface="Calibri" pitchFamily="34" charset="0"/>
              </a:rPr>
              <a:t>Udipsament</a:t>
            </a:r>
            <a:r>
              <a:rPr lang="es-AR" sz="1600" dirty="0">
                <a:latin typeface="Calibri" pitchFamily="34" charset="0"/>
                <a:cs typeface="Calibri" pitchFamily="34" charset="0"/>
              </a:rPr>
              <a:t> típico); Franco IP 74% ( </a:t>
            </a:r>
            <a:r>
              <a:rPr lang="es-AR" sz="1600" dirty="0" err="1">
                <a:latin typeface="Calibri" pitchFamily="34" charset="0"/>
                <a:cs typeface="Calibri" pitchFamily="34" charset="0"/>
              </a:rPr>
              <a:t>Argiudol</a:t>
            </a:r>
            <a:r>
              <a:rPr lang="es-AR" sz="1600" dirty="0">
                <a:latin typeface="Calibri" pitchFamily="34" charset="0"/>
                <a:cs typeface="Calibri" pitchFamily="34" charset="0"/>
              </a:rPr>
              <a:t> típico ); Arcilloso IP 54% (</a:t>
            </a:r>
            <a:r>
              <a:rPr lang="es-AR" sz="1600" dirty="0" err="1">
                <a:latin typeface="Calibri" pitchFamily="34" charset="0"/>
                <a:cs typeface="Calibri" pitchFamily="34" charset="0"/>
              </a:rPr>
              <a:t>Argiacuol</a:t>
            </a:r>
            <a:r>
              <a:rPr lang="es-AR" sz="1600" dirty="0">
                <a:latin typeface="Calibri" pitchFamily="34" charset="0"/>
                <a:cs typeface="Calibri" pitchFamily="34" charset="0"/>
              </a:rPr>
              <a:t> típico</a:t>
            </a:r>
            <a:r>
              <a:rPr lang="es-AR" sz="1600" dirty="0" smtClean="0">
                <a:latin typeface="Calibri" pitchFamily="34" charset="0"/>
                <a:cs typeface="Calibri" pitchFamily="34" charset="0"/>
              </a:rPr>
              <a:t>).</a:t>
            </a:r>
            <a:endParaRPr lang="es-AR" dirty="0"/>
          </a:p>
        </p:txBody>
      </p:sp>
      <p:pic>
        <p:nvPicPr>
          <p:cNvPr id="5" name="4 Imagen"/>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57158" y="2071678"/>
            <a:ext cx="7643866" cy="3857652"/>
          </a:xfrm>
          <a:prstGeom prst="rect">
            <a:avLst/>
          </a:prstGeom>
          <a:noFill/>
          <a:ln>
            <a:noFill/>
          </a:ln>
        </p:spPr>
      </p:pic>
      <p:sp>
        <p:nvSpPr>
          <p:cNvPr id="6" name="Rectangle 1"/>
          <p:cNvSpPr>
            <a:spLocks noChangeArrowheads="1"/>
          </p:cNvSpPr>
          <p:nvPr/>
        </p:nvSpPr>
        <p:spPr bwMode="auto">
          <a:xfrm>
            <a:off x="214282" y="5857892"/>
            <a:ext cx="7929618" cy="738591"/>
          </a:xfrm>
          <a:prstGeom prst="rect">
            <a:avLst/>
          </a:prstGeom>
          <a:noFill/>
          <a:ln w="9525">
            <a:noFill/>
            <a:miter lim="800000"/>
            <a:headEnd/>
            <a:tailEnd/>
          </a:ln>
          <a:effectLst/>
        </p:spPr>
        <p:txBody>
          <a:bodyPr vert="horz" wrap="square" lIns="-90459" tIns="152352" rIns="91440" bIns="76176"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AR" sz="1100" b="1" i="0" u="none" strike="noStrike" cap="none" normalizeH="0" baseline="0" dirty="0" smtClean="0" bmk="">
                <a:ln>
                  <a:noFill/>
                </a:ln>
                <a:solidFill>
                  <a:srgbClr val="000000"/>
                </a:solidFill>
                <a:effectLst/>
                <a:latin typeface="Calibri" pitchFamily="34" charset="0"/>
                <a:ea typeface="Times New Roman" pitchFamily="18" charset="0"/>
                <a:cs typeface="Times New Roman" pitchFamily="18" charset="0"/>
              </a:rPr>
              <a:t>RESPUESTA A LA APLICACIÓN TEMPRANA DE FERTILIZANTE FOSFORADOS EN TRES TIPOS DE SUELOS</a:t>
            </a:r>
            <a:endParaRPr kumimoji="0" lang="es-AR" sz="11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5473700" algn="l"/>
              </a:tabLst>
            </a:pPr>
            <a:r>
              <a:rPr kumimoji="0" lang="es-AR" sz="11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Acumulación y distribución de materia seca en </a:t>
            </a:r>
            <a:r>
              <a:rPr kumimoji="0" lang="es-AR" sz="11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Eucalyptus</a:t>
            </a:r>
            <a:r>
              <a:rPr kumimoji="0" lang="es-AR" sz="11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s-AR" sz="11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globulus</a:t>
            </a:r>
            <a:r>
              <a:rPr kumimoji="0" lang="es-AR" sz="11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s-AR" sz="11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Labill</a:t>
            </a:r>
            <a:r>
              <a:rPr kumimoji="0" lang="es-AR" sz="11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plantado en macetas con tres tipos de suelo y fertilizado con fósforo. CORINA GRACIANO, JUAN F GOYA  &amp; DANIEL O CALDIZ 1)</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6 CuadroTexto"/>
          <p:cNvSpPr txBox="1"/>
          <p:nvPr/>
        </p:nvSpPr>
        <p:spPr>
          <a:xfrm>
            <a:off x="3571868" y="142852"/>
            <a:ext cx="1229247" cy="461665"/>
          </a:xfrm>
          <a:prstGeom prst="rect">
            <a:avLst/>
          </a:prstGeom>
          <a:noFill/>
        </p:spPr>
        <p:txBody>
          <a:bodyPr wrap="none" rtlCol="0">
            <a:spAutoFit/>
          </a:bodyPr>
          <a:lstStyle/>
          <a:p>
            <a:pPr lvl="0"/>
            <a:r>
              <a:rPr kumimoji="0" lang="es-AR" sz="2400" b="1" i="1"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P</a:t>
            </a:r>
            <a:r>
              <a:rPr kumimoji="0" lang="es-AR" sz="2400" b="1" i="1" u="none" strike="noStrike" cap="none" normalizeH="0" baseline="0" dirty="0" smtClean="0" bmk="">
                <a:ln>
                  <a:noFill/>
                </a:ln>
                <a:solidFill>
                  <a:srgbClr val="FF0000"/>
                </a:solidFill>
                <a:effectLst/>
                <a:latin typeface="Calibri" pitchFamily="34" charset="0"/>
                <a:ea typeface="Times New Roman" pitchFamily="18" charset="0"/>
                <a:cs typeface="Calibri" pitchFamily="34" charset="0"/>
              </a:rPr>
              <a:t>ARTE B</a:t>
            </a:r>
          </a:p>
        </p:txBody>
      </p:sp>
      <p:sp>
        <p:nvSpPr>
          <p:cNvPr id="8" name="7 CuadroTexto"/>
          <p:cNvSpPr txBox="1"/>
          <p:nvPr/>
        </p:nvSpPr>
        <p:spPr>
          <a:xfrm>
            <a:off x="214282" y="642918"/>
            <a:ext cx="7858180" cy="646331"/>
          </a:xfrm>
          <a:prstGeom prst="rect">
            <a:avLst/>
          </a:prstGeom>
          <a:noFill/>
        </p:spPr>
        <p:txBody>
          <a:bodyPr wrap="square" rtlCol="0">
            <a:spAutoFit/>
          </a:bodyPr>
          <a:lstStyle/>
          <a:p>
            <a:pPr lvl="0"/>
            <a:r>
              <a:rPr kumimoji="0" lang="es-AR" b="0" i="0" u="none" strike="noStrike" cap="none" normalizeH="0" baseline="0" dirty="0" smtClean="0" bmk="">
                <a:ln>
                  <a:noFill/>
                </a:ln>
                <a:solidFill>
                  <a:srgbClr val="000000"/>
                </a:solidFill>
                <a:effectLst/>
                <a:latin typeface="Calibri" pitchFamily="34" charset="0"/>
                <a:ea typeface="Times New Roman" pitchFamily="18" charset="0"/>
                <a:cs typeface="Calibri" pitchFamily="34" charset="0"/>
              </a:rPr>
              <a:t>Comparativamente analice la posibilidad de éxito de fertilizar sobre un suelo arenoso, </a:t>
            </a:r>
            <a:r>
              <a:rPr kumimoji="0" lang="es-AR" b="0" i="0" u="none" strike="noStrike" cap="none" normalizeH="0" baseline="0" dirty="0" err="1" smtClean="0" bmk="">
                <a:ln>
                  <a:noFill/>
                </a:ln>
                <a:solidFill>
                  <a:srgbClr val="000000"/>
                </a:solidFill>
                <a:effectLst/>
                <a:latin typeface="Calibri" pitchFamily="34" charset="0"/>
                <a:ea typeface="Times New Roman" pitchFamily="18" charset="0"/>
                <a:cs typeface="Calibri" pitchFamily="34" charset="0"/>
              </a:rPr>
              <a:t>Udipsament</a:t>
            </a:r>
            <a:r>
              <a:rPr kumimoji="0" lang="es-AR" b="0" i="0" u="none" strike="noStrike" cap="none" normalizeH="0" baseline="0" dirty="0" smtClean="0" bmk="">
                <a:ln>
                  <a:noFill/>
                </a:ln>
                <a:solidFill>
                  <a:srgbClr val="000000"/>
                </a:solidFill>
                <a:effectLst/>
                <a:latin typeface="Calibri" pitchFamily="34" charset="0"/>
                <a:ea typeface="Times New Roman" pitchFamily="18" charset="0"/>
                <a:cs typeface="Calibri" pitchFamily="34" charset="0"/>
              </a:rPr>
              <a:t> típico y un suelo franco arcilloso, </a:t>
            </a:r>
            <a:r>
              <a:rPr kumimoji="0" lang="es-AR" b="0" i="0" u="none" strike="noStrike" cap="none" normalizeH="0" baseline="0" dirty="0" err="1" smtClean="0" bmk="">
                <a:ln>
                  <a:noFill/>
                </a:ln>
                <a:solidFill>
                  <a:srgbClr val="000000"/>
                </a:solidFill>
                <a:effectLst/>
                <a:latin typeface="Calibri" pitchFamily="34" charset="0"/>
                <a:ea typeface="Times New Roman" pitchFamily="18" charset="0"/>
                <a:cs typeface="Calibri" pitchFamily="34" charset="0"/>
              </a:rPr>
              <a:t>Argiacuol</a:t>
            </a:r>
            <a:r>
              <a:rPr kumimoji="0" lang="es-AR" b="0" i="0" u="none" strike="noStrike" cap="none" normalizeH="0" baseline="0" dirty="0" smtClean="0" bmk="">
                <a:ln>
                  <a:noFill/>
                </a:ln>
                <a:solidFill>
                  <a:srgbClr val="000000"/>
                </a:solidFill>
                <a:effectLst/>
                <a:latin typeface="Calibri" pitchFamily="34" charset="0"/>
                <a:ea typeface="Times New Roman" pitchFamily="18" charset="0"/>
                <a:cs typeface="Calibri" pitchFamily="34" charset="0"/>
              </a:rPr>
              <a:t> típico.</a:t>
            </a:r>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428604"/>
            <a:ext cx="8001056" cy="646331"/>
          </a:xfrm>
          <a:prstGeom prst="rect">
            <a:avLst/>
          </a:prstGeom>
          <a:noFill/>
        </p:spPr>
        <p:txBody>
          <a:bodyPr wrap="square" rtlCol="0">
            <a:spAutoFit/>
          </a:bodyPr>
          <a:lstStyle/>
          <a:p>
            <a:pPr lvl="0"/>
            <a:r>
              <a:rPr lang="es-AR" b="1" dirty="0" smtClean="0">
                <a:solidFill>
                  <a:schemeClr val="accent3">
                    <a:lumMod val="60000"/>
                    <a:lumOff val="40000"/>
                  </a:schemeClr>
                </a:solidFill>
                <a:latin typeface="Calibri" pitchFamily="34" charset="0"/>
                <a:cs typeface="Calibri" pitchFamily="34" charset="0"/>
              </a:rPr>
              <a:t>1-</a:t>
            </a:r>
            <a:r>
              <a:rPr lang="es-AR" dirty="0" smtClean="0">
                <a:latin typeface="Calibri" pitchFamily="34" charset="0"/>
                <a:cs typeface="Calibri" pitchFamily="34" charset="0"/>
              </a:rPr>
              <a:t> La </a:t>
            </a:r>
            <a:r>
              <a:rPr lang="es-AR" dirty="0">
                <a:latin typeface="Calibri" pitchFamily="34" charset="0"/>
                <a:cs typeface="Calibri" pitchFamily="34" charset="0"/>
              </a:rPr>
              <a:t>Aptitud Agrícola-Ganadera y Forestal de los tres tipos de suelos (arenoso-franco-arcilloso). </a:t>
            </a:r>
          </a:p>
        </p:txBody>
      </p:sp>
      <p:sp>
        <p:nvSpPr>
          <p:cNvPr id="5" name="4 CuadroTexto"/>
          <p:cNvSpPr txBox="1"/>
          <p:nvPr/>
        </p:nvSpPr>
        <p:spPr>
          <a:xfrm>
            <a:off x="500034" y="1000108"/>
            <a:ext cx="7858180" cy="5386090"/>
          </a:xfrm>
          <a:prstGeom prst="rect">
            <a:avLst/>
          </a:prstGeom>
          <a:noFill/>
          <a:ln w="28575">
            <a:solidFill>
              <a:srgbClr val="FF0000"/>
            </a:solidFill>
          </a:ln>
        </p:spPr>
        <p:txBody>
          <a:bodyPr wrap="square" rtlCol="0">
            <a:spAutoFit/>
          </a:bodyPr>
          <a:lstStyle/>
          <a:p>
            <a:r>
              <a:rPr lang="es-AR" sz="1400" dirty="0"/>
              <a:t> </a:t>
            </a:r>
            <a:r>
              <a:rPr lang="es-AR" sz="1600" dirty="0" smtClean="0">
                <a:latin typeface="Calibri" pitchFamily="34" charset="0"/>
                <a:cs typeface="Calibri" pitchFamily="34" charset="0"/>
              </a:rPr>
              <a:t>Estos </a:t>
            </a:r>
            <a:r>
              <a:rPr lang="es-AR" sz="1600" dirty="0">
                <a:latin typeface="Calibri" pitchFamily="34" charset="0"/>
                <a:cs typeface="Calibri" pitchFamily="34" charset="0"/>
              </a:rPr>
              <a:t>suelos del sudeste de la provincia de Buenos Aires poseen propiedades físicas y químicas y de fertilidad bien diferenciadas. </a:t>
            </a:r>
            <a:endParaRPr lang="es-AR" sz="1600" dirty="0" smtClean="0">
              <a:latin typeface="Calibri" pitchFamily="34" charset="0"/>
              <a:cs typeface="Calibri" pitchFamily="34" charset="0"/>
            </a:endParaRPr>
          </a:p>
          <a:p>
            <a:r>
              <a:rPr lang="es-AR" sz="1600" dirty="0" smtClean="0">
                <a:latin typeface="Calibri" pitchFamily="34" charset="0"/>
                <a:cs typeface="Calibri" pitchFamily="34" charset="0"/>
              </a:rPr>
              <a:t>Comprenden </a:t>
            </a:r>
            <a:r>
              <a:rPr lang="es-AR" sz="1600" dirty="0">
                <a:latin typeface="Calibri" pitchFamily="34" charset="0"/>
                <a:cs typeface="Calibri" pitchFamily="34" charset="0"/>
              </a:rPr>
              <a:t>un suelo franco</a:t>
            </a:r>
            <a:r>
              <a:rPr lang="es-AR" sz="1600" dirty="0" smtClean="0">
                <a:latin typeface="Calibri" pitchFamily="34" charset="0"/>
                <a:cs typeface="Calibri" pitchFamily="34" charset="0"/>
              </a:rPr>
              <a:t>, de </a:t>
            </a:r>
            <a:r>
              <a:rPr lang="es-AR" sz="1600" dirty="0">
                <a:latin typeface="Calibri" pitchFamily="34" charset="0"/>
                <a:cs typeface="Calibri" pitchFamily="34" charset="0"/>
              </a:rPr>
              <a:t>muy buena aptitud agrícola </a:t>
            </a:r>
            <a:r>
              <a:rPr lang="es-AR" sz="1600" dirty="0" err="1">
                <a:latin typeface="Calibri" pitchFamily="34" charset="0"/>
                <a:cs typeface="Calibri" pitchFamily="34" charset="0"/>
              </a:rPr>
              <a:t>Argiudol</a:t>
            </a:r>
            <a:r>
              <a:rPr lang="es-AR" sz="1600" dirty="0">
                <a:latin typeface="Calibri" pitchFamily="34" charset="0"/>
                <a:cs typeface="Calibri" pitchFamily="34" charset="0"/>
              </a:rPr>
              <a:t> típico), un suelo franco arcilloso (denominado arcilloso en este trabajo) utilizado principalmente para ganadería (</a:t>
            </a:r>
            <a:r>
              <a:rPr lang="es-AR" sz="1600" dirty="0" err="1">
                <a:latin typeface="Calibri" pitchFamily="34" charset="0"/>
                <a:cs typeface="Calibri" pitchFamily="34" charset="0"/>
              </a:rPr>
              <a:t>Argiacuol</a:t>
            </a:r>
            <a:r>
              <a:rPr lang="es-AR" sz="1600" dirty="0">
                <a:latin typeface="Calibri" pitchFamily="34" charset="0"/>
                <a:cs typeface="Calibri" pitchFamily="34" charset="0"/>
              </a:rPr>
              <a:t> típico) y un suelo arenoso desarrollado en dunas </a:t>
            </a:r>
            <a:r>
              <a:rPr lang="es-AR" sz="1600" dirty="0" smtClean="0">
                <a:latin typeface="Calibri" pitchFamily="34" charset="0"/>
                <a:cs typeface="Calibri" pitchFamily="34" charset="0"/>
              </a:rPr>
              <a:t>fijas, principalmente </a:t>
            </a:r>
            <a:r>
              <a:rPr lang="es-AR" sz="1600" dirty="0">
                <a:latin typeface="Calibri" pitchFamily="34" charset="0"/>
                <a:cs typeface="Calibri" pitchFamily="34" charset="0"/>
              </a:rPr>
              <a:t>con comunidades de gramíneas, con una orientación paralela a la costa y a una distancia variable del mar (</a:t>
            </a:r>
            <a:r>
              <a:rPr lang="es-AR" sz="1600" dirty="0" err="1">
                <a:latin typeface="Calibri" pitchFamily="34" charset="0"/>
                <a:cs typeface="Calibri" pitchFamily="34" charset="0"/>
              </a:rPr>
              <a:t>Udipsament</a:t>
            </a:r>
            <a:r>
              <a:rPr lang="es-AR" sz="1600" dirty="0">
                <a:latin typeface="Calibri" pitchFamily="34" charset="0"/>
                <a:cs typeface="Calibri" pitchFamily="34" charset="0"/>
              </a:rPr>
              <a:t> típico) (</a:t>
            </a:r>
            <a:r>
              <a:rPr lang="es-AR" sz="1600" dirty="0" err="1">
                <a:latin typeface="Calibri" pitchFamily="34" charset="0"/>
                <a:cs typeface="Calibri" pitchFamily="34" charset="0"/>
              </a:rPr>
              <a:t>SAGyP</a:t>
            </a:r>
            <a:r>
              <a:rPr lang="es-AR" sz="1600" dirty="0">
                <a:latin typeface="Calibri" pitchFamily="34" charset="0"/>
                <a:cs typeface="Calibri" pitchFamily="34" charset="0"/>
              </a:rPr>
              <a:t> 1989</a:t>
            </a:r>
            <a:r>
              <a:rPr lang="es-AR" sz="1600" dirty="0" smtClean="0">
                <a:latin typeface="Calibri" pitchFamily="34" charset="0"/>
                <a:cs typeface="Calibri" pitchFamily="34" charset="0"/>
              </a:rPr>
              <a:t>).</a:t>
            </a:r>
          </a:p>
          <a:p>
            <a:r>
              <a:rPr lang="es-AR" sz="1600" dirty="0" smtClean="0">
                <a:latin typeface="Calibri" pitchFamily="34" charset="0"/>
                <a:cs typeface="Calibri" pitchFamily="34" charset="0"/>
              </a:rPr>
              <a:t> </a:t>
            </a:r>
          </a:p>
          <a:p>
            <a:pPr>
              <a:buFont typeface="Arial" pitchFamily="34" charset="0"/>
              <a:buChar char="•"/>
            </a:pPr>
            <a:r>
              <a:rPr lang="es-AR" b="1" dirty="0" smtClean="0">
                <a:solidFill>
                  <a:srgbClr val="FF0000"/>
                </a:solidFill>
                <a:latin typeface="Calibri" pitchFamily="34" charset="0"/>
                <a:cs typeface="Calibri" pitchFamily="34" charset="0"/>
              </a:rPr>
              <a:t>El </a:t>
            </a:r>
            <a:r>
              <a:rPr lang="es-AR" b="1" dirty="0">
                <a:solidFill>
                  <a:srgbClr val="FF0000"/>
                </a:solidFill>
                <a:latin typeface="Calibri" pitchFamily="34" charset="0"/>
                <a:cs typeface="Calibri" pitchFamily="34" charset="0"/>
              </a:rPr>
              <a:t>suelo franco </a:t>
            </a:r>
            <a:r>
              <a:rPr lang="es-AR" sz="1600" dirty="0">
                <a:latin typeface="Calibri" pitchFamily="34" charset="0"/>
                <a:cs typeface="Calibri" pitchFamily="34" charset="0"/>
              </a:rPr>
              <a:t>es muy apto para la agricultura, con un índice de productividad de 71, que corresponde a tierras con aptitud agrícola de alta productividad y que es descripto como </a:t>
            </a:r>
            <a:r>
              <a:rPr lang="es-AR" sz="1600" b="1" dirty="0">
                <a:latin typeface="Calibri" pitchFamily="34" charset="0"/>
                <a:cs typeface="Calibri" pitchFamily="34" charset="0"/>
              </a:rPr>
              <a:t>apto para </a:t>
            </a:r>
            <a:r>
              <a:rPr lang="es-AR" sz="1600" b="1" i="1" dirty="0" err="1">
                <a:latin typeface="Calibri" pitchFamily="34" charset="0"/>
                <a:cs typeface="Calibri" pitchFamily="34" charset="0"/>
              </a:rPr>
              <a:t>Eucalyptus</a:t>
            </a:r>
            <a:r>
              <a:rPr lang="es-AR" sz="1600" b="1" i="1" dirty="0">
                <a:latin typeface="Calibri" pitchFamily="34" charset="0"/>
                <a:cs typeface="Calibri" pitchFamily="34" charset="0"/>
              </a:rPr>
              <a:t> </a:t>
            </a:r>
            <a:r>
              <a:rPr lang="es-AR" sz="1600" b="1" i="1" dirty="0" err="1">
                <a:latin typeface="Calibri" pitchFamily="34" charset="0"/>
                <a:cs typeface="Calibri" pitchFamily="34" charset="0"/>
              </a:rPr>
              <a:t>globulus</a:t>
            </a:r>
            <a:r>
              <a:rPr lang="es-AR" sz="1600" i="1" dirty="0">
                <a:latin typeface="Calibri" pitchFamily="34" charset="0"/>
                <a:cs typeface="Calibri" pitchFamily="34" charset="0"/>
              </a:rPr>
              <a:t> </a:t>
            </a:r>
            <a:r>
              <a:rPr lang="es-AR" sz="1600" dirty="0">
                <a:latin typeface="Calibri" pitchFamily="34" charset="0"/>
                <a:cs typeface="Calibri" pitchFamily="34" charset="0"/>
              </a:rPr>
              <a:t>por </a:t>
            </a:r>
            <a:r>
              <a:rPr lang="es-AR" sz="1600" dirty="0" err="1">
                <a:latin typeface="Calibri" pitchFamily="34" charset="0"/>
                <a:cs typeface="Calibri" pitchFamily="34" charset="0"/>
              </a:rPr>
              <a:t>Culot</a:t>
            </a:r>
            <a:r>
              <a:rPr lang="es-AR" sz="1600" dirty="0">
                <a:latin typeface="Calibri" pitchFamily="34" charset="0"/>
                <a:cs typeface="Calibri" pitchFamily="34" charset="0"/>
              </a:rPr>
              <a:t> (2000), ya </a:t>
            </a:r>
            <a:r>
              <a:rPr lang="es-AR" sz="1600" dirty="0" smtClean="0">
                <a:latin typeface="Calibri" pitchFamily="34" charset="0"/>
                <a:cs typeface="Calibri" pitchFamily="34" charset="0"/>
              </a:rPr>
              <a:t>que cuenta </a:t>
            </a:r>
            <a:r>
              <a:rPr lang="es-AR" sz="1600" dirty="0">
                <a:latin typeface="Calibri" pitchFamily="34" charset="0"/>
                <a:cs typeface="Calibri" pitchFamily="34" charset="0"/>
              </a:rPr>
              <a:t>con textura y estructura superficial favorables, adecuada retención de humedad y fertilidad natural (</a:t>
            </a:r>
            <a:r>
              <a:rPr lang="es-AR" sz="1600" dirty="0" err="1">
                <a:latin typeface="Calibri" pitchFamily="34" charset="0"/>
                <a:cs typeface="Calibri" pitchFamily="34" charset="0"/>
              </a:rPr>
              <a:t>SAGyP</a:t>
            </a:r>
            <a:r>
              <a:rPr lang="es-AR" sz="1600" dirty="0">
                <a:latin typeface="Calibri" pitchFamily="34" charset="0"/>
                <a:cs typeface="Calibri" pitchFamily="34" charset="0"/>
              </a:rPr>
              <a:t> 1989</a:t>
            </a:r>
            <a:r>
              <a:rPr lang="es-AR" sz="1600" dirty="0" smtClean="0">
                <a:latin typeface="Calibri" pitchFamily="34" charset="0"/>
                <a:cs typeface="Calibri" pitchFamily="34" charset="0"/>
              </a:rPr>
              <a:t>).</a:t>
            </a:r>
          </a:p>
          <a:p>
            <a:endParaRPr lang="es-AR" sz="1600" dirty="0" smtClean="0">
              <a:latin typeface="Calibri" pitchFamily="34" charset="0"/>
              <a:cs typeface="Calibri" pitchFamily="34" charset="0"/>
            </a:endParaRPr>
          </a:p>
          <a:p>
            <a:pPr>
              <a:buFont typeface="Arial" pitchFamily="34" charset="0"/>
              <a:buChar char="•"/>
            </a:pPr>
            <a:r>
              <a:rPr lang="es-AR" b="1" dirty="0" smtClean="0">
                <a:solidFill>
                  <a:srgbClr val="FF0000"/>
                </a:solidFill>
                <a:latin typeface="Calibri" pitchFamily="34" charset="0"/>
                <a:cs typeface="Calibri" pitchFamily="34" charset="0"/>
              </a:rPr>
              <a:t> </a:t>
            </a:r>
            <a:r>
              <a:rPr lang="es-AR" b="1" dirty="0">
                <a:solidFill>
                  <a:srgbClr val="FF0000"/>
                </a:solidFill>
                <a:latin typeface="Calibri" pitchFamily="34" charset="0"/>
                <a:cs typeface="Calibri" pitchFamily="34" charset="0"/>
              </a:rPr>
              <a:t>El suelo arcilloso </a:t>
            </a:r>
            <a:r>
              <a:rPr lang="es-AR" sz="1600" dirty="0">
                <a:latin typeface="Calibri" pitchFamily="34" charset="0"/>
                <a:cs typeface="Calibri" pitchFamily="34" charset="0"/>
              </a:rPr>
              <a:t>posee un índice de productividad de 54 y corresponde a tierras con aptitud agrícola ganadera, aunque debido a su deficiente drenaje es un suelo marginal para la agricultura; no obstante, es muy utilizado para implantar pasturas. Es </a:t>
            </a:r>
            <a:r>
              <a:rPr lang="es-AR" sz="1600" b="1" dirty="0">
                <a:latin typeface="Calibri" pitchFamily="34" charset="0"/>
                <a:cs typeface="Calibri" pitchFamily="34" charset="0"/>
              </a:rPr>
              <a:t>considerado poco apto para </a:t>
            </a:r>
            <a:r>
              <a:rPr lang="es-AR" sz="1600" b="1" i="1" dirty="0" err="1">
                <a:latin typeface="Calibri" pitchFamily="34" charset="0"/>
                <a:cs typeface="Calibri" pitchFamily="34" charset="0"/>
              </a:rPr>
              <a:t>Eucalyptus</a:t>
            </a:r>
            <a:r>
              <a:rPr lang="es-AR" sz="1600" b="1" i="1" dirty="0">
                <a:latin typeface="Calibri" pitchFamily="34" charset="0"/>
                <a:cs typeface="Calibri" pitchFamily="34" charset="0"/>
              </a:rPr>
              <a:t> </a:t>
            </a:r>
            <a:r>
              <a:rPr lang="es-AR" sz="1600" b="1" i="1" dirty="0" err="1">
                <a:latin typeface="Calibri" pitchFamily="34" charset="0"/>
                <a:cs typeface="Calibri" pitchFamily="34" charset="0"/>
              </a:rPr>
              <a:t>globulus</a:t>
            </a:r>
            <a:r>
              <a:rPr lang="es-AR" sz="1600" b="1" i="1" dirty="0">
                <a:latin typeface="Calibri" pitchFamily="34" charset="0"/>
                <a:cs typeface="Calibri" pitchFamily="34" charset="0"/>
              </a:rPr>
              <a:t> </a:t>
            </a:r>
            <a:r>
              <a:rPr lang="es-AR" sz="1600" dirty="0">
                <a:latin typeface="Calibri" pitchFamily="34" charset="0"/>
                <a:cs typeface="Calibri" pitchFamily="34" charset="0"/>
              </a:rPr>
              <a:t>por </a:t>
            </a:r>
            <a:r>
              <a:rPr lang="es-AR" sz="1600" dirty="0" err="1">
                <a:latin typeface="Calibri" pitchFamily="34" charset="0"/>
                <a:cs typeface="Calibri" pitchFamily="34" charset="0"/>
              </a:rPr>
              <a:t>Culot</a:t>
            </a:r>
            <a:r>
              <a:rPr lang="es-AR" sz="1600" dirty="0">
                <a:latin typeface="Calibri" pitchFamily="34" charset="0"/>
                <a:cs typeface="Calibri" pitchFamily="34" charset="0"/>
              </a:rPr>
              <a:t> (2000). </a:t>
            </a:r>
            <a:endParaRPr lang="es-AR" sz="1600" dirty="0" smtClean="0">
              <a:latin typeface="Calibri" pitchFamily="34" charset="0"/>
              <a:cs typeface="Calibri" pitchFamily="34" charset="0"/>
            </a:endParaRPr>
          </a:p>
          <a:p>
            <a:endParaRPr lang="es-AR" b="1" dirty="0" smtClean="0">
              <a:solidFill>
                <a:srgbClr val="FF0000"/>
              </a:solidFill>
              <a:latin typeface="Calibri" pitchFamily="34" charset="0"/>
              <a:cs typeface="Calibri" pitchFamily="34" charset="0"/>
            </a:endParaRPr>
          </a:p>
          <a:p>
            <a:pPr>
              <a:buFont typeface="Arial" pitchFamily="34" charset="0"/>
              <a:buChar char="•"/>
            </a:pPr>
            <a:r>
              <a:rPr lang="es-AR" b="1" dirty="0" smtClean="0">
                <a:solidFill>
                  <a:srgbClr val="FF0000"/>
                </a:solidFill>
                <a:latin typeface="Calibri" pitchFamily="34" charset="0"/>
                <a:cs typeface="Calibri" pitchFamily="34" charset="0"/>
              </a:rPr>
              <a:t>El </a:t>
            </a:r>
            <a:r>
              <a:rPr lang="es-AR" b="1" dirty="0">
                <a:solidFill>
                  <a:srgbClr val="FF0000"/>
                </a:solidFill>
                <a:latin typeface="Calibri" pitchFamily="34" charset="0"/>
                <a:cs typeface="Calibri" pitchFamily="34" charset="0"/>
              </a:rPr>
              <a:t>suelo arenoso </a:t>
            </a:r>
            <a:r>
              <a:rPr lang="es-AR" sz="1600" dirty="0">
                <a:latin typeface="Calibri" pitchFamily="34" charset="0"/>
                <a:cs typeface="Calibri" pitchFamily="34" charset="0"/>
              </a:rPr>
              <a:t>posee un índice de </a:t>
            </a:r>
            <a:r>
              <a:rPr lang="es-AR" sz="1600" dirty="0" smtClean="0">
                <a:latin typeface="Calibri" pitchFamily="34" charset="0"/>
                <a:cs typeface="Calibri" pitchFamily="34" charset="0"/>
              </a:rPr>
              <a:t>productividad de </a:t>
            </a:r>
            <a:r>
              <a:rPr lang="es-AR" sz="1600" dirty="0">
                <a:latin typeface="Calibri" pitchFamily="34" charset="0"/>
                <a:cs typeface="Calibri" pitchFamily="34" charset="0"/>
              </a:rPr>
              <a:t>17 y corresponde a suelos con aptitud ganadera. Este suelo excesivamente drenado no es apto para la agricultura y es considerado </a:t>
            </a:r>
            <a:r>
              <a:rPr lang="es-AR" sz="1600" b="1" dirty="0">
                <a:latin typeface="Calibri" pitchFamily="34" charset="0"/>
                <a:cs typeface="Calibri" pitchFamily="34" charset="0"/>
              </a:rPr>
              <a:t>poco apto para </a:t>
            </a:r>
            <a:r>
              <a:rPr lang="es-AR" sz="1600" b="1" i="1" dirty="0" err="1">
                <a:latin typeface="Calibri" pitchFamily="34" charset="0"/>
                <a:cs typeface="Calibri" pitchFamily="34" charset="0"/>
              </a:rPr>
              <a:t>Eucalyptus</a:t>
            </a:r>
            <a:r>
              <a:rPr lang="es-AR" sz="1600" b="1" i="1" dirty="0">
                <a:latin typeface="Calibri" pitchFamily="34" charset="0"/>
                <a:cs typeface="Calibri" pitchFamily="34" charset="0"/>
              </a:rPr>
              <a:t> </a:t>
            </a:r>
            <a:r>
              <a:rPr lang="es-AR" sz="1600" b="1" i="1" dirty="0" err="1">
                <a:latin typeface="Calibri" pitchFamily="34" charset="0"/>
                <a:cs typeface="Calibri" pitchFamily="34" charset="0"/>
              </a:rPr>
              <a:t>globulus</a:t>
            </a:r>
            <a:r>
              <a:rPr lang="es-AR" sz="1600" i="1" dirty="0">
                <a:latin typeface="Calibri" pitchFamily="34" charset="0"/>
                <a:cs typeface="Calibri" pitchFamily="34" charset="0"/>
              </a:rPr>
              <a:t> </a:t>
            </a:r>
            <a:r>
              <a:rPr lang="es-AR" sz="1600" dirty="0">
                <a:latin typeface="Calibri" pitchFamily="34" charset="0"/>
                <a:cs typeface="Calibri" pitchFamily="34" charset="0"/>
              </a:rPr>
              <a:t>por </a:t>
            </a:r>
            <a:r>
              <a:rPr lang="es-AR" sz="1600" dirty="0" err="1">
                <a:latin typeface="Calibri" pitchFamily="34" charset="0"/>
                <a:cs typeface="Calibri" pitchFamily="34" charset="0"/>
              </a:rPr>
              <a:t>Culot</a:t>
            </a:r>
            <a:r>
              <a:rPr lang="es-AR" sz="1600" dirty="0">
                <a:latin typeface="Calibri" pitchFamily="34" charset="0"/>
                <a:cs typeface="Calibri" pitchFamily="34" charset="0"/>
              </a:rPr>
              <a:t> (2000</a:t>
            </a:r>
            <a:r>
              <a:rPr lang="es-AR" sz="1600" dirty="0" smtClean="0">
                <a:latin typeface="Calibri" pitchFamily="34" charset="0"/>
                <a:cs typeface="Calibri" pitchFamily="34" charset="0"/>
              </a:rPr>
              <a:t>).</a:t>
            </a:r>
            <a:endParaRPr lang="es-AR" sz="1600" dirty="0">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214290"/>
            <a:ext cx="8143932" cy="1200329"/>
          </a:xfrm>
          <a:prstGeom prst="rect">
            <a:avLst/>
          </a:prstGeom>
          <a:noFill/>
        </p:spPr>
        <p:txBody>
          <a:bodyPr wrap="square" rtlCol="0">
            <a:spAutoFit/>
          </a:bodyPr>
          <a:lstStyle/>
          <a:p>
            <a:r>
              <a:rPr lang="es-AR" b="1" dirty="0" smtClean="0">
                <a:solidFill>
                  <a:schemeClr val="accent3">
                    <a:lumMod val="60000"/>
                    <a:lumOff val="40000"/>
                  </a:schemeClr>
                </a:solidFill>
                <a:latin typeface="Calibri" pitchFamily="34" charset="0"/>
                <a:cs typeface="Calibri" pitchFamily="34" charset="0"/>
              </a:rPr>
              <a:t>2. </a:t>
            </a:r>
            <a:r>
              <a:rPr lang="es-AR" dirty="0" smtClean="0">
                <a:latin typeface="Calibri" pitchFamily="34" charset="0"/>
                <a:cs typeface="Calibri" pitchFamily="34" charset="0"/>
              </a:rPr>
              <a:t>Las </a:t>
            </a:r>
            <a:r>
              <a:rPr lang="es-AR" dirty="0">
                <a:latin typeface="Calibri" pitchFamily="34" charset="0"/>
                <a:cs typeface="Calibri" pitchFamily="34" charset="0"/>
              </a:rPr>
              <a:t>características del Lote de la Serie Balcarce con las características de los tres tipos de suelos con especial atención a la relación de nutrientes. Establezca en función de ello a qué tipo de suelo se asemeja más el Lote de la Serie Balcarce.</a:t>
            </a:r>
          </a:p>
          <a:p>
            <a:endParaRPr lang="es-AR" dirty="0"/>
          </a:p>
        </p:txBody>
      </p:sp>
      <p:sp>
        <p:nvSpPr>
          <p:cNvPr id="5" name="4 CuadroTexto"/>
          <p:cNvSpPr txBox="1"/>
          <p:nvPr/>
        </p:nvSpPr>
        <p:spPr>
          <a:xfrm>
            <a:off x="285720" y="1785926"/>
            <a:ext cx="8215370" cy="4555093"/>
          </a:xfrm>
          <a:prstGeom prst="rect">
            <a:avLst/>
          </a:prstGeom>
          <a:noFill/>
          <a:ln w="28575">
            <a:solidFill>
              <a:srgbClr val="FF0000"/>
            </a:solidFill>
          </a:ln>
        </p:spPr>
        <p:txBody>
          <a:bodyPr wrap="square" rtlCol="0">
            <a:spAutoFit/>
          </a:bodyPr>
          <a:lstStyle/>
          <a:p>
            <a:r>
              <a:rPr lang="es-AR" sz="1600" dirty="0">
                <a:latin typeface="Calibri" pitchFamily="34" charset="0"/>
                <a:cs typeface="Calibri" pitchFamily="34" charset="0"/>
              </a:rPr>
              <a:t>Nota: el diagnóstico de fertilidad temprana se hace sobre los primeros 20 cm de suelo. Por consiguiente la profundidad efectiva de Balcarce no influye en éste análisis comparativo y respecto a la pendiente la realización de prácticas de conservación ´pueden </a:t>
            </a:r>
            <a:r>
              <a:rPr lang="es-AR" sz="1600" dirty="0" smtClean="0">
                <a:latin typeface="Calibri" pitchFamily="34" charset="0"/>
                <a:cs typeface="Calibri" pitchFamily="34" charset="0"/>
              </a:rPr>
              <a:t>contrarrestarla. </a:t>
            </a:r>
            <a:r>
              <a:rPr lang="es-AR" sz="1600" dirty="0">
                <a:latin typeface="Calibri" pitchFamily="34" charset="0"/>
                <a:cs typeface="Calibri" pitchFamily="34" charset="0"/>
              </a:rPr>
              <a:t>Por consiguiente en la comparación planteada debe tomarse en cuenta los aspectos de los 1ros 20 cm sin considerar el riesgo de erosión</a:t>
            </a:r>
            <a:r>
              <a:rPr lang="es-AR" sz="1600" dirty="0" smtClean="0">
                <a:latin typeface="Calibri" pitchFamily="34" charset="0"/>
                <a:cs typeface="Calibri" pitchFamily="34" charset="0"/>
              </a:rPr>
              <a:t>.</a:t>
            </a:r>
          </a:p>
          <a:p>
            <a:endParaRPr lang="es-AR" sz="1600" dirty="0">
              <a:latin typeface="Calibri" pitchFamily="34" charset="0"/>
              <a:cs typeface="Calibri" pitchFamily="34" charset="0"/>
            </a:endParaRPr>
          </a:p>
          <a:p>
            <a:r>
              <a:rPr lang="es-AR" sz="1600" dirty="0">
                <a:latin typeface="Calibri" pitchFamily="34" charset="0"/>
                <a:cs typeface="Calibri" pitchFamily="34" charset="0"/>
              </a:rPr>
              <a:t>El Lote de Balcarce con el </a:t>
            </a:r>
            <a:r>
              <a:rPr lang="es-AR" sz="1600" b="1" dirty="0">
                <a:latin typeface="Calibri" pitchFamily="34" charset="0"/>
                <a:cs typeface="Calibri" pitchFamily="34" charset="0"/>
              </a:rPr>
              <a:t>suelo Franco </a:t>
            </a:r>
            <a:r>
              <a:rPr lang="es-AR" sz="1600" dirty="0">
                <a:latin typeface="Calibri" pitchFamily="34" charset="0"/>
                <a:cs typeface="Calibri" pitchFamily="34" charset="0"/>
              </a:rPr>
              <a:t>tiene similitudes en cuanto a su aptitud agrícola y otros caracteres como  textura superficial y pH</a:t>
            </a:r>
            <a:r>
              <a:rPr lang="es-AR" sz="1600" dirty="0" smtClean="0">
                <a:latin typeface="Calibri" pitchFamily="34" charset="0"/>
                <a:cs typeface="Calibri" pitchFamily="34" charset="0"/>
              </a:rPr>
              <a:t>. </a:t>
            </a:r>
            <a:r>
              <a:rPr lang="es-AR" sz="1600" dirty="0">
                <a:latin typeface="Calibri" pitchFamily="34" charset="0"/>
                <a:cs typeface="Calibri" pitchFamily="34" charset="0"/>
              </a:rPr>
              <a:t>El </a:t>
            </a:r>
            <a:r>
              <a:rPr lang="es-AR" sz="1600" dirty="0" err="1">
                <a:latin typeface="Calibri" pitchFamily="34" charset="0"/>
                <a:cs typeface="Calibri" pitchFamily="34" charset="0"/>
              </a:rPr>
              <a:t>Nt</a:t>
            </a:r>
            <a:r>
              <a:rPr lang="es-AR" sz="1600" dirty="0">
                <a:latin typeface="Calibri" pitchFamily="34" charset="0"/>
                <a:cs typeface="Calibri" pitchFamily="34" charset="0"/>
              </a:rPr>
              <a:t> total se encuentra algo por debajo y el P algo por encima</a:t>
            </a:r>
            <a:r>
              <a:rPr lang="es-AR" sz="1600" dirty="0" smtClean="0">
                <a:latin typeface="Calibri" pitchFamily="34" charset="0"/>
                <a:cs typeface="Calibri" pitchFamily="34" charset="0"/>
              </a:rPr>
              <a:t>. </a:t>
            </a:r>
            <a:r>
              <a:rPr lang="es-AR" sz="1600" dirty="0">
                <a:latin typeface="Calibri" pitchFamily="34" charset="0"/>
                <a:cs typeface="Calibri" pitchFamily="34" charset="0"/>
              </a:rPr>
              <a:t>La relación N/P  es similar ( 600 ). </a:t>
            </a:r>
            <a:endParaRPr lang="es-AR" sz="1600" dirty="0" smtClean="0">
              <a:latin typeface="Calibri" pitchFamily="34" charset="0"/>
              <a:cs typeface="Calibri" pitchFamily="34" charset="0"/>
            </a:endParaRPr>
          </a:p>
          <a:p>
            <a:endParaRPr lang="es-AR" sz="1600" dirty="0" smtClean="0">
              <a:latin typeface="Calibri" pitchFamily="34" charset="0"/>
              <a:cs typeface="Calibri" pitchFamily="34" charset="0"/>
            </a:endParaRPr>
          </a:p>
          <a:p>
            <a:r>
              <a:rPr lang="es-AR" sz="1600" b="1" dirty="0" smtClean="0">
                <a:latin typeface="Calibri" pitchFamily="34" charset="0"/>
                <a:cs typeface="Calibri" pitchFamily="34" charset="0"/>
              </a:rPr>
              <a:t>El </a:t>
            </a:r>
            <a:r>
              <a:rPr lang="es-AR" sz="1600" b="1" dirty="0">
                <a:latin typeface="Calibri" pitchFamily="34" charset="0"/>
                <a:cs typeface="Calibri" pitchFamily="34" charset="0"/>
              </a:rPr>
              <a:t>arenoso </a:t>
            </a:r>
            <a:r>
              <a:rPr lang="es-AR" sz="1600" dirty="0">
                <a:latin typeface="Calibri" pitchFamily="34" charset="0"/>
                <a:cs typeface="Calibri" pitchFamily="34" charset="0"/>
              </a:rPr>
              <a:t>presenta diferencias notables con el Lote Balcarce (muy poco </a:t>
            </a:r>
            <a:r>
              <a:rPr lang="es-AR" sz="1600" dirty="0" err="1">
                <a:latin typeface="Calibri" pitchFamily="34" charset="0"/>
                <a:cs typeface="Calibri" pitchFamily="34" charset="0"/>
              </a:rPr>
              <a:t>Nt</a:t>
            </a:r>
            <a:r>
              <a:rPr lang="es-AR" sz="1600" dirty="0">
                <a:latin typeface="Calibri" pitchFamily="34" charset="0"/>
                <a:cs typeface="Calibri" pitchFamily="34" charset="0"/>
              </a:rPr>
              <a:t> y P alto) pero la relación N/P es muy baja ( 60</a:t>
            </a:r>
            <a:r>
              <a:rPr lang="es-AR" sz="1600" dirty="0" smtClean="0">
                <a:latin typeface="Calibri" pitchFamily="34" charset="0"/>
                <a:cs typeface="Calibri" pitchFamily="34" charset="0"/>
              </a:rPr>
              <a:t>).</a:t>
            </a:r>
          </a:p>
          <a:p>
            <a:endParaRPr lang="es-AR" sz="1600" dirty="0" smtClean="0">
              <a:latin typeface="Calibri" pitchFamily="34" charset="0"/>
              <a:cs typeface="Calibri" pitchFamily="34" charset="0"/>
            </a:endParaRPr>
          </a:p>
          <a:p>
            <a:r>
              <a:rPr lang="es-AR" sz="1600" b="1" dirty="0" smtClean="0">
                <a:latin typeface="Calibri" pitchFamily="34" charset="0"/>
                <a:cs typeface="Calibri" pitchFamily="34" charset="0"/>
              </a:rPr>
              <a:t> </a:t>
            </a:r>
            <a:r>
              <a:rPr lang="es-AR" sz="1600" b="1" dirty="0">
                <a:latin typeface="Calibri" pitchFamily="34" charset="0"/>
                <a:cs typeface="Calibri" pitchFamily="34" charset="0"/>
              </a:rPr>
              <a:t>El arcilloso </a:t>
            </a:r>
            <a:r>
              <a:rPr lang="es-AR" sz="1600" dirty="0">
                <a:latin typeface="Calibri" pitchFamily="34" charset="0"/>
                <a:cs typeface="Calibri" pitchFamily="34" charset="0"/>
              </a:rPr>
              <a:t>presenta diferencias en textura y pH. De aptitud agrícola más limitada. La relación N/P es muy alta ( 1500).</a:t>
            </a:r>
          </a:p>
          <a:p>
            <a:r>
              <a:rPr lang="es-AR" sz="1600" dirty="0">
                <a:latin typeface="Calibri" pitchFamily="34" charset="0"/>
                <a:cs typeface="Calibri" pitchFamily="34" charset="0"/>
              </a:rPr>
              <a:t>Con las diferencias del caso analizando la posible respuesta a una fertilización el Suelo Franco puede asemejarse más al Lote de la Serie Balcarce.</a:t>
            </a: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285728"/>
            <a:ext cx="8143932" cy="1200329"/>
          </a:xfrm>
          <a:prstGeom prst="rect">
            <a:avLst/>
          </a:prstGeom>
          <a:noFill/>
        </p:spPr>
        <p:txBody>
          <a:bodyPr wrap="square" rtlCol="0">
            <a:spAutoFit/>
          </a:bodyPr>
          <a:lstStyle/>
          <a:p>
            <a:r>
              <a:rPr lang="es-AR" b="1" dirty="0" smtClean="0">
                <a:solidFill>
                  <a:schemeClr val="accent3">
                    <a:lumMod val="60000"/>
                    <a:lumOff val="40000"/>
                  </a:schemeClr>
                </a:solidFill>
                <a:latin typeface="Calibri" pitchFamily="34" charset="0"/>
                <a:cs typeface="Calibri" pitchFamily="34" charset="0"/>
              </a:rPr>
              <a:t>3.  </a:t>
            </a:r>
            <a:r>
              <a:rPr lang="es-AR" dirty="0" smtClean="0">
                <a:latin typeface="Calibri" pitchFamily="34" charset="0"/>
                <a:cs typeface="Calibri" pitchFamily="34" charset="0"/>
              </a:rPr>
              <a:t>Los </a:t>
            </a:r>
            <a:r>
              <a:rPr lang="es-AR" dirty="0">
                <a:latin typeface="Calibri" pitchFamily="34" charset="0"/>
                <a:cs typeface="Calibri" pitchFamily="34" charset="0"/>
              </a:rPr>
              <a:t>niveles de respuesta a la fertilización fosforada con SFT  (sin agregado de Nitrógeno) entre los tres tipos de suelos. Explique en razón de que característica/s del suelo es de esperarse o debe considerarse una fertilización fosforada temprana sin el agregado de N.</a:t>
            </a:r>
          </a:p>
        </p:txBody>
      </p:sp>
      <p:pic>
        <p:nvPicPr>
          <p:cNvPr id="6" name="5 Imagen"/>
          <p:cNvPicPr/>
          <p:nvPr/>
        </p:nvPicPr>
        <p:blipFill>
          <a:blip r:embed="rId2" cstate="print">
            <a:lum contrast="-10000"/>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357158" y="3143248"/>
            <a:ext cx="7929618" cy="2643206"/>
          </a:xfrm>
          <a:prstGeom prst="rect">
            <a:avLst/>
          </a:prstGeom>
          <a:noFill/>
          <a:ln>
            <a:noFill/>
          </a:ln>
        </p:spPr>
      </p:pic>
      <p:sp>
        <p:nvSpPr>
          <p:cNvPr id="7" name="6 CuadroTexto"/>
          <p:cNvSpPr txBox="1"/>
          <p:nvPr/>
        </p:nvSpPr>
        <p:spPr>
          <a:xfrm>
            <a:off x="428596" y="1928802"/>
            <a:ext cx="8001056" cy="954107"/>
          </a:xfrm>
          <a:prstGeom prst="rect">
            <a:avLst/>
          </a:prstGeom>
          <a:noFill/>
        </p:spPr>
        <p:txBody>
          <a:bodyPr wrap="square" rtlCol="0">
            <a:spAutoFit/>
          </a:bodyPr>
          <a:lstStyle/>
          <a:p>
            <a:r>
              <a:rPr lang="es-AR" sz="1400" b="1" dirty="0">
                <a:latin typeface="Calibri" pitchFamily="34" charset="0"/>
                <a:cs typeface="Calibri" pitchFamily="34" charset="0"/>
              </a:rPr>
              <a:t>Figura 3.</a:t>
            </a:r>
            <a:r>
              <a:rPr lang="es-AR" sz="1400" dirty="0">
                <a:latin typeface="Calibri" pitchFamily="34" charset="0"/>
                <a:cs typeface="Calibri" pitchFamily="34" charset="0"/>
              </a:rPr>
              <a:t> Materia seca total acumulada </a:t>
            </a:r>
            <a:r>
              <a:rPr lang="es-AR" sz="1400" i="1" dirty="0">
                <a:latin typeface="Calibri" pitchFamily="34" charset="0"/>
                <a:cs typeface="Calibri" pitchFamily="34" charset="0"/>
              </a:rPr>
              <a:t>de </a:t>
            </a:r>
            <a:r>
              <a:rPr lang="es-AR" sz="1400" i="1" dirty="0" err="1">
                <a:latin typeface="Calibri" pitchFamily="34" charset="0"/>
                <a:cs typeface="Calibri" pitchFamily="34" charset="0"/>
              </a:rPr>
              <a:t>Eucalyptus</a:t>
            </a:r>
            <a:r>
              <a:rPr lang="es-AR" sz="1400" i="1" dirty="0">
                <a:latin typeface="Calibri" pitchFamily="34" charset="0"/>
                <a:cs typeface="Calibri" pitchFamily="34" charset="0"/>
              </a:rPr>
              <a:t> </a:t>
            </a:r>
            <a:r>
              <a:rPr lang="es-AR" sz="1400" i="1" dirty="0" err="1">
                <a:latin typeface="Calibri" pitchFamily="34" charset="0"/>
                <a:cs typeface="Calibri" pitchFamily="34" charset="0"/>
              </a:rPr>
              <a:t>globulus</a:t>
            </a:r>
            <a:r>
              <a:rPr lang="es-AR" sz="1400" i="1" dirty="0">
                <a:latin typeface="Calibri" pitchFamily="34" charset="0"/>
                <a:cs typeface="Calibri" pitchFamily="34" charset="0"/>
              </a:rPr>
              <a:t> </a:t>
            </a:r>
            <a:r>
              <a:rPr lang="es-AR" sz="1400" dirty="0">
                <a:latin typeface="Calibri" pitchFamily="34" charset="0"/>
                <a:cs typeface="Calibri" pitchFamily="34" charset="0"/>
              </a:rPr>
              <a:t>para las aplicaciones de 0 g (rombos), 6 g(cuadrados), 12 g (triángulos) y 24 g (círculos) de superfosfato triple de calcio, en tres tipos de suelo. </a:t>
            </a:r>
            <a:r>
              <a:rPr lang="es-AR" sz="1400" dirty="0" smtClean="0">
                <a:latin typeface="Calibri" pitchFamily="34" charset="0"/>
                <a:cs typeface="Calibri" pitchFamily="34" charset="0"/>
              </a:rPr>
              <a:t>En la </a:t>
            </a:r>
            <a:r>
              <a:rPr lang="es-AR" sz="1400" dirty="0">
                <a:latin typeface="Calibri" pitchFamily="34" charset="0"/>
                <a:cs typeface="Calibri" pitchFamily="34" charset="0"/>
              </a:rPr>
              <a:t>última fecha, letras diferentes indican diferencias significativas (P &lt; 0.05). En las fechas </a:t>
            </a:r>
            <a:r>
              <a:rPr lang="es-AR" sz="1400" dirty="0" smtClean="0">
                <a:latin typeface="Calibri" pitchFamily="34" charset="0"/>
                <a:cs typeface="Calibri" pitchFamily="34" charset="0"/>
              </a:rPr>
              <a:t>restantes </a:t>
            </a:r>
            <a:r>
              <a:rPr lang="es-AR" sz="1400" dirty="0">
                <a:latin typeface="Calibri" pitchFamily="34" charset="0"/>
                <a:cs typeface="Calibri" pitchFamily="34" charset="0"/>
              </a:rPr>
              <a:t>hubo diferencias significativas entre los tratamientos en ninguno de los suelos</a:t>
            </a:r>
            <a:r>
              <a:rPr lang="es-AR" sz="1400" dirty="0" smtClean="0">
                <a:latin typeface="Calibri" pitchFamily="34" charset="0"/>
                <a:cs typeface="Calibri" pitchFamily="34" charset="0"/>
              </a:rPr>
              <a:t>.</a:t>
            </a:r>
            <a:endParaRPr lang="es-AR"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5720" y="428604"/>
            <a:ext cx="8286808" cy="2308324"/>
          </a:xfrm>
          <a:prstGeom prst="rect">
            <a:avLst/>
          </a:prstGeom>
        </p:spPr>
        <p:txBody>
          <a:bodyPr wrap="square">
            <a:spAutoFit/>
          </a:bodyPr>
          <a:lstStyle/>
          <a:p>
            <a:pPr algn="ctr"/>
            <a:r>
              <a:rPr lang="es-AR" sz="2400" b="1" cap="all" dirty="0">
                <a:solidFill>
                  <a:srgbClr val="FF0000"/>
                </a:solidFill>
                <a:latin typeface="Calibri" pitchFamily="34" charset="0"/>
                <a:cs typeface="Calibri" pitchFamily="34" charset="0"/>
              </a:rPr>
              <a:t>PROBLEMA 1</a:t>
            </a:r>
          </a:p>
          <a:p>
            <a:pPr algn="ctr"/>
            <a:r>
              <a:rPr lang="es-AR" sz="2400" b="1" i="1" cap="all" dirty="0">
                <a:solidFill>
                  <a:srgbClr val="FF0000"/>
                </a:solidFill>
                <a:latin typeface="Calibri" pitchFamily="34" charset="0"/>
                <a:cs typeface="Calibri" pitchFamily="34" charset="0"/>
              </a:rPr>
              <a:t>PARTE A</a:t>
            </a:r>
          </a:p>
          <a:p>
            <a:r>
              <a:rPr lang="es-AR" sz="2400" dirty="0">
                <a:latin typeface="Calibri" pitchFamily="34" charset="0"/>
                <a:cs typeface="Calibri" pitchFamily="34" charset="0"/>
              </a:rPr>
              <a:t>Analice la conveniencia de realizar una fertilización con nitrógeno y/o fósforo sobre una plantación de </a:t>
            </a:r>
            <a:r>
              <a:rPr lang="es-AR" sz="2400" i="1" dirty="0" err="1">
                <a:latin typeface="Calibri" pitchFamily="34" charset="0"/>
                <a:cs typeface="Calibri" pitchFamily="34" charset="0"/>
              </a:rPr>
              <a:t>Eucalyptus</a:t>
            </a:r>
            <a:r>
              <a:rPr lang="es-AR" sz="2400" i="1" dirty="0">
                <a:latin typeface="Calibri" pitchFamily="34" charset="0"/>
                <a:cs typeface="Calibri" pitchFamily="34" charset="0"/>
              </a:rPr>
              <a:t> </a:t>
            </a:r>
            <a:r>
              <a:rPr lang="es-AR" sz="2400" i="1" dirty="0" err="1">
                <a:latin typeface="Calibri" pitchFamily="34" charset="0"/>
                <a:cs typeface="Calibri" pitchFamily="34" charset="0"/>
              </a:rPr>
              <a:t>globulus</a:t>
            </a:r>
            <a:r>
              <a:rPr lang="es-AR" sz="2400" dirty="0">
                <a:latin typeface="Calibri" pitchFamily="34" charset="0"/>
                <a:cs typeface="Calibri" pitchFamily="34" charset="0"/>
              </a:rPr>
              <a:t> en el SE de la </a:t>
            </a:r>
            <a:r>
              <a:rPr lang="es-AR" sz="2400" dirty="0" err="1">
                <a:latin typeface="Calibri" pitchFamily="34" charset="0"/>
                <a:cs typeface="Calibri" pitchFamily="34" charset="0"/>
              </a:rPr>
              <a:t>Pcia</a:t>
            </a:r>
            <a:r>
              <a:rPr lang="es-AR" sz="2400" dirty="0">
                <a:latin typeface="Calibri" pitchFamily="34" charset="0"/>
                <a:cs typeface="Calibri" pitchFamily="34" charset="0"/>
              </a:rPr>
              <a:t> de Buenos Aires sobre un suelo </a:t>
            </a:r>
            <a:r>
              <a:rPr lang="es-AR" sz="2400" b="1" dirty="0" err="1">
                <a:latin typeface="Calibri" pitchFamily="34" charset="0"/>
                <a:cs typeface="Calibri" pitchFamily="34" charset="0"/>
              </a:rPr>
              <a:t>Argiudol</a:t>
            </a:r>
            <a:r>
              <a:rPr lang="es-AR" sz="2400" b="1" dirty="0">
                <a:latin typeface="Calibri" pitchFamily="34" charset="0"/>
                <a:cs typeface="Calibri" pitchFamily="34" charset="0"/>
              </a:rPr>
              <a:t> típico </a:t>
            </a:r>
            <a:r>
              <a:rPr lang="es-AR" sz="2400" dirty="0">
                <a:latin typeface="Calibri" pitchFamily="34" charset="0"/>
                <a:cs typeface="Calibri" pitchFamily="34" charset="0"/>
              </a:rPr>
              <a:t>de la Serie Balcarce.</a:t>
            </a:r>
          </a:p>
        </p:txBody>
      </p:sp>
      <p:sp>
        <p:nvSpPr>
          <p:cNvPr id="5" name="4 Rectángulo"/>
          <p:cNvSpPr/>
          <p:nvPr/>
        </p:nvSpPr>
        <p:spPr>
          <a:xfrm>
            <a:off x="357158" y="3214686"/>
            <a:ext cx="7572428" cy="2246769"/>
          </a:xfrm>
          <a:prstGeom prst="rect">
            <a:avLst/>
          </a:prstGeom>
        </p:spPr>
        <p:txBody>
          <a:bodyPr wrap="square">
            <a:spAutoFit/>
          </a:bodyPr>
          <a:lstStyle/>
          <a:p>
            <a:pPr algn="just"/>
            <a:r>
              <a:rPr lang="es-AR" sz="2800" b="1" dirty="0" smtClean="0">
                <a:solidFill>
                  <a:schemeClr val="accent3">
                    <a:lumMod val="60000"/>
                    <a:lumOff val="40000"/>
                  </a:schemeClr>
                </a:solidFill>
                <a:latin typeface="Calibri" pitchFamily="34" charset="0"/>
                <a:cs typeface="Calibri" pitchFamily="34" charset="0"/>
              </a:rPr>
              <a:t>1. </a:t>
            </a:r>
            <a:r>
              <a:rPr lang="es-AR" sz="2800" dirty="0" smtClean="0">
                <a:latin typeface="Calibri" pitchFamily="34" charset="0"/>
                <a:cs typeface="Calibri" pitchFamily="34" charset="0"/>
              </a:rPr>
              <a:t>Los </a:t>
            </a:r>
            <a:r>
              <a:rPr lang="es-AR" sz="2800" dirty="0">
                <a:latin typeface="Calibri" pitchFamily="34" charset="0"/>
                <a:cs typeface="Calibri" pitchFamily="34" charset="0"/>
              </a:rPr>
              <a:t>datos físico-químicos y morfológicos del perfil modal. Señale las principales limitaciones de la Serie Balcarce para uso agrícola-ganadero. Establezca su Aptitud Forestal. Compare los datos del perfil modal con los datos del lote.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928670"/>
            <a:ext cx="7786742" cy="5078313"/>
          </a:xfrm>
          <a:prstGeom prst="rect">
            <a:avLst/>
          </a:prstGeom>
          <a:noFill/>
          <a:ln w="38100">
            <a:solidFill>
              <a:srgbClr val="FF0000"/>
            </a:solidFill>
          </a:ln>
        </p:spPr>
        <p:txBody>
          <a:bodyPr wrap="square" rtlCol="0">
            <a:spAutoFit/>
          </a:bodyPr>
          <a:lstStyle/>
          <a:p>
            <a:r>
              <a:rPr lang="es-AR" dirty="0">
                <a:latin typeface="Calibri" pitchFamily="34" charset="0"/>
                <a:cs typeface="Calibri" pitchFamily="34" charset="0"/>
              </a:rPr>
              <a:t>Los resultados observados  (Figura 3) para el </a:t>
            </a:r>
            <a:r>
              <a:rPr lang="es-AR" b="1" dirty="0">
                <a:latin typeface="Calibri" pitchFamily="34" charset="0"/>
                <a:cs typeface="Calibri" pitchFamily="34" charset="0"/>
              </a:rPr>
              <a:t>suelo arenoso </a:t>
            </a:r>
            <a:r>
              <a:rPr lang="es-AR" dirty="0">
                <a:latin typeface="Calibri" pitchFamily="34" charset="0"/>
                <a:cs typeface="Calibri" pitchFamily="34" charset="0"/>
              </a:rPr>
              <a:t>podrían atribuirse al muy bajo contenido de nitrógeno total y al alto contenido de fósforo. </a:t>
            </a:r>
            <a:endParaRPr lang="es-AR" dirty="0" smtClean="0">
              <a:latin typeface="Calibri" pitchFamily="34" charset="0"/>
              <a:cs typeface="Calibri" pitchFamily="34" charset="0"/>
            </a:endParaRPr>
          </a:p>
          <a:p>
            <a:endParaRPr lang="es-AR" dirty="0" smtClean="0">
              <a:latin typeface="Calibri" pitchFamily="34" charset="0"/>
              <a:cs typeface="Calibri" pitchFamily="34" charset="0"/>
            </a:endParaRPr>
          </a:p>
          <a:p>
            <a:r>
              <a:rPr lang="es-AR" dirty="0" smtClean="0">
                <a:latin typeface="Calibri" pitchFamily="34" charset="0"/>
                <a:cs typeface="Calibri" pitchFamily="34" charset="0"/>
              </a:rPr>
              <a:t>Los </a:t>
            </a:r>
            <a:r>
              <a:rPr lang="es-AR" dirty="0">
                <a:latin typeface="Calibri" pitchFamily="34" charset="0"/>
                <a:cs typeface="Calibri" pitchFamily="34" charset="0"/>
              </a:rPr>
              <a:t>resultados observados para el </a:t>
            </a:r>
            <a:r>
              <a:rPr lang="es-AR" b="1" dirty="0">
                <a:latin typeface="Calibri" pitchFamily="34" charset="0"/>
                <a:cs typeface="Calibri" pitchFamily="34" charset="0"/>
              </a:rPr>
              <a:t>suelo franco </a:t>
            </a:r>
            <a:r>
              <a:rPr lang="es-AR" dirty="0">
                <a:latin typeface="Calibri" pitchFamily="34" charset="0"/>
                <a:cs typeface="Calibri" pitchFamily="34" charset="0"/>
              </a:rPr>
              <a:t>podrían indicar que el contenido de nitrógeno y fósforo  no son limitantes para el crecimiento sobre este suelo; por lo tanto, la adición de fósforo no redundó en mayor acumulación de materia seca. </a:t>
            </a:r>
            <a:endParaRPr lang="es-AR" dirty="0" smtClean="0">
              <a:latin typeface="Calibri" pitchFamily="34" charset="0"/>
              <a:cs typeface="Calibri" pitchFamily="34" charset="0"/>
            </a:endParaRPr>
          </a:p>
          <a:p>
            <a:endParaRPr lang="es-AR" dirty="0" smtClean="0">
              <a:latin typeface="Calibri" pitchFamily="34" charset="0"/>
              <a:cs typeface="Calibri" pitchFamily="34" charset="0"/>
            </a:endParaRPr>
          </a:p>
          <a:p>
            <a:r>
              <a:rPr lang="es-AR" dirty="0" smtClean="0">
                <a:latin typeface="Calibri" pitchFamily="34" charset="0"/>
                <a:cs typeface="Calibri" pitchFamily="34" charset="0"/>
              </a:rPr>
              <a:t>Las </a:t>
            </a:r>
            <a:r>
              <a:rPr lang="es-AR" dirty="0">
                <a:latin typeface="Calibri" pitchFamily="34" charset="0"/>
                <a:cs typeface="Calibri" pitchFamily="34" charset="0"/>
              </a:rPr>
              <a:t>diferencias encontradas entre los tratamientos en </a:t>
            </a:r>
            <a:r>
              <a:rPr lang="es-AR" b="1" dirty="0">
                <a:latin typeface="Calibri" pitchFamily="34" charset="0"/>
                <a:cs typeface="Calibri" pitchFamily="34" charset="0"/>
              </a:rPr>
              <a:t>suelo arcilloso </a:t>
            </a:r>
            <a:r>
              <a:rPr lang="es-AR" dirty="0">
                <a:latin typeface="Calibri" pitchFamily="34" charset="0"/>
                <a:cs typeface="Calibri" pitchFamily="34" charset="0"/>
              </a:rPr>
              <a:t>indicarían que, en este caso, el fósforo resultó limitante y la respuesta positiva a su aplicación se debió al adecuado contenido de nitrógeno total y al bajo contenido de fósforo . Por lo tanto, en este caso la materia seca aumentó a medida que se incrementó la dosis de fósforo. </a:t>
            </a:r>
            <a:endParaRPr lang="es-AR" dirty="0" smtClean="0">
              <a:latin typeface="Calibri" pitchFamily="34" charset="0"/>
              <a:cs typeface="Calibri" pitchFamily="34" charset="0"/>
            </a:endParaRPr>
          </a:p>
          <a:p>
            <a:endParaRPr lang="es-AR" dirty="0" smtClean="0">
              <a:latin typeface="Calibri" pitchFamily="34" charset="0"/>
              <a:cs typeface="Calibri" pitchFamily="34" charset="0"/>
            </a:endParaRPr>
          </a:p>
          <a:p>
            <a:r>
              <a:rPr lang="es-AR" dirty="0" smtClean="0">
                <a:latin typeface="Calibri" pitchFamily="34" charset="0"/>
                <a:cs typeface="Calibri" pitchFamily="34" charset="0"/>
              </a:rPr>
              <a:t>De </a:t>
            </a:r>
            <a:r>
              <a:rPr lang="es-AR" dirty="0">
                <a:latin typeface="Calibri" pitchFamily="34" charset="0"/>
                <a:cs typeface="Calibri" pitchFamily="34" charset="0"/>
              </a:rPr>
              <a:t>acuerdo a los resultados obtenidos, se puede mencionar que existiría un gradiente de respuesta a la fertilización relacionada con el tipo de suelo, que va del suelo arenoso con bajo contenido de nitrógeno (N/P = 60.2), el suelo franco con una relación N/P 604.3, hasta el suelo arcilloso con una N/P de 1304.8 .</a:t>
            </a: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9" y="357166"/>
            <a:ext cx="8215370" cy="1200329"/>
          </a:xfrm>
          <a:prstGeom prst="rect">
            <a:avLst/>
          </a:prstGeom>
          <a:noFill/>
        </p:spPr>
        <p:txBody>
          <a:bodyPr wrap="square" rtlCol="0">
            <a:spAutoFit/>
          </a:bodyPr>
          <a:lstStyle/>
          <a:p>
            <a:r>
              <a:rPr lang="es-AR" b="1" dirty="0" smtClean="0">
                <a:solidFill>
                  <a:schemeClr val="accent3">
                    <a:lumMod val="60000"/>
                    <a:lumOff val="40000"/>
                  </a:schemeClr>
                </a:solidFill>
                <a:latin typeface="Calibri" pitchFamily="34" charset="0"/>
                <a:cs typeface="Calibri" pitchFamily="34" charset="0"/>
              </a:rPr>
              <a:t>4. </a:t>
            </a:r>
            <a:r>
              <a:rPr lang="es-AR" dirty="0" smtClean="0">
                <a:latin typeface="Calibri" pitchFamily="34" charset="0"/>
                <a:cs typeface="Calibri" pitchFamily="34" charset="0"/>
              </a:rPr>
              <a:t>Si </a:t>
            </a:r>
            <a:r>
              <a:rPr lang="es-AR" dirty="0">
                <a:latin typeface="Calibri" pitchFamily="34" charset="0"/>
                <a:cs typeface="Calibri" pitchFamily="34" charset="0"/>
              </a:rPr>
              <a:t>los resultados y conclusiones obtenidas al agregado de fertilizantes en etapas tempranas de la plantación no resultan contradictorias entre los trabajos de investigación considerados.</a:t>
            </a:r>
          </a:p>
          <a:p>
            <a:endParaRPr lang="es-AR" dirty="0"/>
          </a:p>
        </p:txBody>
      </p:sp>
      <p:sp>
        <p:nvSpPr>
          <p:cNvPr id="5" name="4 CuadroTexto"/>
          <p:cNvSpPr txBox="1"/>
          <p:nvPr/>
        </p:nvSpPr>
        <p:spPr>
          <a:xfrm>
            <a:off x="428596" y="2214554"/>
            <a:ext cx="7500990" cy="2862322"/>
          </a:xfrm>
          <a:prstGeom prst="rect">
            <a:avLst/>
          </a:prstGeom>
          <a:noFill/>
          <a:ln w="28575">
            <a:solidFill>
              <a:srgbClr val="FF0000"/>
            </a:solidFill>
          </a:ln>
        </p:spPr>
        <p:txBody>
          <a:bodyPr wrap="square" rtlCol="0">
            <a:spAutoFit/>
          </a:bodyPr>
          <a:lstStyle/>
          <a:p>
            <a:r>
              <a:rPr lang="es-AR" dirty="0">
                <a:latin typeface="Calibri" pitchFamily="34" charset="0"/>
                <a:cs typeface="Calibri" pitchFamily="34" charset="0"/>
              </a:rPr>
              <a:t>Los resultados no resultan contradictorios según surge de la comparación de la figura 1 y de la figura 3. Resulta importante tener en cuenta para la recomendación de una fertilización </a:t>
            </a:r>
            <a:r>
              <a:rPr lang="es-AR" dirty="0" smtClean="0">
                <a:latin typeface="Calibri" pitchFamily="34" charset="0"/>
                <a:cs typeface="Calibri" pitchFamily="34" charset="0"/>
              </a:rPr>
              <a:t>fosforada </a:t>
            </a:r>
            <a:r>
              <a:rPr lang="es-AR" dirty="0">
                <a:latin typeface="Calibri" pitchFamily="34" charset="0"/>
                <a:cs typeface="Calibri" pitchFamily="34" charset="0"/>
              </a:rPr>
              <a:t>la relación N/P. </a:t>
            </a:r>
            <a:endParaRPr lang="es-AR" dirty="0" smtClean="0">
              <a:latin typeface="Calibri" pitchFamily="34" charset="0"/>
              <a:cs typeface="Calibri" pitchFamily="34" charset="0"/>
            </a:endParaRPr>
          </a:p>
          <a:p>
            <a:endParaRPr lang="es-AR" dirty="0" smtClean="0">
              <a:latin typeface="Calibri" pitchFamily="34" charset="0"/>
              <a:cs typeface="Calibri" pitchFamily="34" charset="0"/>
            </a:endParaRPr>
          </a:p>
          <a:p>
            <a:r>
              <a:rPr lang="es-AR" b="1" dirty="0" smtClean="0">
                <a:latin typeface="Calibri" pitchFamily="34" charset="0"/>
                <a:cs typeface="Calibri" pitchFamily="34" charset="0"/>
              </a:rPr>
              <a:t>Si </a:t>
            </a:r>
            <a:r>
              <a:rPr lang="es-AR" b="1" dirty="0">
                <a:latin typeface="Calibri" pitchFamily="34" charset="0"/>
                <a:cs typeface="Calibri" pitchFamily="34" charset="0"/>
              </a:rPr>
              <a:t>la fertilización fuera nitrogenada en general para niveles medios y altos de P habría respuesta.</a:t>
            </a:r>
            <a:r>
              <a:rPr lang="es-AR" dirty="0">
                <a:latin typeface="Calibri" pitchFamily="34" charset="0"/>
                <a:cs typeface="Calibri" pitchFamily="34" charset="0"/>
              </a:rPr>
              <a:t> </a:t>
            </a:r>
            <a:endParaRPr lang="es-AR" dirty="0" smtClean="0">
              <a:latin typeface="Calibri" pitchFamily="34" charset="0"/>
              <a:cs typeface="Calibri" pitchFamily="34" charset="0"/>
            </a:endParaRPr>
          </a:p>
          <a:p>
            <a:endParaRPr lang="es-AR" dirty="0" smtClean="0">
              <a:latin typeface="Calibri" pitchFamily="34" charset="0"/>
              <a:cs typeface="Calibri" pitchFamily="34" charset="0"/>
            </a:endParaRPr>
          </a:p>
          <a:p>
            <a:r>
              <a:rPr lang="es-AR" b="1" dirty="0" smtClean="0">
                <a:latin typeface="Calibri" pitchFamily="34" charset="0"/>
                <a:cs typeface="Calibri" pitchFamily="34" charset="0"/>
              </a:rPr>
              <a:t>La </a:t>
            </a:r>
            <a:r>
              <a:rPr lang="es-AR" b="1" dirty="0">
                <a:latin typeface="Calibri" pitchFamily="34" charset="0"/>
                <a:cs typeface="Calibri" pitchFamily="34" charset="0"/>
              </a:rPr>
              <a:t>fertilización nitrogenada y fosforada  encuentra respuesta aún en  niveles medios y medios altos de </a:t>
            </a:r>
            <a:r>
              <a:rPr lang="es-AR" b="1" dirty="0" err="1">
                <a:latin typeface="Calibri" pitchFamily="34" charset="0"/>
                <a:cs typeface="Calibri" pitchFamily="34" charset="0"/>
              </a:rPr>
              <a:t>Nt</a:t>
            </a:r>
            <a:r>
              <a:rPr lang="es-AR" b="1" dirty="0">
                <a:latin typeface="Calibri" pitchFamily="34" charset="0"/>
                <a:cs typeface="Calibri" pitchFamily="34" charset="0"/>
              </a:rPr>
              <a:t> y P.</a:t>
            </a: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071802" y="214290"/>
            <a:ext cx="2857520" cy="738664"/>
          </a:xfrm>
          <a:prstGeom prst="rect">
            <a:avLst/>
          </a:prstGeom>
          <a:noFill/>
        </p:spPr>
        <p:txBody>
          <a:bodyPr wrap="square" rtlCol="0">
            <a:spAutoFit/>
          </a:bodyPr>
          <a:lstStyle/>
          <a:p>
            <a:r>
              <a:rPr lang="es-AR" sz="2400" b="1" cap="all" dirty="0">
                <a:solidFill>
                  <a:srgbClr val="FF0000"/>
                </a:solidFill>
                <a:latin typeface="Calibri" pitchFamily="34" charset="0"/>
                <a:cs typeface="Calibri" pitchFamily="34" charset="0"/>
              </a:rPr>
              <a:t>PROBLEMA 2</a:t>
            </a:r>
          </a:p>
          <a:p>
            <a:endParaRPr lang="es-AR" dirty="0"/>
          </a:p>
        </p:txBody>
      </p:sp>
      <p:sp>
        <p:nvSpPr>
          <p:cNvPr id="5" name="4 CuadroTexto"/>
          <p:cNvSpPr txBox="1"/>
          <p:nvPr/>
        </p:nvSpPr>
        <p:spPr>
          <a:xfrm>
            <a:off x="285720" y="642918"/>
            <a:ext cx="8501122" cy="923330"/>
          </a:xfrm>
          <a:prstGeom prst="rect">
            <a:avLst/>
          </a:prstGeom>
          <a:noFill/>
        </p:spPr>
        <p:txBody>
          <a:bodyPr wrap="square" rtlCol="0">
            <a:spAutoFit/>
          </a:bodyPr>
          <a:lstStyle/>
          <a:p>
            <a:r>
              <a:rPr lang="es-AR" dirty="0">
                <a:latin typeface="Calibri" pitchFamily="34" charset="0"/>
                <a:cs typeface="Calibri" pitchFamily="34" charset="0"/>
              </a:rPr>
              <a:t>Analice la conveniencia de realizar una fertilización con nitrógeno y  fósforo sobre una plantación de </a:t>
            </a:r>
            <a:r>
              <a:rPr lang="es-AR" i="1" dirty="0" err="1">
                <a:latin typeface="Calibri" pitchFamily="34" charset="0"/>
                <a:cs typeface="Calibri" pitchFamily="34" charset="0"/>
              </a:rPr>
              <a:t>Eucalyptus</a:t>
            </a:r>
            <a:r>
              <a:rPr lang="es-AR" i="1" dirty="0">
                <a:latin typeface="Calibri" pitchFamily="34" charset="0"/>
                <a:cs typeface="Calibri" pitchFamily="34" charset="0"/>
              </a:rPr>
              <a:t>  </a:t>
            </a:r>
            <a:r>
              <a:rPr lang="es-AR" i="1" dirty="0" err="1">
                <a:latin typeface="Calibri" pitchFamily="34" charset="0"/>
                <a:cs typeface="Calibri" pitchFamily="34" charset="0"/>
              </a:rPr>
              <a:t>grandis</a:t>
            </a:r>
            <a:r>
              <a:rPr lang="es-AR" dirty="0">
                <a:latin typeface="Calibri" pitchFamily="34" charset="0"/>
                <a:cs typeface="Calibri" pitchFamily="34" charset="0"/>
              </a:rPr>
              <a:t> en el NE de la </a:t>
            </a:r>
            <a:r>
              <a:rPr lang="es-AR" dirty="0" err="1">
                <a:latin typeface="Calibri" pitchFamily="34" charset="0"/>
                <a:cs typeface="Calibri" pitchFamily="34" charset="0"/>
              </a:rPr>
              <a:t>Pcia</a:t>
            </a:r>
            <a:r>
              <a:rPr lang="es-AR" dirty="0">
                <a:latin typeface="Calibri" pitchFamily="34" charset="0"/>
                <a:cs typeface="Calibri" pitchFamily="34" charset="0"/>
              </a:rPr>
              <a:t> de Entre Ríos  sobre un suelo </a:t>
            </a:r>
            <a:r>
              <a:rPr lang="es-AR" b="1" dirty="0" err="1">
                <a:latin typeface="Calibri" pitchFamily="34" charset="0"/>
                <a:cs typeface="Calibri" pitchFamily="34" charset="0"/>
              </a:rPr>
              <a:t>Hapludol</a:t>
            </a:r>
            <a:r>
              <a:rPr lang="es-AR" b="1" dirty="0">
                <a:latin typeface="Calibri" pitchFamily="34" charset="0"/>
                <a:cs typeface="Calibri" pitchFamily="34" charset="0"/>
              </a:rPr>
              <a:t> </a:t>
            </a:r>
            <a:r>
              <a:rPr lang="es-AR" b="1" dirty="0" err="1">
                <a:latin typeface="Calibri" pitchFamily="34" charset="0"/>
                <a:cs typeface="Calibri" pitchFamily="34" charset="0"/>
              </a:rPr>
              <a:t>fluvéntico</a:t>
            </a:r>
            <a:r>
              <a:rPr lang="es-AR" b="1" dirty="0">
                <a:latin typeface="Calibri" pitchFamily="34" charset="0"/>
                <a:cs typeface="Calibri" pitchFamily="34" charset="0"/>
              </a:rPr>
              <a:t> de la Serie </a:t>
            </a:r>
            <a:r>
              <a:rPr lang="es-AR" b="1" dirty="0" err="1">
                <a:latin typeface="Calibri" pitchFamily="34" charset="0"/>
                <a:cs typeface="Calibri" pitchFamily="34" charset="0"/>
              </a:rPr>
              <a:t>Mandisoví</a:t>
            </a:r>
            <a:r>
              <a:rPr lang="es-AR" b="1" dirty="0">
                <a:latin typeface="Calibri" pitchFamily="34" charset="0"/>
                <a:cs typeface="Calibri" pitchFamily="34" charset="0"/>
              </a:rPr>
              <a:t> </a:t>
            </a:r>
            <a:r>
              <a:rPr lang="es-AR" dirty="0" smtClean="0">
                <a:latin typeface="Calibri" pitchFamily="34" charset="0"/>
                <a:cs typeface="Calibri" pitchFamily="34" charset="0"/>
              </a:rPr>
              <a:t>(INTA).</a:t>
            </a:r>
            <a:endParaRPr lang="es-AR" dirty="0">
              <a:latin typeface="Calibri" pitchFamily="34" charset="0"/>
              <a:cs typeface="Calibri" pitchFamily="34" charset="0"/>
            </a:endParaRPr>
          </a:p>
        </p:txBody>
      </p:sp>
      <p:graphicFrame>
        <p:nvGraphicFramePr>
          <p:cNvPr id="6" name="5 Tabla"/>
          <p:cNvGraphicFramePr>
            <a:graphicFrameLocks noGrp="1"/>
          </p:cNvGraphicFramePr>
          <p:nvPr/>
        </p:nvGraphicFramePr>
        <p:xfrm>
          <a:off x="214282" y="1714488"/>
          <a:ext cx="8501122" cy="4929222"/>
        </p:xfrm>
        <a:graphic>
          <a:graphicData uri="http://schemas.openxmlformats.org/drawingml/2006/table">
            <a:tbl>
              <a:tblPr/>
              <a:tblGrid>
                <a:gridCol w="582328"/>
                <a:gridCol w="7918794"/>
              </a:tblGrid>
              <a:tr h="492922">
                <a:tc>
                  <a:txBody>
                    <a:bodyPr/>
                    <a:lstStyle/>
                    <a:p>
                      <a:pPr algn="ctr">
                        <a:spcAft>
                          <a:spcPts val="0"/>
                        </a:spcAft>
                      </a:pPr>
                      <a:r>
                        <a:rPr lang="es-AR" sz="1200" b="1" i="1" dirty="0" err="1">
                          <a:solidFill>
                            <a:srgbClr val="000000"/>
                          </a:solidFill>
                          <a:latin typeface="Calibri"/>
                          <a:ea typeface="Times New Roman"/>
                          <a:cs typeface="Times New Roman"/>
                        </a:rPr>
                        <a:t>Ap</a:t>
                      </a:r>
                      <a:endParaRPr lang="es-AR" sz="1200" dirty="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200" dirty="0">
                          <a:solidFill>
                            <a:srgbClr val="000000"/>
                          </a:solidFill>
                          <a:latin typeface="Calibri"/>
                          <a:ea typeface="Times New Roman"/>
                          <a:cs typeface="Times New Roman"/>
                        </a:rPr>
                        <a:t>00-24 cm; gris muy oscuro (10YR 3/1) en húmedo; areno-franco; estructura en bloques </a:t>
                      </a:r>
                      <a:r>
                        <a:rPr lang="es-AR" sz="1200" dirty="0" err="1">
                          <a:solidFill>
                            <a:srgbClr val="000000"/>
                          </a:solidFill>
                          <a:latin typeface="Calibri"/>
                          <a:ea typeface="Times New Roman"/>
                          <a:cs typeface="Times New Roman"/>
                        </a:rPr>
                        <a:t>subangulares</a:t>
                      </a:r>
                      <a:r>
                        <a:rPr lang="es-AR" sz="1200" dirty="0">
                          <a:solidFill>
                            <a:srgbClr val="000000"/>
                          </a:solidFill>
                          <a:latin typeface="Calibri"/>
                          <a:ea typeface="Times New Roman"/>
                          <a:cs typeface="Times New Roman"/>
                        </a:rPr>
                        <a:t> y bloques angulares irregulares, medios, débiles; muy friable en húmedo; límite gradual, suave.</a:t>
                      </a:r>
                    </a:p>
                  </a:txBody>
                  <a:tcPr marL="63944" marR="63944"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657230">
                <a:tc>
                  <a:txBody>
                    <a:bodyPr/>
                    <a:lstStyle/>
                    <a:p>
                      <a:pPr algn="ctr">
                        <a:spcAft>
                          <a:spcPts val="0"/>
                        </a:spcAft>
                      </a:pPr>
                      <a:r>
                        <a:rPr lang="es-AR" sz="1200" b="1" i="1">
                          <a:solidFill>
                            <a:srgbClr val="000000"/>
                          </a:solidFill>
                          <a:latin typeface="Calibri"/>
                          <a:ea typeface="Times New Roman"/>
                          <a:cs typeface="Times New Roman"/>
                        </a:rPr>
                        <a:t>A12</a:t>
                      </a:r>
                      <a:endParaRPr lang="es-AR" sz="120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200" dirty="0">
                          <a:solidFill>
                            <a:srgbClr val="000000"/>
                          </a:solidFill>
                          <a:latin typeface="Calibri"/>
                          <a:ea typeface="Times New Roman"/>
                          <a:cs typeface="Times New Roman"/>
                        </a:rPr>
                        <a:t>24-36 cm; pardo grisáceo muy oscuro (10YR 3/2) en húmedo; franco-arcillo-arenoso; estructura en bloques angulares irregulares, medios, moderados a débiles; firme en húmedo; </a:t>
                      </a:r>
                      <a:r>
                        <a:rPr lang="es-AR" sz="1200" b="1" dirty="0">
                          <a:solidFill>
                            <a:srgbClr val="000000"/>
                          </a:solidFill>
                          <a:latin typeface="Calibri"/>
                          <a:ea typeface="Times New Roman"/>
                          <a:cs typeface="Times New Roman"/>
                        </a:rPr>
                        <a:t>moteados de hierro-manganeso comunes</a:t>
                      </a:r>
                      <a:r>
                        <a:rPr lang="es-AR" sz="1200" dirty="0">
                          <a:solidFill>
                            <a:srgbClr val="000000"/>
                          </a:solidFill>
                          <a:latin typeface="Calibri"/>
                          <a:ea typeface="Times New Roman"/>
                          <a:cs typeface="Times New Roman"/>
                        </a:rPr>
                        <a:t>, finos y débiles; 1% de grava de 0,5 cm de diámetro; límite abrupto, suave.</a:t>
                      </a:r>
                    </a:p>
                  </a:txBody>
                  <a:tcPr marL="63944" marR="6394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1537">
                <a:tc>
                  <a:txBody>
                    <a:bodyPr/>
                    <a:lstStyle/>
                    <a:p>
                      <a:pPr algn="ctr">
                        <a:spcAft>
                          <a:spcPts val="0"/>
                        </a:spcAft>
                      </a:pPr>
                      <a:r>
                        <a:rPr lang="es-AR" sz="1200" b="1" i="1">
                          <a:solidFill>
                            <a:srgbClr val="000000"/>
                          </a:solidFill>
                          <a:latin typeface="Calibri"/>
                          <a:ea typeface="Times New Roman"/>
                          <a:cs typeface="Times New Roman"/>
                        </a:rPr>
                        <a:t>I/II:</a:t>
                      </a:r>
                      <a:endParaRPr lang="es-AR" sz="120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200" dirty="0">
                          <a:solidFill>
                            <a:srgbClr val="000000"/>
                          </a:solidFill>
                          <a:latin typeface="Calibri"/>
                          <a:ea typeface="Times New Roman"/>
                          <a:cs typeface="Times New Roman"/>
                        </a:rPr>
                        <a:t>36-48 cm; pardo </a:t>
                      </a:r>
                      <a:r>
                        <a:rPr lang="es-AR" sz="1200" b="1" dirty="0">
                          <a:solidFill>
                            <a:srgbClr val="000000"/>
                          </a:solidFill>
                          <a:latin typeface="Calibri"/>
                          <a:ea typeface="Times New Roman"/>
                          <a:cs typeface="Times New Roman"/>
                        </a:rPr>
                        <a:t>grisáceo</a:t>
                      </a:r>
                      <a:r>
                        <a:rPr lang="es-AR" sz="1200" dirty="0">
                          <a:solidFill>
                            <a:srgbClr val="000000"/>
                          </a:solidFill>
                          <a:latin typeface="Calibri"/>
                          <a:ea typeface="Times New Roman"/>
                          <a:cs typeface="Times New Roman"/>
                        </a:rPr>
                        <a:t> muy oscuro (10 YR3/2) en húmedo; franco; estructura en prismas compuestos irregulares, medios, débiles, que rompen en bloques angulares irregulares, </a:t>
                      </a:r>
                      <a:r>
                        <a:rPr lang="es-AR" sz="1200" dirty="0" err="1">
                          <a:solidFill>
                            <a:srgbClr val="000000"/>
                          </a:solidFill>
                          <a:latin typeface="Calibri"/>
                          <a:ea typeface="Times New Roman"/>
                          <a:cs typeface="Times New Roman"/>
                        </a:rPr>
                        <a:t>medios,moderados</a:t>
                      </a:r>
                      <a:r>
                        <a:rPr lang="es-AR" sz="1200" dirty="0">
                          <a:solidFill>
                            <a:srgbClr val="000000"/>
                          </a:solidFill>
                          <a:latin typeface="Calibri"/>
                          <a:ea typeface="Times New Roman"/>
                          <a:cs typeface="Times New Roman"/>
                        </a:rPr>
                        <a:t>; duro en seco; firme en húmedo; barnices ("</a:t>
                      </a:r>
                      <a:r>
                        <a:rPr lang="es-AR" sz="1200" dirty="0" err="1">
                          <a:solidFill>
                            <a:srgbClr val="000000"/>
                          </a:solidFill>
                          <a:latin typeface="Calibri"/>
                          <a:ea typeface="Times New Roman"/>
                          <a:cs typeface="Times New Roman"/>
                        </a:rPr>
                        <a:t>clay-skins</a:t>
                      </a:r>
                      <a:r>
                        <a:rPr lang="es-AR" sz="1200" dirty="0">
                          <a:solidFill>
                            <a:srgbClr val="000000"/>
                          </a:solidFill>
                          <a:latin typeface="Calibri"/>
                          <a:ea typeface="Times New Roman"/>
                          <a:cs typeface="Times New Roman"/>
                        </a:rPr>
                        <a:t>") comunes, finos, inherentes al material; </a:t>
                      </a:r>
                      <a:r>
                        <a:rPr lang="es-AR" sz="1200" b="1" dirty="0">
                          <a:solidFill>
                            <a:srgbClr val="000000"/>
                          </a:solidFill>
                          <a:latin typeface="Calibri"/>
                          <a:ea typeface="Times New Roman"/>
                          <a:cs typeface="Times New Roman"/>
                        </a:rPr>
                        <a:t>concreciones de hierro-manganeso escasas, </a:t>
                      </a:r>
                      <a:r>
                        <a:rPr lang="es-AR" sz="1200" dirty="0">
                          <a:solidFill>
                            <a:srgbClr val="000000"/>
                          </a:solidFill>
                          <a:latin typeface="Calibri"/>
                          <a:ea typeface="Times New Roman"/>
                          <a:cs typeface="Times New Roman"/>
                        </a:rPr>
                        <a:t>finas; límite gradual, suave.</a:t>
                      </a:r>
                    </a:p>
                  </a:txBody>
                  <a:tcPr marL="63944" marR="6394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152">
                <a:tc>
                  <a:txBody>
                    <a:bodyPr/>
                    <a:lstStyle/>
                    <a:p>
                      <a:pPr algn="ctr">
                        <a:spcAft>
                          <a:spcPts val="0"/>
                        </a:spcAft>
                      </a:pPr>
                      <a:r>
                        <a:rPr lang="es-AR" sz="1200" b="1" i="1">
                          <a:solidFill>
                            <a:srgbClr val="000000"/>
                          </a:solidFill>
                          <a:latin typeface="Calibri"/>
                          <a:ea typeface="Times New Roman"/>
                          <a:cs typeface="Times New Roman"/>
                        </a:rPr>
                        <a:t>II(g):</a:t>
                      </a:r>
                      <a:endParaRPr lang="es-AR" sz="120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200" dirty="0">
                          <a:solidFill>
                            <a:srgbClr val="000000"/>
                          </a:solidFill>
                          <a:latin typeface="Calibri"/>
                          <a:ea typeface="Times New Roman"/>
                          <a:cs typeface="Times New Roman"/>
                        </a:rPr>
                        <a:t>48-97 cm; mezcla de materiales: 70% gris oscuro (5YR 4/1) y 30% rojo amarillento (5YR 5/6) en húmedo; franco; estructura en prismas compuestos irregulares, medios, moderados, que rompen en bloques angulares irregulares con tendencia cuneiforme, medios, moderados; extremadamente duro en seco; firme en húmedo; barnices ("</a:t>
                      </a:r>
                      <a:r>
                        <a:rPr lang="es-AR" sz="1200" dirty="0" err="1">
                          <a:solidFill>
                            <a:srgbClr val="000000"/>
                          </a:solidFill>
                          <a:latin typeface="Calibri"/>
                          <a:ea typeface="Times New Roman"/>
                          <a:cs typeface="Times New Roman"/>
                        </a:rPr>
                        <a:t>clay-skins</a:t>
                      </a:r>
                      <a:r>
                        <a:rPr lang="es-AR" sz="1200" dirty="0">
                          <a:solidFill>
                            <a:srgbClr val="000000"/>
                          </a:solidFill>
                          <a:latin typeface="Calibri"/>
                          <a:ea typeface="Times New Roman"/>
                          <a:cs typeface="Times New Roman"/>
                        </a:rPr>
                        <a:t>"), comunes, finos; caras de fricción (`</a:t>
                      </a:r>
                      <a:r>
                        <a:rPr lang="es-AR" sz="1200" dirty="0" err="1">
                          <a:solidFill>
                            <a:srgbClr val="000000"/>
                          </a:solidFill>
                          <a:latin typeface="Calibri"/>
                          <a:ea typeface="Times New Roman"/>
                          <a:cs typeface="Times New Roman"/>
                        </a:rPr>
                        <a:t>slickensides</a:t>
                      </a:r>
                      <a:r>
                        <a:rPr lang="es-AR" sz="1200" dirty="0">
                          <a:solidFill>
                            <a:srgbClr val="000000"/>
                          </a:solidFill>
                          <a:latin typeface="Calibri"/>
                          <a:ea typeface="Times New Roman"/>
                          <a:cs typeface="Times New Roman"/>
                        </a:rPr>
                        <a:t>') comunes, medias a gruesas; concreciones de hierro-manganeso abundantes de hasta 3 mm de diámetro; chorreaduras de materia orgánica; límite difuso, suave.</a:t>
                      </a:r>
                    </a:p>
                  </a:txBody>
                  <a:tcPr marL="63944" marR="6394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1537">
                <a:tc>
                  <a:txBody>
                    <a:bodyPr/>
                    <a:lstStyle/>
                    <a:p>
                      <a:pPr algn="ctr">
                        <a:spcAft>
                          <a:spcPts val="0"/>
                        </a:spcAft>
                      </a:pPr>
                      <a:r>
                        <a:rPr lang="es-AR" sz="1200" b="1" i="1">
                          <a:solidFill>
                            <a:srgbClr val="000000"/>
                          </a:solidFill>
                          <a:latin typeface="Calibri"/>
                          <a:ea typeface="Times New Roman"/>
                          <a:cs typeface="Times New Roman"/>
                        </a:rPr>
                        <a:t>III:</a:t>
                      </a:r>
                      <a:endParaRPr lang="es-AR" sz="120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200" dirty="0">
                          <a:solidFill>
                            <a:srgbClr val="000000"/>
                          </a:solidFill>
                          <a:latin typeface="Calibri"/>
                          <a:ea typeface="Times New Roman"/>
                          <a:cs typeface="Times New Roman"/>
                        </a:rPr>
                        <a:t>97-115 cm; pardo oscuro (7,5YR 4/4) en húmedo; franco; estructura en bloques aplanados con tendencia cuneiforme, gruesos a medios, moderados; extremadamente duro en seco; firme en húmedo; barnices ("</a:t>
                      </a:r>
                      <a:r>
                        <a:rPr lang="es-AR" sz="1200" dirty="0" err="1">
                          <a:solidFill>
                            <a:srgbClr val="000000"/>
                          </a:solidFill>
                          <a:latin typeface="Calibri"/>
                          <a:ea typeface="Times New Roman"/>
                          <a:cs typeface="Times New Roman"/>
                        </a:rPr>
                        <a:t>clay-skins</a:t>
                      </a:r>
                      <a:r>
                        <a:rPr lang="es-AR" sz="1200" dirty="0">
                          <a:solidFill>
                            <a:srgbClr val="000000"/>
                          </a:solidFill>
                          <a:latin typeface="Calibri"/>
                          <a:ea typeface="Times New Roman"/>
                          <a:cs typeface="Times New Roman"/>
                        </a:rPr>
                        <a:t>") comunes, finos; caras de fricción (`</a:t>
                      </a:r>
                      <a:r>
                        <a:rPr lang="es-AR" sz="1200" dirty="0" err="1">
                          <a:solidFill>
                            <a:srgbClr val="000000"/>
                          </a:solidFill>
                          <a:latin typeface="Calibri"/>
                          <a:ea typeface="Times New Roman"/>
                          <a:cs typeface="Times New Roman"/>
                        </a:rPr>
                        <a:t>slickensides</a:t>
                      </a:r>
                      <a:r>
                        <a:rPr lang="es-AR" sz="1200" dirty="0">
                          <a:solidFill>
                            <a:srgbClr val="000000"/>
                          </a:solidFill>
                          <a:latin typeface="Calibri"/>
                          <a:ea typeface="Times New Roman"/>
                          <a:cs typeface="Times New Roman"/>
                        </a:rPr>
                        <a:t>') escasas, finas a medias; concreciones de hierro-manganeso comunes de hasta 3 mm; chorreaduras de materia orgánica; límite difuso, suave.</a:t>
                      </a:r>
                    </a:p>
                  </a:txBody>
                  <a:tcPr marL="63944" marR="6394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5844">
                <a:tc>
                  <a:txBody>
                    <a:bodyPr/>
                    <a:lstStyle/>
                    <a:p>
                      <a:pPr algn="ctr">
                        <a:spcAft>
                          <a:spcPts val="0"/>
                        </a:spcAft>
                      </a:pPr>
                      <a:r>
                        <a:rPr lang="es-AR" sz="1200" b="1" i="1">
                          <a:solidFill>
                            <a:srgbClr val="000000"/>
                          </a:solidFill>
                          <a:latin typeface="Calibri"/>
                          <a:ea typeface="Times New Roman"/>
                          <a:cs typeface="Times New Roman"/>
                        </a:rPr>
                        <a:t>IVca:</a:t>
                      </a:r>
                      <a:endParaRPr lang="es-AR" sz="1200">
                        <a:solidFill>
                          <a:srgbClr val="000000"/>
                        </a:solidFill>
                        <a:latin typeface="Calibri"/>
                        <a:ea typeface="Times New Roman"/>
                        <a:cs typeface="Times New Roman"/>
                      </a:endParaRPr>
                    </a:p>
                  </a:txBody>
                  <a:tcPr marL="63944" marR="63944"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es-AR" sz="1200" dirty="0">
                          <a:solidFill>
                            <a:srgbClr val="000000"/>
                          </a:solidFill>
                          <a:latin typeface="Calibri"/>
                          <a:ea typeface="Times New Roman"/>
                          <a:cs typeface="Times New Roman"/>
                        </a:rPr>
                        <a:t>115-150 cm; pardo oscuro (7,5YR 4/4) en húmedo; franco-arenoso; estructura en bloques angulares irregulares gruesos, débiles; extremadamente duro en seco; firme en húmedo; barnices ("</a:t>
                      </a:r>
                      <a:r>
                        <a:rPr lang="es-AR" sz="1200" dirty="0" err="1">
                          <a:solidFill>
                            <a:srgbClr val="000000"/>
                          </a:solidFill>
                          <a:latin typeface="Calibri"/>
                          <a:ea typeface="Times New Roman"/>
                          <a:cs typeface="Times New Roman"/>
                        </a:rPr>
                        <a:t>clay-skins</a:t>
                      </a:r>
                      <a:r>
                        <a:rPr lang="es-AR" sz="1200" dirty="0">
                          <a:solidFill>
                            <a:srgbClr val="000000"/>
                          </a:solidFill>
                          <a:latin typeface="Calibri"/>
                          <a:ea typeface="Times New Roman"/>
                          <a:cs typeface="Times New Roman"/>
                        </a:rPr>
                        <a:t>") comunes, finos, inherentes al material; moteados de hierro-manganeso comunes a abundantes, finos y precisos; concreciones de hierro-manganeso escasas de hasta 1 mm; concreciones calcáreas comunes, duras, de hasta 2 mm de diámetro.</a:t>
                      </a:r>
                    </a:p>
                  </a:txBody>
                  <a:tcPr marL="63944" marR="63944"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57158" y="1643044"/>
          <a:ext cx="7643864" cy="5000666"/>
        </p:xfrm>
        <a:graphic>
          <a:graphicData uri="http://schemas.openxmlformats.org/drawingml/2006/table">
            <a:tbl>
              <a:tblPr/>
              <a:tblGrid>
                <a:gridCol w="2157099"/>
                <a:gridCol w="1129764"/>
                <a:gridCol w="798019"/>
                <a:gridCol w="798019"/>
                <a:gridCol w="798019"/>
                <a:gridCol w="920321"/>
                <a:gridCol w="1042623"/>
              </a:tblGrid>
              <a:tr h="227303">
                <a:tc gridSpan="2">
                  <a:txBody>
                    <a:bodyPr/>
                    <a:lstStyle/>
                    <a:p>
                      <a:pPr algn="ctr">
                        <a:spcAft>
                          <a:spcPts val="0"/>
                        </a:spcAft>
                      </a:pPr>
                      <a:r>
                        <a:rPr lang="es-AR" sz="1400" b="1" dirty="0" smtClean="0">
                          <a:solidFill>
                            <a:srgbClr val="000000"/>
                          </a:solidFill>
                          <a:latin typeface="Calibri"/>
                          <a:ea typeface="Calibri"/>
                          <a:cs typeface="Times New Roman"/>
                        </a:rPr>
                        <a:t>Horizonte</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a:txBody>
                    <a:bodyPr/>
                    <a:lstStyle/>
                    <a:p>
                      <a:pPr algn="ctr">
                        <a:spcAft>
                          <a:spcPts val="0"/>
                        </a:spcAft>
                      </a:pPr>
                      <a:r>
                        <a:rPr lang="es-AR" sz="1400" b="1">
                          <a:solidFill>
                            <a:srgbClr val="000000"/>
                          </a:solidFill>
                          <a:latin typeface="Calibri"/>
                          <a:ea typeface="Calibri"/>
                          <a:cs typeface="Times New Roman"/>
                        </a:rPr>
                        <a:t>A12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Calibri"/>
                          <a:cs typeface="Times New Roman"/>
                        </a:rPr>
                        <a:t>I/II</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Calibri"/>
                          <a:cs typeface="Times New Roman"/>
                        </a:rPr>
                        <a:t>II(g)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Calibri"/>
                          <a:cs typeface="Times New Roman"/>
                        </a:rPr>
                        <a:t>III</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Calibri"/>
                          <a:cs typeface="Times New Roman"/>
                        </a:rPr>
                        <a:t>IV(ca)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dirty="0">
                          <a:solidFill>
                            <a:srgbClr val="000000"/>
                          </a:solidFill>
                          <a:latin typeface="Calibri"/>
                          <a:ea typeface="Calibri"/>
                          <a:cs typeface="Times New Roman"/>
                        </a:rPr>
                        <a:t>Profundidad</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18-30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36-48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65-90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97-115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125-140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dirty="0">
                          <a:solidFill>
                            <a:srgbClr val="000000"/>
                          </a:solidFill>
                          <a:latin typeface="Calibri"/>
                          <a:ea typeface="Calibri"/>
                          <a:cs typeface="Times New Roman"/>
                        </a:rPr>
                        <a:t>pH actual (1:2,5)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5,4</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5,5</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5,8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6,4</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7,8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pH potencial (1:2,5)</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4,2</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4,5</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5,1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6,1</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MO</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1,93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1,87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0,67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0,52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0,38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Nt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C/N</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9</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Pbk</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ppm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Arcilla (&gt;2)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µm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21,2</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12,3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12,8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15,7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Limo (2-20)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µm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8,9</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7,8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20,70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16,8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6,3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Limo (2-50)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µm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13,53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18,57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16,81</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20,9</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16,34</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AF (100-250)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µm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34,4</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22,7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24,56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24,0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24,91</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AG (500-1000)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µm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38,47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29,72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25,63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26,3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36,65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CaCO</a:t>
                      </a:r>
                      <a:r>
                        <a:rPr lang="es-AR" sz="1400" i="1" baseline="-25000">
                          <a:solidFill>
                            <a:srgbClr val="000000"/>
                          </a:solidFill>
                          <a:latin typeface="Calibri"/>
                          <a:ea typeface="Calibri"/>
                          <a:cs typeface="Times New Roman"/>
                        </a:rPr>
                        <a:t>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CIC</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10,1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21,8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20,9</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24,8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27,9</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Ca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12,0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13,0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16,6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24,8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Mg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4,6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2,8</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K</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0,10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0,11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Na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0,22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0,37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0,25</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0,3</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H</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cmolc/kg</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5,3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PSI (Na/CIC)</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2,18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1,21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1,07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7303">
                <a:tc>
                  <a:txBody>
                    <a:bodyPr/>
                    <a:lstStyle/>
                    <a:p>
                      <a:pPr algn="ctr">
                        <a:spcAft>
                          <a:spcPts val="0"/>
                        </a:spcAft>
                      </a:pPr>
                      <a:r>
                        <a:rPr lang="es-AR" sz="1400" i="1">
                          <a:solidFill>
                            <a:srgbClr val="000000"/>
                          </a:solidFill>
                          <a:latin typeface="Calibri"/>
                          <a:ea typeface="Calibri"/>
                          <a:cs typeface="Times New Roman"/>
                        </a:rPr>
                        <a:t>EqHum</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9,74</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36,4</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22,67</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23,62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18,55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8929718"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Drenaje</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Moderado a imperfectamente drenados (las concreciones de hierro-manganeso datan probablemente de la época de la sedimentación); escurrimiento superficial moderado. Permeabilidad rápida en el </a:t>
            </a:r>
            <a:r>
              <a:rPr kumimoji="0" lang="es-AR"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epipedón</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y muy lenta en los horizontes </a:t>
            </a:r>
            <a:r>
              <a:rPr kumimoji="0" lang="es-AR"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subsuperficiales</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Napa freática profunda. Grupo hidrológico C.</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Erosión</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La serie </a:t>
            </a:r>
            <a:r>
              <a:rPr kumimoji="0" lang="es-AR" sz="1400"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Mandisoví</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se encuentra levemente erosionada, y tiene moderado peligro a la misma.</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Observaciones: compactación superficial</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214290"/>
            <a:ext cx="8572528" cy="2031325"/>
          </a:xfrm>
          <a:prstGeom prst="rect">
            <a:avLst/>
          </a:prstGeom>
        </p:spPr>
        <p:txBody>
          <a:bodyPr wrap="square">
            <a:spAutoFit/>
          </a:bodyPr>
          <a:lstStyle/>
          <a:p>
            <a:pPr lvl="0"/>
            <a:r>
              <a:rPr lang="es-AR" b="1" dirty="0" smtClean="0">
                <a:solidFill>
                  <a:schemeClr val="accent3">
                    <a:lumMod val="60000"/>
                    <a:lumOff val="40000"/>
                  </a:schemeClr>
                </a:solidFill>
                <a:latin typeface="Calibri" pitchFamily="34" charset="0"/>
                <a:cs typeface="Calibri" pitchFamily="34" charset="0"/>
              </a:rPr>
              <a:t>1-</a:t>
            </a:r>
            <a:r>
              <a:rPr lang="es-AR" dirty="0" smtClean="0">
                <a:latin typeface="Calibri" pitchFamily="34" charset="0"/>
                <a:cs typeface="Calibri" pitchFamily="34" charset="0"/>
              </a:rPr>
              <a:t>Los datos físico-químicos y morfológicos del perfil modal. Señale las principales limitaciones de la Serie </a:t>
            </a:r>
            <a:r>
              <a:rPr lang="es-AR" dirty="0" err="1" smtClean="0">
                <a:latin typeface="Calibri" pitchFamily="34" charset="0"/>
                <a:cs typeface="Calibri" pitchFamily="34" charset="0"/>
              </a:rPr>
              <a:t>Mandisoví</a:t>
            </a:r>
            <a:r>
              <a:rPr lang="es-AR" dirty="0" smtClean="0">
                <a:latin typeface="Calibri" pitchFamily="34" charset="0"/>
                <a:cs typeface="Calibri" pitchFamily="34" charset="0"/>
              </a:rPr>
              <a:t> para uso agrícola-ganadero. Establezca su Aptitud Forestal. </a:t>
            </a:r>
          </a:p>
          <a:p>
            <a:pPr lvl="0"/>
            <a:endParaRPr lang="es-AR" dirty="0" smtClean="0">
              <a:latin typeface="Calibri" pitchFamily="34" charset="0"/>
              <a:cs typeface="Calibri" pitchFamily="34" charset="0"/>
            </a:endParaRPr>
          </a:p>
          <a:p>
            <a:r>
              <a:rPr lang="es-AR" b="1" dirty="0" smtClean="0">
                <a:solidFill>
                  <a:schemeClr val="accent3">
                    <a:lumMod val="60000"/>
                    <a:lumOff val="40000"/>
                  </a:schemeClr>
                </a:solidFill>
                <a:latin typeface="Calibri" pitchFamily="34" charset="0"/>
                <a:cs typeface="Calibri" pitchFamily="34" charset="0"/>
              </a:rPr>
              <a:t>2- </a:t>
            </a:r>
            <a:r>
              <a:rPr lang="es-AR" dirty="0" smtClean="0">
                <a:latin typeface="Calibri" pitchFamily="34" charset="0"/>
                <a:cs typeface="Calibri" pitchFamily="34" charset="0"/>
              </a:rPr>
              <a:t>Si el manejo de la plantación es el adecuado y cuáles serían  las prácticas de manejo de suelos recomendadas previas a una fertilización.</a:t>
            </a:r>
          </a:p>
          <a:p>
            <a:pPr lvl="0"/>
            <a:r>
              <a:rPr lang="es-AR" dirty="0" smtClean="0">
                <a:latin typeface="Calibri" pitchFamily="34" charset="0"/>
                <a:cs typeface="Calibri" pitchFamily="34" charset="0"/>
              </a:rPr>
              <a:t> </a:t>
            </a:r>
            <a:endParaRPr lang="es-AR" dirty="0">
              <a:latin typeface="Calibri" pitchFamily="34" charset="0"/>
              <a:cs typeface="Calibri" pitchFamily="34" charset="0"/>
            </a:endParaRPr>
          </a:p>
        </p:txBody>
      </p:sp>
      <p:sp>
        <p:nvSpPr>
          <p:cNvPr id="3" name="2 CuadroTexto"/>
          <p:cNvSpPr txBox="1"/>
          <p:nvPr/>
        </p:nvSpPr>
        <p:spPr>
          <a:xfrm>
            <a:off x="214282" y="4000504"/>
            <a:ext cx="8286808" cy="2585323"/>
          </a:xfrm>
          <a:prstGeom prst="rect">
            <a:avLst/>
          </a:prstGeom>
          <a:noFill/>
          <a:ln w="38100">
            <a:solidFill>
              <a:srgbClr val="FF0000"/>
            </a:solidFill>
          </a:ln>
        </p:spPr>
        <p:txBody>
          <a:bodyPr wrap="square" rtlCol="0">
            <a:spAutoFit/>
          </a:bodyPr>
          <a:lstStyle/>
          <a:p>
            <a:r>
              <a:rPr lang="es-AR" sz="1600" dirty="0" smtClean="0">
                <a:latin typeface="Calibri" pitchFamily="34" charset="0"/>
                <a:cs typeface="Calibri" pitchFamily="34" charset="0"/>
              </a:rPr>
              <a:t>La quema de los residuos constituidos por el mantillo y por los restos que quedan de la tala rasa: despuntes, ramas, hojas y corteza en algunos casos a los fines de facilitar la replantación afectan la productividad del lote. Estos residuos culturales aumentan el contenido de materia orgánica, mejoran la retención de humedad y provisión de nutrientes, aumentan la CIC y actúan como buffer contra la compactación y la erosión. </a:t>
            </a:r>
          </a:p>
          <a:p>
            <a:r>
              <a:rPr lang="es-AR" sz="1600" dirty="0" smtClean="0">
                <a:latin typeface="Calibri" pitchFamily="34" charset="0"/>
                <a:cs typeface="Calibri" pitchFamily="34" charset="0"/>
              </a:rPr>
              <a:t>Particularmente en la Serie </a:t>
            </a:r>
            <a:r>
              <a:rPr lang="es-AR" sz="1600" dirty="0" err="1" smtClean="0">
                <a:latin typeface="Calibri" pitchFamily="34" charset="0"/>
                <a:cs typeface="Calibri" pitchFamily="34" charset="0"/>
              </a:rPr>
              <a:t>Mandisoví</a:t>
            </a:r>
            <a:r>
              <a:rPr lang="es-AR" sz="1600" dirty="0" smtClean="0">
                <a:latin typeface="Calibri" pitchFamily="34" charset="0"/>
                <a:cs typeface="Calibri" pitchFamily="34" charset="0"/>
              </a:rPr>
              <a:t>  estos aspectos resultan muy importante de mejorar. Se recomienda entonces un manejo del residuo de la tala rasa mediante </a:t>
            </a:r>
            <a:r>
              <a:rPr lang="es-AR" sz="1600" dirty="0" err="1" smtClean="0">
                <a:latin typeface="Calibri" pitchFamily="34" charset="0"/>
                <a:cs typeface="Calibri" pitchFamily="34" charset="0"/>
              </a:rPr>
              <a:t>escollerado</a:t>
            </a:r>
            <a:r>
              <a:rPr lang="es-AR" sz="1600" dirty="0" smtClean="0">
                <a:latin typeface="Calibri" pitchFamily="34" charset="0"/>
                <a:cs typeface="Calibri" pitchFamily="34" charset="0"/>
              </a:rPr>
              <a:t> sin quema y de ser posible la dispersión de los residuos mediante maquinarias tales como rolos y picadoras. En este caso se debe prestar especial atención al control de hormigas.</a:t>
            </a:r>
          </a:p>
          <a:p>
            <a:endParaRPr lang="es-AR" dirty="0"/>
          </a:p>
        </p:txBody>
      </p:sp>
      <p:sp>
        <p:nvSpPr>
          <p:cNvPr id="4" name="3 CuadroTexto"/>
          <p:cNvSpPr txBox="1"/>
          <p:nvPr/>
        </p:nvSpPr>
        <p:spPr>
          <a:xfrm>
            <a:off x="428596" y="2214554"/>
            <a:ext cx="7929618" cy="1477328"/>
          </a:xfrm>
          <a:prstGeom prst="rect">
            <a:avLst/>
          </a:prstGeom>
          <a:noFill/>
        </p:spPr>
        <p:txBody>
          <a:bodyPr wrap="square" rtlCol="0">
            <a:spAutoFit/>
          </a:bodyPr>
          <a:lstStyle/>
          <a:p>
            <a:r>
              <a:rPr lang="es-AR" b="1" dirty="0" smtClean="0"/>
              <a:t>Replantación:</a:t>
            </a:r>
            <a:r>
              <a:rPr lang="es-AR" dirty="0" smtClean="0"/>
              <a:t> en el mes de octubre, con una densidad de 1111 plantas /ha (3x3) de E. </a:t>
            </a:r>
            <a:r>
              <a:rPr lang="es-AR" dirty="0" err="1" smtClean="0"/>
              <a:t>grandis</a:t>
            </a:r>
            <a:r>
              <a:rPr lang="es-AR" dirty="0" smtClean="0"/>
              <a:t>, control mecánico de malezas y rebrote de tocones con glifosato sobre la tala rasa de un monte de baja productividad de la misma especie y posterior quemado de los residuos. </a:t>
            </a:r>
          </a:p>
          <a:p>
            <a:endParaRPr lang="es-AR" dirty="0"/>
          </a:p>
        </p:txBody>
      </p:sp>
      <p:sp>
        <p:nvSpPr>
          <p:cNvPr id="5" name="4 CuadroTexto"/>
          <p:cNvSpPr txBox="1"/>
          <p:nvPr/>
        </p:nvSpPr>
        <p:spPr>
          <a:xfrm>
            <a:off x="285720" y="3500438"/>
            <a:ext cx="8286808" cy="369332"/>
          </a:xfrm>
          <a:prstGeom prst="rect">
            <a:avLst/>
          </a:prstGeom>
          <a:noFill/>
          <a:ln w="38100">
            <a:solidFill>
              <a:srgbClr val="FF0000"/>
            </a:solidFill>
          </a:ln>
        </p:spPr>
        <p:txBody>
          <a:bodyPr wrap="square" rtlCol="0">
            <a:spAutoFit/>
          </a:bodyPr>
          <a:lstStyle/>
          <a:p>
            <a:r>
              <a:rPr lang="es-AR" dirty="0" smtClean="0">
                <a:latin typeface="Calibri" pitchFamily="34" charset="0"/>
                <a:cs typeface="Calibri" pitchFamily="34" charset="0"/>
              </a:rPr>
              <a:t>Aptitud: USDA </a:t>
            </a:r>
            <a:r>
              <a:rPr lang="es-AR" dirty="0" err="1" smtClean="0">
                <a:latin typeface="Calibri" pitchFamily="34" charset="0"/>
                <a:cs typeface="Calibri" pitchFamily="34" charset="0"/>
              </a:rPr>
              <a:t>IVws</a:t>
            </a:r>
            <a:r>
              <a:rPr lang="es-AR" dirty="0" smtClean="0">
                <a:latin typeface="Calibri" pitchFamily="34" charset="0"/>
                <a:cs typeface="Calibri" pitchFamily="34" charset="0"/>
              </a:rPr>
              <a:t> de aptitud ganadera agrícola  </a:t>
            </a:r>
            <a:endParaRPr lang="es-AR" dirty="0">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357166"/>
            <a:ext cx="7929618" cy="923330"/>
          </a:xfrm>
          <a:prstGeom prst="rect">
            <a:avLst/>
          </a:prstGeom>
          <a:noFill/>
        </p:spPr>
        <p:txBody>
          <a:bodyPr wrap="square" rtlCol="0">
            <a:spAutoFit/>
          </a:bodyPr>
          <a:lstStyle/>
          <a:p>
            <a:pPr lvl="0"/>
            <a:r>
              <a:rPr lang="es-AR" b="1" dirty="0" smtClean="0">
                <a:solidFill>
                  <a:schemeClr val="accent3">
                    <a:lumMod val="60000"/>
                    <a:lumOff val="40000"/>
                  </a:schemeClr>
                </a:solidFill>
                <a:latin typeface="Calibri" pitchFamily="34" charset="0"/>
                <a:cs typeface="Calibri" pitchFamily="34" charset="0"/>
              </a:rPr>
              <a:t>3- </a:t>
            </a:r>
            <a:r>
              <a:rPr lang="es-AR" dirty="0" smtClean="0">
                <a:latin typeface="Calibri" pitchFamily="34" charset="0"/>
                <a:cs typeface="Calibri" pitchFamily="34" charset="0"/>
              </a:rPr>
              <a:t>Si resulta esperable una respuesta a la fertilización con Nitrógeno o Nitrógeno y Fósforo en función de las variables de crecimiento consideradas. Relacione dicha recomendación con los niveles de N, P y la relación C/N del suelo.</a:t>
            </a:r>
            <a:endParaRPr lang="es-AR" dirty="0">
              <a:latin typeface="Calibri" pitchFamily="34" charset="0"/>
              <a:cs typeface="Calibri" pitchFamily="34" charset="0"/>
            </a:endParaRPr>
          </a:p>
        </p:txBody>
      </p:sp>
      <p:sp>
        <p:nvSpPr>
          <p:cNvPr id="9" name="8 CuadroTexto"/>
          <p:cNvSpPr txBox="1"/>
          <p:nvPr/>
        </p:nvSpPr>
        <p:spPr>
          <a:xfrm>
            <a:off x="357158" y="1285860"/>
            <a:ext cx="8215370" cy="1384995"/>
          </a:xfrm>
          <a:prstGeom prst="rect">
            <a:avLst/>
          </a:prstGeom>
          <a:noFill/>
        </p:spPr>
        <p:txBody>
          <a:bodyPr wrap="square" rtlCol="0">
            <a:spAutoFit/>
          </a:bodyPr>
          <a:lstStyle/>
          <a:p>
            <a:r>
              <a:rPr lang="es-AR" sz="1400" b="1" dirty="0" smtClean="0">
                <a:latin typeface="Calibri" pitchFamily="34" charset="0"/>
                <a:cs typeface="Calibri" pitchFamily="34" charset="0"/>
              </a:rPr>
              <a:t>NIVELES RESPUESTA A APLICACIÓN TEMPRANA DE FERTILIZANTES EN LOTES CON QUEMA DE RESIDUOS</a:t>
            </a:r>
          </a:p>
          <a:p>
            <a:r>
              <a:rPr lang="es-AR" sz="1400" dirty="0" smtClean="0">
                <a:latin typeface="Calibri" pitchFamily="34" charset="0"/>
                <a:cs typeface="Calibri" pitchFamily="34" charset="0"/>
              </a:rPr>
              <a:t>(Replantación de </a:t>
            </a:r>
            <a:r>
              <a:rPr lang="es-AR" sz="1400" dirty="0" err="1" smtClean="0">
                <a:latin typeface="Calibri" pitchFamily="34" charset="0"/>
                <a:cs typeface="Calibri" pitchFamily="34" charset="0"/>
              </a:rPr>
              <a:t>Eucalyptus</a:t>
            </a:r>
            <a:r>
              <a:rPr lang="es-AR" sz="1400" dirty="0" smtClean="0">
                <a:latin typeface="Calibri" pitchFamily="34" charset="0"/>
                <a:cs typeface="Calibri" pitchFamily="34" charset="0"/>
              </a:rPr>
              <a:t> </a:t>
            </a:r>
            <a:r>
              <a:rPr lang="es-AR" sz="1400" dirty="0" err="1" smtClean="0">
                <a:latin typeface="Calibri" pitchFamily="34" charset="0"/>
                <a:cs typeface="Calibri" pitchFamily="34" charset="0"/>
              </a:rPr>
              <a:t>grandis</a:t>
            </a:r>
            <a:r>
              <a:rPr lang="es-AR" sz="1400" dirty="0" smtClean="0">
                <a:latin typeface="Calibri" pitchFamily="34" charset="0"/>
                <a:cs typeface="Calibri" pitchFamily="34" charset="0"/>
              </a:rPr>
              <a:t>: efectos de la quema de residuos y fertilización en suelos arenosos del noreste de Entre Ríos. Revista de la Facultad de Agronomía, La Plata 102(1),1997. F. Dalla Tea)</a:t>
            </a:r>
          </a:p>
          <a:p>
            <a:r>
              <a:rPr lang="es-AR" sz="1400" dirty="0" smtClean="0">
                <a:latin typeface="Calibri" pitchFamily="34" charset="0"/>
                <a:cs typeface="Calibri" pitchFamily="34" charset="0"/>
              </a:rPr>
              <a:t> </a:t>
            </a:r>
          </a:p>
          <a:p>
            <a:r>
              <a:rPr lang="es-AR" sz="1400" b="1" dirty="0" smtClean="0">
                <a:latin typeface="Calibri" pitchFamily="34" charset="0"/>
                <a:cs typeface="Calibri" pitchFamily="34" charset="0"/>
              </a:rPr>
              <a:t>Tabla 1. </a:t>
            </a:r>
            <a:r>
              <a:rPr lang="es-AR" sz="1400" dirty="0" smtClean="0">
                <a:latin typeface="Calibri" pitchFamily="34" charset="0"/>
                <a:cs typeface="Calibri" pitchFamily="34" charset="0"/>
              </a:rPr>
              <a:t>Efectos de la fertilización sobre el diámetro a la altura de pecho (DAP), área basal ( AB) y % de dominados*  a los 45 meses en una replantación de E. </a:t>
            </a:r>
            <a:r>
              <a:rPr lang="es-AR" sz="1400" dirty="0" err="1" smtClean="0">
                <a:latin typeface="Calibri" pitchFamily="34" charset="0"/>
                <a:cs typeface="Calibri" pitchFamily="34" charset="0"/>
              </a:rPr>
              <a:t>grandis</a:t>
            </a:r>
            <a:r>
              <a:rPr lang="es-AR" sz="1400" dirty="0" smtClean="0">
                <a:latin typeface="Calibri" pitchFamily="34" charset="0"/>
                <a:cs typeface="Calibri" pitchFamily="34" charset="0"/>
              </a:rPr>
              <a:t>.</a:t>
            </a:r>
            <a:endParaRPr lang="es-AR" dirty="0"/>
          </a:p>
        </p:txBody>
      </p:sp>
      <p:graphicFrame>
        <p:nvGraphicFramePr>
          <p:cNvPr id="10" name="9 Tabla"/>
          <p:cNvGraphicFramePr>
            <a:graphicFrameLocks noGrp="1"/>
          </p:cNvGraphicFramePr>
          <p:nvPr/>
        </p:nvGraphicFramePr>
        <p:xfrm>
          <a:off x="357159" y="2643183"/>
          <a:ext cx="7072360" cy="1920240"/>
        </p:xfrm>
        <a:graphic>
          <a:graphicData uri="http://schemas.openxmlformats.org/drawingml/2006/table">
            <a:tbl>
              <a:tblPr/>
              <a:tblGrid>
                <a:gridCol w="1946314"/>
                <a:gridCol w="1026906"/>
                <a:gridCol w="1176841"/>
                <a:gridCol w="1021249"/>
                <a:gridCol w="881216"/>
                <a:gridCol w="1019834"/>
              </a:tblGrid>
              <a:tr h="178595">
                <a:tc gridSpan="2">
                  <a:txBody>
                    <a:bodyPr/>
                    <a:lstStyle/>
                    <a:p>
                      <a:pPr algn="ctr">
                        <a:spcAft>
                          <a:spcPts val="0"/>
                        </a:spcAft>
                      </a:pPr>
                      <a:endParaRPr lang="es-AR" sz="1400" dirty="0">
                        <a:solidFill>
                          <a:srgbClr val="000000"/>
                        </a:solidFill>
                        <a:latin typeface="Calibri"/>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s-AR"/>
                    </a:p>
                  </a:txBody>
                  <a:tcPr/>
                </a:tc>
                <a:tc>
                  <a:txBody>
                    <a:bodyPr/>
                    <a:lstStyle/>
                    <a:p>
                      <a:pPr algn="ctr">
                        <a:spcAft>
                          <a:spcPts val="0"/>
                        </a:spcAft>
                      </a:pPr>
                      <a:r>
                        <a:rPr lang="es-AR" sz="1400" b="1">
                          <a:solidFill>
                            <a:srgbClr val="000000"/>
                          </a:solidFill>
                          <a:latin typeface="Calibri"/>
                          <a:ea typeface="Times New Roman"/>
                          <a:cs typeface="Times New Roman"/>
                        </a:rPr>
                        <a:t>Control</a:t>
                      </a:r>
                      <a:endParaRPr lang="es-AR" sz="14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N</a:t>
                      </a:r>
                      <a:r>
                        <a:rPr lang="es-AR" sz="1400" b="1" baseline="-25000">
                          <a:solidFill>
                            <a:srgbClr val="000000"/>
                          </a:solidFill>
                          <a:latin typeface="Calibri"/>
                          <a:ea typeface="Times New Roman"/>
                          <a:cs typeface="Times New Roman"/>
                        </a:rPr>
                        <a:t>1</a:t>
                      </a:r>
                      <a:endParaRPr lang="es-AR" sz="14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PN</a:t>
                      </a:r>
                      <a:r>
                        <a:rPr lang="es-AR" sz="1400" b="1" baseline="-25000">
                          <a:solidFill>
                            <a:srgbClr val="000000"/>
                          </a:solidFill>
                          <a:latin typeface="Calibri"/>
                          <a:ea typeface="Times New Roman"/>
                          <a:cs typeface="Times New Roman"/>
                        </a:rPr>
                        <a:t>1</a:t>
                      </a:r>
                      <a:endParaRPr lang="es-AR" sz="14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b="1">
                          <a:solidFill>
                            <a:srgbClr val="000000"/>
                          </a:solidFill>
                          <a:latin typeface="Calibri"/>
                          <a:ea typeface="Times New Roman"/>
                          <a:cs typeface="Times New Roman"/>
                        </a:rPr>
                        <a:t>PN</a:t>
                      </a:r>
                      <a:r>
                        <a:rPr lang="es-AR" sz="1400" b="1" baseline="-25000">
                          <a:solidFill>
                            <a:srgbClr val="000000"/>
                          </a:solidFill>
                          <a:latin typeface="Calibri"/>
                          <a:ea typeface="Times New Roman"/>
                          <a:cs typeface="Times New Roman"/>
                        </a:rPr>
                        <a:t>2</a:t>
                      </a:r>
                      <a:endParaRPr lang="es-AR" sz="14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595">
                <a:tc>
                  <a:txBody>
                    <a:bodyPr/>
                    <a:lstStyle/>
                    <a:p>
                      <a:pPr algn="ctr">
                        <a:spcAft>
                          <a:spcPts val="0"/>
                        </a:spcAft>
                      </a:pPr>
                      <a:r>
                        <a:rPr lang="es-AR" sz="1400" dirty="0">
                          <a:solidFill>
                            <a:srgbClr val="000000"/>
                          </a:solidFill>
                          <a:latin typeface="Calibri"/>
                          <a:ea typeface="Times New Roman"/>
                          <a:cs typeface="Times New Roman"/>
                        </a:rPr>
                        <a:t>Supervivencia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91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595">
                <a:tc>
                  <a:txBody>
                    <a:bodyPr/>
                    <a:lstStyle/>
                    <a:p>
                      <a:pPr algn="ctr">
                        <a:spcAft>
                          <a:spcPts val="0"/>
                        </a:spcAft>
                      </a:pPr>
                      <a:r>
                        <a:rPr lang="es-AR" sz="1400">
                          <a:solidFill>
                            <a:srgbClr val="000000"/>
                          </a:solidFill>
                          <a:latin typeface="Calibri"/>
                          <a:ea typeface="Times New Roman"/>
                          <a:cs typeface="Times New Roman"/>
                        </a:rPr>
                        <a:t>DAP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cm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7,5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7,6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8,5 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8,0 ab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595">
                <a:tc>
                  <a:txBody>
                    <a:bodyPr/>
                    <a:lstStyle/>
                    <a:p>
                      <a:pPr algn="ctr">
                        <a:spcAft>
                          <a:spcPts val="0"/>
                        </a:spcAft>
                      </a:pPr>
                      <a:r>
                        <a:rPr lang="es-AR" sz="1400" dirty="0">
                          <a:solidFill>
                            <a:srgbClr val="000000"/>
                          </a:solidFill>
                          <a:latin typeface="Calibri"/>
                          <a:ea typeface="Times New Roman"/>
                          <a:cs typeface="Times New Roman"/>
                        </a:rPr>
                        <a:t>Área Basal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m</a:t>
                      </a:r>
                      <a:r>
                        <a:rPr lang="es-AR" sz="1400" baseline="30000" dirty="0">
                          <a:solidFill>
                            <a:srgbClr val="000000"/>
                          </a:solidFill>
                          <a:latin typeface="Calibri"/>
                          <a:ea typeface="Times New Roman"/>
                          <a:cs typeface="Times New Roman"/>
                        </a:rPr>
                        <a:t>2</a:t>
                      </a:r>
                      <a:r>
                        <a:rPr lang="es-AR" sz="1400" dirty="0">
                          <a:solidFill>
                            <a:srgbClr val="000000"/>
                          </a:solidFill>
                          <a:latin typeface="Calibri"/>
                          <a:ea typeface="Times New Roman"/>
                          <a:cs typeface="Times New Roman"/>
                        </a:rPr>
                        <a:t>/ha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4,0 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4,4 ab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5,6 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5,2 </a:t>
                      </a:r>
                      <a:r>
                        <a:rPr lang="es-AR" sz="1400" dirty="0" err="1">
                          <a:solidFill>
                            <a:srgbClr val="000000"/>
                          </a:solidFill>
                          <a:latin typeface="Calibri"/>
                          <a:ea typeface="Times New Roman"/>
                          <a:cs typeface="Times New Roman"/>
                        </a:rPr>
                        <a:t>bc</a:t>
                      </a:r>
                      <a:endParaRPr lang="es-AR" sz="1400"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595">
                <a:tc>
                  <a:txBody>
                    <a:bodyPr/>
                    <a:lstStyle/>
                    <a:p>
                      <a:pPr algn="ctr">
                        <a:spcAft>
                          <a:spcPts val="0"/>
                        </a:spcAft>
                      </a:pPr>
                      <a:r>
                        <a:rPr lang="es-AR" sz="1400">
                          <a:solidFill>
                            <a:srgbClr val="000000"/>
                          </a:solidFill>
                          <a:latin typeface="Calibri"/>
                          <a:ea typeface="Times New Roman"/>
                          <a:cs typeface="Times New Roman"/>
                        </a:rPr>
                        <a:t>Dominados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Times New Roman"/>
                          <a:cs typeface="Times New Roman"/>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Times New Roman"/>
                          <a:cs typeface="Times New Roman"/>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5785">
                <a:tc gridSpan="6">
                  <a:txBody>
                    <a:bodyPr/>
                    <a:lstStyle/>
                    <a:p>
                      <a:pPr algn="ctr">
                        <a:spcAft>
                          <a:spcPts val="600"/>
                        </a:spcAft>
                      </a:pPr>
                      <a:r>
                        <a:rPr lang="es-AR" sz="1400" i="1" dirty="0">
                          <a:solidFill>
                            <a:srgbClr val="000000"/>
                          </a:solidFill>
                          <a:latin typeface="Calibri"/>
                          <a:ea typeface="Times New Roman"/>
                          <a:cs typeface="Times New Roman"/>
                        </a:rPr>
                        <a:t>N</a:t>
                      </a:r>
                      <a:r>
                        <a:rPr lang="es-AR" sz="1400" i="1" baseline="-25000" dirty="0">
                          <a:solidFill>
                            <a:srgbClr val="000000"/>
                          </a:solidFill>
                          <a:latin typeface="Calibri"/>
                          <a:ea typeface="Times New Roman"/>
                          <a:cs typeface="Times New Roman"/>
                        </a:rPr>
                        <a:t>1</a:t>
                      </a:r>
                      <a:r>
                        <a:rPr lang="es-AR" sz="1400" i="1" dirty="0">
                          <a:solidFill>
                            <a:srgbClr val="000000"/>
                          </a:solidFill>
                          <a:latin typeface="Calibri"/>
                          <a:ea typeface="Times New Roman"/>
                          <a:cs typeface="Times New Roman"/>
                        </a:rPr>
                        <a:t>= 75 g urea/planta; PN</a:t>
                      </a:r>
                      <a:r>
                        <a:rPr lang="es-AR" sz="1400" i="1" baseline="-25000" dirty="0">
                          <a:solidFill>
                            <a:srgbClr val="000000"/>
                          </a:solidFill>
                          <a:latin typeface="Calibri"/>
                          <a:ea typeface="Times New Roman"/>
                          <a:cs typeface="Times New Roman"/>
                        </a:rPr>
                        <a:t>1</a:t>
                      </a:r>
                      <a:r>
                        <a:rPr lang="es-AR" sz="1400" i="1" dirty="0">
                          <a:solidFill>
                            <a:srgbClr val="000000"/>
                          </a:solidFill>
                          <a:latin typeface="Calibri"/>
                          <a:ea typeface="Times New Roman"/>
                          <a:cs typeface="Times New Roman"/>
                        </a:rPr>
                        <a:t>=75 g fosfato </a:t>
                      </a:r>
                      <a:r>
                        <a:rPr lang="es-AR" sz="1400" i="1" dirty="0" err="1">
                          <a:solidFill>
                            <a:srgbClr val="000000"/>
                          </a:solidFill>
                          <a:latin typeface="Calibri"/>
                          <a:ea typeface="Times New Roman"/>
                          <a:cs typeface="Times New Roman"/>
                        </a:rPr>
                        <a:t>diamónico</a:t>
                      </a:r>
                      <a:r>
                        <a:rPr lang="es-AR" sz="1400" i="1" dirty="0">
                          <a:solidFill>
                            <a:srgbClr val="000000"/>
                          </a:solidFill>
                          <a:latin typeface="Calibri"/>
                          <a:ea typeface="Times New Roman"/>
                          <a:cs typeface="Times New Roman"/>
                        </a:rPr>
                        <a:t>/planta; PN</a:t>
                      </a:r>
                      <a:r>
                        <a:rPr lang="es-AR" sz="1400" i="1" baseline="-25000" dirty="0">
                          <a:solidFill>
                            <a:srgbClr val="000000"/>
                          </a:solidFill>
                          <a:latin typeface="Calibri"/>
                          <a:ea typeface="Times New Roman"/>
                          <a:cs typeface="Times New Roman"/>
                        </a:rPr>
                        <a:t>2</a:t>
                      </a:r>
                      <a:r>
                        <a:rPr lang="es-AR" sz="1400" i="1" dirty="0">
                          <a:solidFill>
                            <a:srgbClr val="000000"/>
                          </a:solidFill>
                          <a:latin typeface="Calibri"/>
                          <a:ea typeface="Times New Roman"/>
                          <a:cs typeface="Times New Roman"/>
                        </a:rPr>
                        <a:t>= 150 g fosfato </a:t>
                      </a:r>
                      <a:r>
                        <a:rPr lang="es-AR" sz="1400" i="1" dirty="0" err="1">
                          <a:solidFill>
                            <a:srgbClr val="000000"/>
                          </a:solidFill>
                          <a:latin typeface="Calibri"/>
                          <a:ea typeface="Times New Roman"/>
                          <a:cs typeface="Times New Roman"/>
                        </a:rPr>
                        <a:t>diamónico</a:t>
                      </a:r>
                      <a:r>
                        <a:rPr lang="es-AR" sz="1400" i="1" dirty="0">
                          <a:solidFill>
                            <a:srgbClr val="000000"/>
                          </a:solidFill>
                          <a:latin typeface="Calibri"/>
                          <a:ea typeface="Times New Roman"/>
                          <a:cs typeface="Times New Roman"/>
                        </a:rPr>
                        <a:t>/planta. </a:t>
                      </a:r>
                      <a:br>
                        <a:rPr lang="es-AR" sz="1400" i="1" dirty="0">
                          <a:solidFill>
                            <a:srgbClr val="000000"/>
                          </a:solidFill>
                          <a:latin typeface="Calibri"/>
                          <a:ea typeface="Times New Roman"/>
                          <a:cs typeface="Times New Roman"/>
                        </a:rPr>
                      </a:br>
                      <a:r>
                        <a:rPr lang="es-AR" sz="1400" i="1" dirty="0">
                          <a:solidFill>
                            <a:srgbClr val="000000"/>
                          </a:solidFill>
                          <a:latin typeface="Calibri"/>
                          <a:ea typeface="Times New Roman"/>
                          <a:cs typeface="Times New Roman"/>
                        </a:rPr>
                        <a:t>Nota= en misma fila los tratamientos con igual letra no presentan diferencias significativas Duncan (α=0,05)</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bl>
          </a:graphicData>
        </a:graphic>
      </p:graphicFrame>
      <p:pic>
        <p:nvPicPr>
          <p:cNvPr id="11" name="10 Imagen"/>
          <p:cNvPicPr/>
          <p:nvPr/>
        </p:nvPicPr>
        <p:blipFill>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5429256" y="4429132"/>
            <a:ext cx="3229600" cy="2233609"/>
          </a:xfrm>
          <a:prstGeom prst="rect">
            <a:avLst/>
          </a:prstGeom>
          <a:noFill/>
          <a:ln>
            <a:noFill/>
          </a:ln>
        </p:spPr>
      </p:pic>
      <p:sp>
        <p:nvSpPr>
          <p:cNvPr id="12" name="11 CuadroTexto"/>
          <p:cNvSpPr txBox="1"/>
          <p:nvPr/>
        </p:nvSpPr>
        <p:spPr>
          <a:xfrm>
            <a:off x="857224" y="4857760"/>
            <a:ext cx="4357718" cy="954107"/>
          </a:xfrm>
          <a:prstGeom prst="rect">
            <a:avLst/>
          </a:prstGeom>
          <a:noFill/>
        </p:spPr>
        <p:txBody>
          <a:bodyPr wrap="square" rtlCol="0">
            <a:spAutoFit/>
          </a:bodyPr>
          <a:lstStyle/>
          <a:p>
            <a:r>
              <a:rPr lang="es-AR" sz="1400" b="1" dirty="0" smtClean="0">
                <a:latin typeface="Calibri" pitchFamily="34" charset="0"/>
                <a:cs typeface="Calibri" pitchFamily="34" charset="0"/>
              </a:rPr>
              <a:t>Figura 1.</a:t>
            </a:r>
            <a:r>
              <a:rPr lang="es-AR" sz="1400" dirty="0" smtClean="0">
                <a:latin typeface="Calibri" pitchFamily="34" charset="0"/>
                <a:cs typeface="Calibri" pitchFamily="34" charset="0"/>
              </a:rPr>
              <a:t> Efectos de la fertilización sobre el crecimiento volumétrico de la replantación de </a:t>
            </a:r>
            <a:r>
              <a:rPr lang="es-AR" sz="1400" dirty="0" err="1" smtClean="0">
                <a:latin typeface="Calibri" pitchFamily="34" charset="0"/>
                <a:cs typeface="Calibri" pitchFamily="34" charset="0"/>
              </a:rPr>
              <a:t>E.grandis</a:t>
            </a:r>
            <a:r>
              <a:rPr lang="es-AR" sz="1400" dirty="0" smtClean="0">
                <a:latin typeface="Calibri" pitchFamily="34" charset="0"/>
                <a:cs typeface="Calibri" pitchFamily="34" charset="0"/>
              </a:rPr>
              <a:t> a los 45 meses.</a:t>
            </a:r>
          </a:p>
          <a:p>
            <a:endParaRPr lang="es-AR" sz="1400" dirty="0">
              <a:latin typeface="Calibri" pitchFamily="34" charset="0"/>
              <a:cs typeface="Calibri" pitchFamily="34" charset="0"/>
            </a:endParaRPr>
          </a:p>
        </p:txBody>
      </p:sp>
      <p:sp>
        <p:nvSpPr>
          <p:cNvPr id="13" name="12 CuadroTexto"/>
          <p:cNvSpPr txBox="1"/>
          <p:nvPr/>
        </p:nvSpPr>
        <p:spPr>
          <a:xfrm>
            <a:off x="357158" y="5934670"/>
            <a:ext cx="5214974" cy="553998"/>
          </a:xfrm>
          <a:prstGeom prst="rect">
            <a:avLst/>
          </a:prstGeom>
          <a:noFill/>
        </p:spPr>
        <p:txBody>
          <a:bodyPr wrap="square" rtlCol="0">
            <a:spAutoFit/>
          </a:bodyPr>
          <a:lstStyle/>
          <a:p>
            <a:r>
              <a:rPr lang="es-AR" sz="1200" dirty="0" smtClean="0">
                <a:latin typeface="Calibri" pitchFamily="34" charset="0"/>
                <a:cs typeface="Calibri" pitchFamily="34" charset="0"/>
              </a:rPr>
              <a:t>Control = Testigo. N1 = 75 gr / planta de Urea. PN1 = 75 gr / planta de Fosfato </a:t>
            </a:r>
            <a:r>
              <a:rPr lang="es-AR" sz="1200" dirty="0" err="1" smtClean="0">
                <a:latin typeface="Calibri" pitchFamily="34" charset="0"/>
                <a:cs typeface="Calibri" pitchFamily="34" charset="0"/>
              </a:rPr>
              <a:t>diamónico</a:t>
            </a:r>
            <a:r>
              <a:rPr lang="es-AR" sz="1200" dirty="0" smtClean="0">
                <a:latin typeface="Calibri" pitchFamily="34" charset="0"/>
                <a:cs typeface="Calibri" pitchFamily="34" charset="0"/>
              </a:rPr>
              <a:t>. PN2 = 150 gr / planta de Fosfato </a:t>
            </a:r>
            <a:r>
              <a:rPr lang="es-AR" sz="1200" dirty="0" err="1" smtClean="0">
                <a:latin typeface="Calibri" pitchFamily="34" charset="0"/>
                <a:cs typeface="Calibri" pitchFamily="34" charset="0"/>
              </a:rPr>
              <a:t>diamónico</a:t>
            </a:r>
            <a:r>
              <a:rPr lang="es-AR" dirty="0" smtClean="0"/>
              <a:t>.</a:t>
            </a:r>
            <a:endParaRPr lang="es-A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5720" y="214290"/>
            <a:ext cx="8501122" cy="6186309"/>
          </a:xfrm>
          <a:prstGeom prst="rect">
            <a:avLst/>
          </a:prstGeom>
          <a:noFill/>
        </p:spPr>
        <p:txBody>
          <a:bodyPr wrap="square" rtlCol="0">
            <a:spAutoFit/>
          </a:bodyPr>
          <a:lstStyle/>
          <a:p>
            <a:r>
              <a:rPr lang="es-AR" sz="1400" dirty="0" smtClean="0">
                <a:latin typeface="Calibri" pitchFamily="34" charset="0"/>
                <a:cs typeface="Calibri" pitchFamily="34" charset="0"/>
              </a:rPr>
              <a:t>El Perfil modal presenta un nivel muy bajo de P (4 ppm). Las cenizas provenientes de la quema puede aumentar el nivel de éste nutriente (ver trabajo de Dalla Tea) aunque con una distribución heterogénea debido a la variación producida en sectores que no se han quemado. El P proveniente de las cenizas puede ser rápidamente absorbido o perderse por lixiviación o arrastre (a diferencia del P de los residuos que puede liberarse lentamente). Respecto al </a:t>
            </a:r>
            <a:r>
              <a:rPr lang="es-AR" sz="1400" dirty="0" err="1" smtClean="0">
                <a:latin typeface="Calibri" pitchFamily="34" charset="0"/>
                <a:cs typeface="Calibri" pitchFamily="34" charset="0"/>
              </a:rPr>
              <a:t>Nt</a:t>
            </a:r>
            <a:r>
              <a:rPr lang="es-AR" sz="1400" dirty="0" smtClean="0">
                <a:latin typeface="Calibri" pitchFamily="34" charset="0"/>
                <a:cs typeface="Calibri" pitchFamily="34" charset="0"/>
              </a:rPr>
              <a:t> (0,12%; el alumno lo puede calcular a partir del dato de M.O. y de la relación C/N del perfil modal) el contenido en el suelo es bajo y esta situación se ve agravada más aún por el quemado del residuo que puede ocasionar la pérdida del 90% del N presente.</a:t>
            </a:r>
          </a:p>
          <a:p>
            <a:r>
              <a:rPr lang="es-AR" sz="1400" dirty="0" smtClean="0">
                <a:latin typeface="Calibri" pitchFamily="34" charset="0"/>
                <a:cs typeface="Calibri" pitchFamily="34" charset="0"/>
              </a:rPr>
              <a:t>(Algunos datos: un rendimiento de 400 m3/ha exportan en la tala rasa 220 kg N/ha y 30 kg de P /ha. Entre hojas y ramas más hojarasca acumulada el contenido de N y P de ese residuo es de 274 kg N/ha y de 12,5 Kg de P/ha).</a:t>
            </a:r>
          </a:p>
          <a:p>
            <a:r>
              <a:rPr lang="es-AR" sz="1400" dirty="0" smtClean="0">
                <a:latin typeface="Calibri" pitchFamily="34" charset="0"/>
                <a:cs typeface="Calibri" pitchFamily="34" charset="0"/>
              </a:rPr>
              <a:t>Los bajos valores de N y P del perfil modal sumado al manejo del residuo y el análisis de la Tabla 1 donde se evidencia una respuesta de las variables de crecimiento (en especial el DAP ) al agregado de fertilizantes con N y P, indican la necesidad de fertilización de ambos elementos en forma combinada. También surge del análisis de la Tabla 1 la no respuesta de las variables de crecimiento respecto al testigo con el agregado  solo de N. Esto no invalida la necesidad de N. En el caso del agregado de Urea es posible que no haya podido expresarse por los bajos contenidos de P del suelo. Respecto a la respuesta al  agregado solo de P -con los bajos niveles de N del suelo  - los datos de la tabla 1 no nos dan respuesta pues no se ha evaluado la fertilización fosforada. No obstante si se calcula la relación N/P que surge del cociente 0,12% N / 0004% de P da un valor = 300; el Problema 1 Parte 2 establece que es muy baja esa relación para pensar en respuesta solo a P en suelos arenosos.</a:t>
            </a:r>
          </a:p>
          <a:p>
            <a:r>
              <a:rPr lang="es-AR" sz="1400" dirty="0" smtClean="0">
                <a:latin typeface="Calibri" pitchFamily="34" charset="0"/>
                <a:cs typeface="Calibri" pitchFamily="34" charset="0"/>
              </a:rPr>
              <a:t> Nota: normalmente se encuentra en otros trabajos una respuesta al agregado de P -si la relación N/P es alta- y en menor medida de N.</a:t>
            </a:r>
          </a:p>
          <a:p>
            <a:r>
              <a:rPr lang="es-AR" sz="1400" dirty="0" smtClean="0">
                <a:latin typeface="Calibri" pitchFamily="34" charset="0"/>
                <a:cs typeface="Calibri" pitchFamily="34" charset="0"/>
              </a:rPr>
              <a:t>La fertilización entonces puede compensar las pérdidas de nutrientes producidas por el quemado, lograr un  crecimiento inicial más rápido y mayor cobertura  con mayor producción de madera ( Figura 1 ) o bien acortar el ciclo de corte. Otro efecto importante es el incremento de M.O. ( 0,6 % a los 4 años de fertilizado ) que atenúa el efecto del quemado y mejora las variables físico-químicas del suelo ( CIC, retención de humedad, compactación, otras ).Además aumenta la uniformidad de las variables </a:t>
            </a:r>
            <a:r>
              <a:rPr lang="es-AR" sz="1400" dirty="0" err="1" smtClean="0">
                <a:latin typeface="Calibri" pitchFamily="34" charset="0"/>
                <a:cs typeface="Calibri" pitchFamily="34" charset="0"/>
              </a:rPr>
              <a:t>dasométricas</a:t>
            </a:r>
            <a:r>
              <a:rPr lang="es-AR" sz="1400" dirty="0" smtClean="0">
                <a:latin typeface="Calibri" pitchFamily="34" charset="0"/>
                <a:cs typeface="Calibri" pitchFamily="34" charset="0"/>
              </a:rPr>
              <a:t> en una plantación (ver en tabla 1 menor % de individuos dominados con fertilización fosforo-nitrogenada ). La cantidad de P aplicado se mantiene en niveles altos (12 ppm) aún 4 años después de la aplicación del fertilizante.</a:t>
            </a:r>
          </a:p>
          <a:p>
            <a:endParaRPr lang="es-A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5720" y="214290"/>
            <a:ext cx="8001056" cy="2585323"/>
          </a:xfrm>
          <a:prstGeom prst="rect">
            <a:avLst/>
          </a:prstGeom>
          <a:noFill/>
        </p:spPr>
        <p:txBody>
          <a:bodyPr wrap="square" rtlCol="0">
            <a:spAutoFit/>
          </a:bodyPr>
          <a:lstStyle/>
          <a:p>
            <a:r>
              <a:rPr lang="es-AR" b="1" dirty="0" smtClean="0">
                <a:solidFill>
                  <a:schemeClr val="accent3">
                    <a:lumMod val="60000"/>
                    <a:lumOff val="40000"/>
                  </a:schemeClr>
                </a:solidFill>
                <a:latin typeface="Calibri" pitchFamily="34" charset="0"/>
                <a:cs typeface="Calibri" pitchFamily="34" charset="0"/>
              </a:rPr>
              <a:t>4-</a:t>
            </a:r>
            <a:r>
              <a:rPr lang="es-AR" dirty="0" smtClean="0"/>
              <a:t> </a:t>
            </a:r>
            <a:r>
              <a:rPr lang="es-AR" dirty="0" smtClean="0">
                <a:latin typeface="Calibri" pitchFamily="34" charset="0"/>
                <a:cs typeface="Calibri" pitchFamily="34" charset="0"/>
              </a:rPr>
              <a:t>Calcule el costo por kg de nutrientes para la alternativa de fertilización más conveniente de las tres evaluadas en función de los resultados obtenidos en la Tabla 1 y en la Figura 1. Para ello considere: un rendimiento del Testigo de 250m</a:t>
            </a:r>
            <a:r>
              <a:rPr lang="es-AR" baseline="30000" dirty="0" smtClean="0">
                <a:latin typeface="Calibri" pitchFamily="34" charset="0"/>
                <a:cs typeface="Calibri" pitchFamily="34" charset="0"/>
              </a:rPr>
              <a:t>3</a:t>
            </a:r>
            <a:r>
              <a:rPr lang="es-AR" dirty="0" smtClean="0">
                <a:latin typeface="Calibri" pitchFamily="34" charset="0"/>
                <a:cs typeface="Calibri" pitchFamily="34" charset="0"/>
              </a:rPr>
              <a:t>/ha (1er corte a los 10 años); una densidad 500kg/m</a:t>
            </a:r>
            <a:r>
              <a:rPr lang="es-AR" baseline="30000" dirty="0" smtClean="0">
                <a:latin typeface="Calibri" pitchFamily="34" charset="0"/>
                <a:cs typeface="Calibri" pitchFamily="34" charset="0"/>
              </a:rPr>
              <a:t>3</a:t>
            </a:r>
            <a:r>
              <a:rPr lang="es-AR" dirty="0" smtClean="0">
                <a:latin typeface="Calibri" pitchFamily="34" charset="0"/>
                <a:cs typeface="Calibri" pitchFamily="34" charset="0"/>
              </a:rPr>
              <a:t>; un valor del monte en pie de U$S 30 / t; costo del PDA 550 U$S/t; costo de aplicación del fertilizante U$S 30/ha y un incremento en volumen de madera de la fertilización seleccionada respecto al testigo del 30% del incremento estimado al 4 año  de la plantación proporcional - Figura 1</a:t>
            </a:r>
          </a:p>
          <a:p>
            <a:pPr lvl="0"/>
            <a:endParaRPr lang="es-AR" dirty="0"/>
          </a:p>
        </p:txBody>
      </p:sp>
      <p:sp>
        <p:nvSpPr>
          <p:cNvPr id="3" name="2 CuadroTexto"/>
          <p:cNvSpPr txBox="1"/>
          <p:nvPr/>
        </p:nvSpPr>
        <p:spPr>
          <a:xfrm>
            <a:off x="500034" y="2714620"/>
            <a:ext cx="7072362" cy="3323987"/>
          </a:xfrm>
          <a:prstGeom prst="rect">
            <a:avLst/>
          </a:prstGeom>
          <a:noFill/>
          <a:ln w="28575">
            <a:solidFill>
              <a:srgbClr val="FF0000"/>
            </a:solidFill>
          </a:ln>
        </p:spPr>
        <p:txBody>
          <a:bodyPr wrap="square" rtlCol="0">
            <a:spAutoFit/>
          </a:bodyPr>
          <a:lstStyle/>
          <a:p>
            <a:r>
              <a:rPr lang="es-AR" sz="1600" dirty="0" smtClean="0">
                <a:latin typeface="Calibri" pitchFamily="34" charset="0"/>
                <a:cs typeface="Calibri" pitchFamily="34" charset="0"/>
              </a:rPr>
              <a:t>Del análisis de las variables de crecimiento y el volumen de madera producido a los 4 años de la fertilización se concluye que los resultados obtenidos por la fertilización con Urea respecto al testigo no se justifican (no son significativas) por el agregado de N respecto al testigo. Ambas dosis de fosfato </a:t>
            </a:r>
            <a:r>
              <a:rPr lang="es-AR" sz="1600" dirty="0" err="1" smtClean="0">
                <a:latin typeface="Calibri" pitchFamily="34" charset="0"/>
                <a:cs typeface="Calibri" pitchFamily="34" charset="0"/>
              </a:rPr>
              <a:t>diamónico</a:t>
            </a:r>
            <a:r>
              <a:rPr lang="es-AR" sz="1600" dirty="0" smtClean="0">
                <a:latin typeface="Calibri" pitchFamily="34" charset="0"/>
                <a:cs typeface="Calibri" pitchFamily="34" charset="0"/>
              </a:rPr>
              <a:t> presentan diferencias significativas respecto al testigo que justifican su aplicación pero no presentan diferencias entre sí. Por lo expuesto se realizará el cálculo de la Eficiencia mínima y probable con la dosis menor de fosfato </a:t>
            </a:r>
            <a:r>
              <a:rPr lang="es-AR" sz="1600" dirty="0" err="1" smtClean="0">
                <a:latin typeface="Calibri" pitchFamily="34" charset="0"/>
                <a:cs typeface="Calibri" pitchFamily="34" charset="0"/>
              </a:rPr>
              <a:t>diamónico</a:t>
            </a:r>
            <a:r>
              <a:rPr lang="es-AR" sz="1600" dirty="0" smtClean="0">
                <a:latin typeface="Calibri" pitchFamily="34" charset="0"/>
                <a:cs typeface="Calibri" pitchFamily="34" charset="0"/>
              </a:rPr>
              <a:t> pues la dosis mayor de dicho fertilizante tiene mayores costos que no justifican su utilización.</a:t>
            </a:r>
          </a:p>
          <a:p>
            <a:r>
              <a:rPr lang="es-AR" sz="1600" dirty="0" smtClean="0">
                <a:latin typeface="Calibri" pitchFamily="34" charset="0"/>
                <a:cs typeface="Calibri" pitchFamily="34" charset="0"/>
              </a:rPr>
              <a:t>Nota: según el autor (Dalla Tea) dosis altas de fósforo y nitrógeno pueden provocar una disminución de crecimiento atribuible a la mayor competencia de malezas o bien problemas de toxicidad en las raíces al aplicar fertilizantes de alta solubilidad como el fosfato </a:t>
            </a:r>
            <a:r>
              <a:rPr lang="es-AR" sz="1600" dirty="0" err="1" smtClean="0">
                <a:latin typeface="Calibri" pitchFamily="34" charset="0"/>
                <a:cs typeface="Calibri" pitchFamily="34" charset="0"/>
              </a:rPr>
              <a:t>diamónico</a:t>
            </a:r>
            <a:r>
              <a:rPr lang="es-AR" sz="1600" dirty="0" smtClean="0">
                <a:latin typeface="Calibri" pitchFamily="34" charset="0"/>
                <a:cs typeface="Calibri" pitchFamily="34" charset="0"/>
              </a:rPr>
              <a:t>.</a:t>
            </a: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28596" y="500042"/>
            <a:ext cx="7358114" cy="5940088"/>
          </a:xfrm>
          <a:prstGeom prst="rect">
            <a:avLst/>
          </a:prstGeom>
          <a:noFill/>
        </p:spPr>
        <p:txBody>
          <a:bodyPr wrap="square" rtlCol="0">
            <a:spAutoFit/>
          </a:bodyPr>
          <a:lstStyle/>
          <a:p>
            <a:pPr algn="ctr"/>
            <a:r>
              <a:rPr lang="es-AR" sz="2400" b="1" dirty="0" smtClean="0">
                <a:solidFill>
                  <a:srgbClr val="FF0000"/>
                </a:solidFill>
                <a:latin typeface="Calibri" pitchFamily="34" charset="0"/>
                <a:cs typeface="Calibri" pitchFamily="34" charset="0"/>
              </a:rPr>
              <a:t>PDA  contiene 18% de N y 20% de P</a:t>
            </a:r>
            <a:endParaRPr lang="es-AR" sz="2400" dirty="0" smtClean="0">
              <a:solidFill>
                <a:srgbClr val="FF0000"/>
              </a:solidFill>
              <a:latin typeface="Calibri" pitchFamily="34" charset="0"/>
              <a:cs typeface="Calibri" pitchFamily="34" charset="0"/>
            </a:endParaRPr>
          </a:p>
          <a:p>
            <a:r>
              <a:rPr lang="en-US" sz="2200" dirty="0" smtClean="0">
                <a:latin typeface="Calibri" pitchFamily="34" charset="0"/>
                <a:cs typeface="Calibri" pitchFamily="34" charset="0"/>
              </a:rPr>
              <a:t>100 Kg PDA ------------------------18 Kg N---------------20Kg P.</a:t>
            </a:r>
            <a:endParaRPr lang="es-AR" sz="2200" dirty="0" smtClean="0">
              <a:latin typeface="Calibri" pitchFamily="34" charset="0"/>
              <a:cs typeface="Calibri" pitchFamily="34" charset="0"/>
            </a:endParaRPr>
          </a:p>
          <a:p>
            <a:r>
              <a:rPr lang="en-US" sz="2200" dirty="0" smtClean="0">
                <a:latin typeface="Calibri" pitchFamily="34" charset="0"/>
                <a:cs typeface="Calibri" pitchFamily="34" charset="0"/>
              </a:rPr>
              <a:t>U$$ 550----------1000 kg----------180 Kg N-----------------200 Kg P.</a:t>
            </a:r>
            <a:endParaRPr lang="es-AR" sz="2200" dirty="0" smtClean="0">
              <a:latin typeface="Calibri" pitchFamily="34" charset="0"/>
              <a:cs typeface="Calibri" pitchFamily="34" charset="0"/>
            </a:endParaRPr>
          </a:p>
          <a:p>
            <a:pPr algn="ctr"/>
            <a:r>
              <a:rPr lang="en-US" sz="2200" b="1" dirty="0" smtClean="0">
                <a:latin typeface="Calibri" pitchFamily="34" charset="0"/>
                <a:cs typeface="Calibri" pitchFamily="34" charset="0"/>
              </a:rPr>
              <a:t>1 Kg N= 550/180= U$S 3,05               			</a:t>
            </a:r>
          </a:p>
          <a:p>
            <a:pPr algn="ctr"/>
            <a:r>
              <a:rPr lang="en-US" sz="2200" b="1" dirty="0" smtClean="0">
                <a:latin typeface="Calibri" pitchFamily="34" charset="0"/>
                <a:cs typeface="Calibri" pitchFamily="34" charset="0"/>
              </a:rPr>
              <a:t>1 Kg P = 550/200= </a:t>
            </a:r>
            <a:r>
              <a:rPr lang="en-US" sz="2200" b="1" dirty="0" err="1" smtClean="0">
                <a:latin typeface="Calibri" pitchFamily="34" charset="0"/>
                <a:cs typeface="Calibri" pitchFamily="34" charset="0"/>
              </a:rPr>
              <a:t>u$S</a:t>
            </a:r>
            <a:r>
              <a:rPr lang="en-US" sz="2200" b="1" dirty="0" smtClean="0">
                <a:latin typeface="Calibri" pitchFamily="34" charset="0"/>
                <a:cs typeface="Calibri" pitchFamily="34" charset="0"/>
              </a:rPr>
              <a:t> 2,75</a:t>
            </a:r>
            <a:endParaRPr lang="es-AR" sz="2200" b="1" dirty="0" smtClean="0">
              <a:latin typeface="Calibri" pitchFamily="34" charset="0"/>
              <a:cs typeface="Calibri" pitchFamily="34" charset="0"/>
            </a:endParaRPr>
          </a:p>
          <a:p>
            <a:r>
              <a:rPr lang="en-US" sz="2200" dirty="0" smtClean="0">
                <a:latin typeface="Calibri" pitchFamily="34" charset="0"/>
                <a:cs typeface="Calibri" pitchFamily="34" charset="0"/>
              </a:rPr>
              <a:t> </a:t>
            </a:r>
            <a:endParaRPr lang="es-AR" sz="2200" dirty="0" smtClean="0">
              <a:latin typeface="Calibri" pitchFamily="34" charset="0"/>
              <a:cs typeface="Calibri" pitchFamily="34" charset="0"/>
            </a:endParaRPr>
          </a:p>
          <a:p>
            <a:r>
              <a:rPr lang="es-AR" sz="2200" b="1" dirty="0" smtClean="0">
                <a:latin typeface="Calibri" pitchFamily="34" charset="0"/>
                <a:cs typeface="Calibri" pitchFamily="34" charset="0"/>
              </a:rPr>
              <a:t>Dosis</a:t>
            </a:r>
          </a:p>
          <a:p>
            <a:r>
              <a:rPr lang="es-AR" sz="2200" dirty="0" smtClean="0">
                <a:latin typeface="Calibri" pitchFamily="34" charset="0"/>
                <a:cs typeface="Calibri" pitchFamily="34" charset="0"/>
              </a:rPr>
              <a:t>75 gr/Planta PDA X 1111Plantas /ha = 83,32 Kg PDA/ ha</a:t>
            </a:r>
          </a:p>
          <a:p>
            <a:r>
              <a:rPr lang="es-AR" sz="2200" dirty="0" smtClean="0">
                <a:latin typeface="Calibri" pitchFamily="34" charset="0"/>
                <a:cs typeface="Calibri" pitchFamily="34" charset="0"/>
              </a:rPr>
              <a:t> </a:t>
            </a:r>
          </a:p>
          <a:p>
            <a:r>
              <a:rPr lang="es-AR" sz="2200" dirty="0" smtClean="0">
                <a:latin typeface="Calibri" pitchFamily="34" charset="0"/>
                <a:cs typeface="Calibri" pitchFamily="34" charset="0"/>
              </a:rPr>
              <a:t>Entonces:</a:t>
            </a:r>
          </a:p>
          <a:p>
            <a:r>
              <a:rPr lang="es-AR" sz="2200" dirty="0" smtClean="0">
                <a:latin typeface="Calibri" pitchFamily="34" charset="0"/>
                <a:cs typeface="Calibri" pitchFamily="34" charset="0"/>
              </a:rPr>
              <a:t>83,32 Kg PDA= 15 </a:t>
            </a:r>
            <a:r>
              <a:rPr lang="es-AR" sz="2200" dirty="0" err="1" smtClean="0">
                <a:latin typeface="Calibri" pitchFamily="34" charset="0"/>
                <a:cs typeface="Calibri" pitchFamily="34" charset="0"/>
              </a:rPr>
              <a:t>KgN</a:t>
            </a:r>
            <a:r>
              <a:rPr lang="es-AR" sz="2200" dirty="0" smtClean="0">
                <a:latin typeface="Calibri" pitchFamily="34" charset="0"/>
                <a:cs typeface="Calibri" pitchFamily="34" charset="0"/>
              </a:rPr>
              <a:t>/ha=16,66 Kg P/ ha</a:t>
            </a:r>
          </a:p>
          <a:p>
            <a:r>
              <a:rPr lang="es-AR" sz="2200" dirty="0" smtClean="0">
                <a:latin typeface="Calibri" pitchFamily="34" charset="0"/>
                <a:cs typeface="Calibri" pitchFamily="34" charset="0"/>
              </a:rPr>
              <a:t> </a:t>
            </a:r>
          </a:p>
          <a:p>
            <a:r>
              <a:rPr lang="es-AR" sz="2200" b="1" dirty="0" smtClean="0">
                <a:latin typeface="Calibri" pitchFamily="34" charset="0"/>
                <a:cs typeface="Calibri" pitchFamily="34" charset="0"/>
              </a:rPr>
              <a:t>Costo aplicación N+P= </a:t>
            </a:r>
            <a:r>
              <a:rPr lang="es-AR" sz="2200" dirty="0" smtClean="0">
                <a:latin typeface="Calibri" pitchFamily="34" charset="0"/>
                <a:cs typeface="Calibri" pitchFamily="34" charset="0"/>
              </a:rPr>
              <a:t>U$S30/ha/(15 kg N+16,66KgP/ha)= 30U$S/31,6 Kg N+P/ha=0,94U$S/ha</a:t>
            </a:r>
          </a:p>
          <a:p>
            <a:r>
              <a:rPr lang="es-AR" sz="2200" dirty="0" smtClean="0">
                <a:latin typeface="Calibri" pitchFamily="34" charset="0"/>
                <a:cs typeface="Calibri" pitchFamily="34" charset="0"/>
              </a:rPr>
              <a:t> </a:t>
            </a:r>
          </a:p>
          <a:p>
            <a:r>
              <a:rPr lang="es-AR" sz="2400" b="1" dirty="0" smtClean="0">
                <a:latin typeface="Calibri" pitchFamily="34" charset="0"/>
                <a:cs typeface="Calibri" pitchFamily="34" charset="0"/>
              </a:rPr>
              <a:t>Costo total de N+P aplicado= U$S 3,05 N+U$$2,75 P+0,94 U$S= U$$ 6,75/Kg N+P aplicado.</a:t>
            </a:r>
            <a:endParaRPr lang="es-AR" sz="24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500042"/>
            <a:ext cx="7643866" cy="6124754"/>
          </a:xfrm>
          <a:prstGeom prst="rect">
            <a:avLst/>
          </a:prstGeom>
          <a:noFill/>
        </p:spPr>
        <p:txBody>
          <a:bodyPr wrap="square" rtlCol="0">
            <a:spAutoFit/>
          </a:bodyPr>
          <a:lstStyle/>
          <a:p>
            <a:r>
              <a:rPr lang="es-AR" sz="2200" b="1" dirty="0" smtClean="0">
                <a:latin typeface="Calibri" pitchFamily="34" charset="0"/>
                <a:cs typeface="Calibri" pitchFamily="34" charset="0"/>
              </a:rPr>
              <a:t>Incremento de Rendimiento :</a:t>
            </a:r>
          </a:p>
          <a:p>
            <a:r>
              <a:rPr lang="es-AR" sz="2200" dirty="0" smtClean="0">
                <a:latin typeface="Calibri" pitchFamily="34" charset="0"/>
                <a:cs typeface="Calibri" pitchFamily="34" charset="0"/>
              </a:rPr>
              <a:t>De figura 1</a:t>
            </a:r>
          </a:p>
          <a:p>
            <a:r>
              <a:rPr lang="es-AR" sz="2200" dirty="0" smtClean="0">
                <a:latin typeface="Calibri" pitchFamily="34" charset="0"/>
                <a:cs typeface="Calibri" pitchFamily="34" charset="0"/>
              </a:rPr>
              <a:t>A los 4 años 12 m3/ha Testigo</a:t>
            </a:r>
          </a:p>
          <a:p>
            <a:r>
              <a:rPr lang="es-AR" sz="2200" dirty="0" smtClean="0">
                <a:latin typeface="Calibri" pitchFamily="34" charset="0"/>
                <a:cs typeface="Calibri" pitchFamily="34" charset="0"/>
              </a:rPr>
              <a:t>A los 4 años 20 m3/ha con PDA. ( más 66,6% )</a:t>
            </a:r>
          </a:p>
          <a:p>
            <a:r>
              <a:rPr lang="es-AR" sz="2200" dirty="0" smtClean="0">
                <a:latin typeface="Calibri" pitchFamily="34" charset="0"/>
                <a:cs typeface="Calibri" pitchFamily="34" charset="0"/>
              </a:rPr>
              <a:t> </a:t>
            </a:r>
          </a:p>
          <a:p>
            <a:r>
              <a:rPr lang="es-AR" sz="2200" dirty="0" smtClean="0">
                <a:latin typeface="Calibri" pitchFamily="34" charset="0"/>
                <a:cs typeface="Calibri" pitchFamily="34" charset="0"/>
              </a:rPr>
              <a:t>Incremento  a los 10 años =  30% del incremento a los 4 años respecto al testigo.</a:t>
            </a:r>
          </a:p>
          <a:p>
            <a:r>
              <a:rPr lang="es-AR" sz="2200" dirty="0" smtClean="0">
                <a:latin typeface="Calibri" pitchFamily="34" charset="0"/>
                <a:cs typeface="Calibri" pitchFamily="34" charset="0"/>
              </a:rPr>
              <a:t>= 66,6%X0.30= 19,98%</a:t>
            </a:r>
          </a:p>
          <a:p>
            <a:r>
              <a:rPr lang="es-AR" sz="2200" dirty="0" smtClean="0">
                <a:latin typeface="Calibri" pitchFamily="34" charset="0"/>
                <a:cs typeface="Calibri" pitchFamily="34" charset="0"/>
              </a:rPr>
              <a:t>U Testigo = 250 m3/ha</a:t>
            </a:r>
          </a:p>
          <a:p>
            <a:r>
              <a:rPr lang="es-AR" sz="2200" dirty="0" smtClean="0">
                <a:latin typeface="Calibri" pitchFamily="34" charset="0"/>
                <a:cs typeface="Calibri" pitchFamily="34" charset="0"/>
              </a:rPr>
              <a:t>U  PDA= 250 m3/ha X 1,1998=299 m3/ha</a:t>
            </a:r>
          </a:p>
          <a:p>
            <a:endParaRPr lang="es-AR" sz="2200" dirty="0" smtClean="0">
              <a:latin typeface="Calibri" pitchFamily="34" charset="0"/>
              <a:cs typeface="Calibri" pitchFamily="34" charset="0"/>
            </a:endParaRPr>
          </a:p>
          <a:p>
            <a:r>
              <a:rPr lang="es-AR" sz="2200" dirty="0" smtClean="0">
                <a:latin typeface="Calibri" pitchFamily="34" charset="0"/>
                <a:cs typeface="Calibri" pitchFamily="34" charset="0"/>
              </a:rPr>
              <a:t>Entonces:</a:t>
            </a:r>
          </a:p>
          <a:p>
            <a:r>
              <a:rPr lang="es-AR" sz="2200" dirty="0" smtClean="0">
                <a:latin typeface="Calibri" pitchFamily="34" charset="0"/>
                <a:cs typeface="Calibri" pitchFamily="34" charset="0"/>
              </a:rPr>
              <a:t>Incremento de U PDA respecto al Testigo= 299-250= 49,9 m3/ha</a:t>
            </a:r>
          </a:p>
          <a:p>
            <a:r>
              <a:rPr lang="es-AR" sz="2200" dirty="0" smtClean="0">
                <a:latin typeface="Calibri" pitchFamily="34" charset="0"/>
                <a:cs typeface="Calibri" pitchFamily="34" charset="0"/>
              </a:rPr>
              <a:t>Ahora:</a:t>
            </a:r>
          </a:p>
          <a:p>
            <a:r>
              <a:rPr lang="es-AR" sz="2200" dirty="0" smtClean="0">
                <a:latin typeface="Calibri" pitchFamily="34" charset="0"/>
                <a:cs typeface="Calibri" pitchFamily="34" charset="0"/>
              </a:rPr>
              <a:t>49,9 m3/ha X 500kg/m3= 24.950 kg de madera/ha</a:t>
            </a:r>
          </a:p>
          <a:p>
            <a:r>
              <a:rPr lang="es-AR" sz="2200" dirty="0" smtClean="0">
                <a:latin typeface="Calibri" pitchFamily="34" charset="0"/>
                <a:cs typeface="Calibri" pitchFamily="34" charset="0"/>
              </a:rPr>
              <a:t>Valor del monte en pie 30USS/t</a:t>
            </a:r>
          </a:p>
          <a:p>
            <a:r>
              <a:rPr lang="es-AR" sz="2200" b="1" dirty="0" smtClean="0">
                <a:latin typeface="Calibri" pitchFamily="34" charset="0"/>
                <a:cs typeface="Calibri" pitchFamily="34" charset="0"/>
              </a:rPr>
              <a:t>Ingreso extra: 24,95 t/ha x 30 U$S/t = 748,5 U$S/ha</a:t>
            </a: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500034" y="642918"/>
          <a:ext cx="8001056" cy="3200400"/>
        </p:xfrm>
        <a:graphic>
          <a:graphicData uri="http://schemas.openxmlformats.org/drawingml/2006/table">
            <a:tbl>
              <a:tblPr/>
              <a:tblGrid>
                <a:gridCol w="588878"/>
                <a:gridCol w="7412178"/>
              </a:tblGrid>
              <a:tr h="585792">
                <a:tc>
                  <a:txBody>
                    <a:bodyPr/>
                    <a:lstStyle/>
                    <a:p>
                      <a:pPr algn="ctr">
                        <a:spcAft>
                          <a:spcPts val="0"/>
                        </a:spcAft>
                      </a:pPr>
                      <a:r>
                        <a:rPr lang="es-AR" sz="1400" b="1" i="1" dirty="0" err="1">
                          <a:solidFill>
                            <a:srgbClr val="000000"/>
                          </a:solidFill>
                          <a:latin typeface="Calibri"/>
                          <a:ea typeface="Times New Roman"/>
                          <a:cs typeface="Times New Roman"/>
                        </a:rPr>
                        <a:t>Ap</a:t>
                      </a:r>
                      <a:endParaRPr lang="es-AR" sz="1400" dirty="0">
                        <a:solidFill>
                          <a:srgbClr val="000000"/>
                        </a:solidFill>
                        <a:latin typeface="Calibri"/>
                        <a:ea typeface="Times New Roman"/>
                        <a:cs typeface="Times New Roman"/>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400" dirty="0">
                          <a:solidFill>
                            <a:srgbClr val="000000"/>
                          </a:solidFill>
                          <a:latin typeface="Calibri"/>
                          <a:ea typeface="Times New Roman"/>
                          <a:cs typeface="Times New Roman"/>
                        </a:rPr>
                        <a:t>0-23 cm; negro (10YR 2/1) en húmedo; gris oscuro (10YR 4/1) en seco; franco; </a:t>
                      </a:r>
                      <a:r>
                        <a:rPr lang="es-AR" sz="1400" dirty="0" err="1">
                          <a:solidFill>
                            <a:srgbClr val="000000"/>
                          </a:solidFill>
                          <a:latin typeface="Calibri"/>
                          <a:ea typeface="Times New Roman"/>
                          <a:cs typeface="Times New Roman"/>
                        </a:rPr>
                        <a:t>migajosa</a:t>
                      </a:r>
                      <a:r>
                        <a:rPr lang="es-AR" sz="1400" dirty="0">
                          <a:solidFill>
                            <a:srgbClr val="000000"/>
                          </a:solidFill>
                          <a:latin typeface="Calibri"/>
                          <a:ea typeface="Times New Roman"/>
                          <a:cs typeface="Times New Roman"/>
                        </a:rPr>
                        <a:t> muy fina, moderada y granular fina; blando; muy friable; no plástico, ligeramente adhesivo; raíces abundantes; límite inferior claro, suave.</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585792">
                <a:tc>
                  <a:txBody>
                    <a:bodyPr/>
                    <a:lstStyle/>
                    <a:p>
                      <a:pPr algn="ctr">
                        <a:spcAft>
                          <a:spcPts val="0"/>
                        </a:spcAft>
                      </a:pPr>
                      <a:r>
                        <a:rPr lang="es-AR" sz="1400" b="1" i="1">
                          <a:solidFill>
                            <a:srgbClr val="000000"/>
                          </a:solidFill>
                          <a:latin typeface="Calibri"/>
                          <a:ea typeface="Times New Roman"/>
                          <a:cs typeface="Times New Roman"/>
                        </a:rPr>
                        <a:t>BA</a:t>
                      </a:r>
                      <a:endParaRPr lang="es-AR" sz="1400">
                        <a:solidFill>
                          <a:srgbClr val="000000"/>
                        </a:solidFill>
                        <a:latin typeface="Calibri"/>
                        <a:ea typeface="Times New Roman"/>
                        <a:cs typeface="Times New Roman"/>
                      </a:endParaRP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400" dirty="0">
                          <a:solidFill>
                            <a:srgbClr val="000000"/>
                          </a:solidFill>
                          <a:latin typeface="Calibri"/>
                          <a:ea typeface="Times New Roman"/>
                          <a:cs typeface="Times New Roman"/>
                        </a:rPr>
                        <a:t>23-31 cm; pardo muy oscuro (10YR 2/2) en húmedo; pardo grisáceo muy oscuro (10YR 3/2) en seco; franco arcillo arenoso; bloques </a:t>
                      </a:r>
                      <a:r>
                        <a:rPr lang="es-AR" sz="1400" dirty="0" err="1">
                          <a:solidFill>
                            <a:srgbClr val="000000"/>
                          </a:solidFill>
                          <a:latin typeface="Calibri"/>
                          <a:ea typeface="Times New Roman"/>
                          <a:cs typeface="Times New Roman"/>
                        </a:rPr>
                        <a:t>subangulares</a:t>
                      </a:r>
                      <a:r>
                        <a:rPr lang="es-AR" sz="1400" dirty="0">
                          <a:solidFill>
                            <a:srgbClr val="000000"/>
                          </a:solidFill>
                          <a:latin typeface="Calibri"/>
                          <a:ea typeface="Times New Roman"/>
                          <a:cs typeface="Times New Roman"/>
                        </a:rPr>
                        <a:t> medios moderados que rompe a granular; duro; muy friable; ligeramente plástico; ligeramente adhesivo; raíces comunes; límite inferior claro, suave.</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1055">
                <a:tc>
                  <a:txBody>
                    <a:bodyPr/>
                    <a:lstStyle/>
                    <a:p>
                      <a:pPr algn="ctr">
                        <a:spcAft>
                          <a:spcPts val="0"/>
                        </a:spcAft>
                      </a:pPr>
                      <a:r>
                        <a:rPr lang="es-AR" sz="1400" b="1" i="1">
                          <a:solidFill>
                            <a:srgbClr val="000000"/>
                          </a:solidFill>
                          <a:latin typeface="Calibri"/>
                          <a:ea typeface="Times New Roman"/>
                          <a:cs typeface="Times New Roman"/>
                        </a:rPr>
                        <a:t>Bt1</a:t>
                      </a:r>
                      <a:endParaRPr lang="es-AR" sz="1400">
                        <a:solidFill>
                          <a:srgbClr val="000000"/>
                        </a:solidFill>
                        <a:latin typeface="Calibri"/>
                        <a:ea typeface="Times New Roman"/>
                        <a:cs typeface="Times New Roman"/>
                      </a:endParaRP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400" dirty="0">
                          <a:solidFill>
                            <a:srgbClr val="000000"/>
                          </a:solidFill>
                          <a:latin typeface="Calibri"/>
                          <a:ea typeface="Times New Roman"/>
                          <a:cs typeface="Times New Roman"/>
                        </a:rPr>
                        <a:t>31-54 cm; pardo oscuro (7,5YR 3/2) en húmedo; pardo (7,5YR 5/1) en seco; franco arcilloso; prismas compuestos regulares, medios, moderados que rompe en prismas </a:t>
                      </a:r>
                      <a:r>
                        <a:rPr lang="es-AR" sz="1400" dirty="0" err="1">
                          <a:solidFill>
                            <a:srgbClr val="000000"/>
                          </a:solidFill>
                          <a:latin typeface="Calibri"/>
                          <a:ea typeface="Times New Roman"/>
                          <a:cs typeface="Times New Roman"/>
                        </a:rPr>
                        <a:t>subangulares</a:t>
                      </a:r>
                      <a:r>
                        <a:rPr lang="es-AR" sz="1400" dirty="0">
                          <a:solidFill>
                            <a:srgbClr val="000000"/>
                          </a:solidFill>
                          <a:latin typeface="Calibri"/>
                          <a:ea typeface="Times New Roman"/>
                          <a:cs typeface="Times New Roman"/>
                        </a:rPr>
                        <a:t> medios, débiles y finos; duro; muy firme; muy plástico, adhesivo; barnices “</a:t>
                      </a:r>
                      <a:r>
                        <a:rPr lang="es-AR" sz="1400" dirty="0" err="1">
                          <a:solidFill>
                            <a:srgbClr val="000000"/>
                          </a:solidFill>
                          <a:latin typeface="Calibri"/>
                          <a:ea typeface="Times New Roman"/>
                          <a:cs typeface="Times New Roman"/>
                        </a:rPr>
                        <a:t>clayskins</a:t>
                      </a:r>
                      <a:r>
                        <a:rPr lang="es-AR" sz="1400" dirty="0">
                          <a:solidFill>
                            <a:srgbClr val="000000"/>
                          </a:solidFill>
                          <a:latin typeface="Calibri"/>
                          <a:ea typeface="Times New Roman"/>
                          <a:cs typeface="Times New Roman"/>
                        </a:rPr>
                        <a:t>” abundantes; raíces escasas; límite inferior claro y suave.</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1055">
                <a:tc>
                  <a:txBody>
                    <a:bodyPr/>
                    <a:lstStyle/>
                    <a:p>
                      <a:pPr algn="ctr">
                        <a:spcAft>
                          <a:spcPts val="0"/>
                        </a:spcAft>
                      </a:pPr>
                      <a:r>
                        <a:rPr lang="es-AR" sz="1400" b="1" i="1">
                          <a:solidFill>
                            <a:srgbClr val="000000"/>
                          </a:solidFill>
                          <a:latin typeface="Calibri"/>
                          <a:ea typeface="Times New Roman"/>
                          <a:cs typeface="Times New Roman"/>
                        </a:rPr>
                        <a:t>Bt2</a:t>
                      </a:r>
                      <a:endParaRPr lang="es-AR" sz="1400">
                        <a:solidFill>
                          <a:srgbClr val="000000"/>
                        </a:solidFill>
                        <a:latin typeface="Calibri"/>
                        <a:ea typeface="Times New Roman"/>
                        <a:cs typeface="Times New Roman"/>
                      </a:endParaRP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AR" sz="1400" dirty="0">
                          <a:solidFill>
                            <a:srgbClr val="000000"/>
                          </a:solidFill>
                          <a:latin typeface="Calibri"/>
                          <a:ea typeface="Times New Roman"/>
                          <a:cs typeface="Times New Roman"/>
                        </a:rPr>
                        <a:t>54-70 cm; pardo a pardo oscuro (7,5YR 4/4) en húmedo; pardo (7,5YR 5/4) en seco; franco arcilloso; prismas compuestos regulares medios, moderados que rompe en bloques angulares y </a:t>
                      </a:r>
                      <a:r>
                        <a:rPr lang="es-AR" sz="1400" dirty="0" err="1">
                          <a:solidFill>
                            <a:srgbClr val="000000"/>
                          </a:solidFill>
                          <a:latin typeface="Calibri"/>
                          <a:ea typeface="Times New Roman"/>
                          <a:cs typeface="Times New Roman"/>
                        </a:rPr>
                        <a:t>subangulares</a:t>
                      </a:r>
                      <a:r>
                        <a:rPr lang="es-AR" sz="1400" dirty="0">
                          <a:solidFill>
                            <a:srgbClr val="000000"/>
                          </a:solidFill>
                          <a:latin typeface="Calibri"/>
                          <a:ea typeface="Times New Roman"/>
                          <a:cs typeface="Times New Roman"/>
                        </a:rPr>
                        <a:t>, medios, moderados; muy duro; ligeramente firme; plástico, adhesivo; barnices "</a:t>
                      </a:r>
                      <a:r>
                        <a:rPr lang="es-AR" sz="1400" dirty="0" err="1">
                          <a:solidFill>
                            <a:srgbClr val="000000"/>
                          </a:solidFill>
                          <a:latin typeface="Calibri"/>
                          <a:ea typeface="Times New Roman"/>
                          <a:cs typeface="Times New Roman"/>
                        </a:rPr>
                        <a:t>clayskins</a:t>
                      </a:r>
                      <a:r>
                        <a:rPr lang="es-AR" sz="1400" dirty="0">
                          <a:solidFill>
                            <a:srgbClr val="000000"/>
                          </a:solidFill>
                          <a:latin typeface="Calibri"/>
                          <a:ea typeface="Times New Roman"/>
                          <a:cs typeface="Times New Roman"/>
                        </a:rPr>
                        <a:t>" comunes; límite inferior abrupto y ondulado.</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5264">
                <a:tc>
                  <a:txBody>
                    <a:bodyPr/>
                    <a:lstStyle/>
                    <a:p>
                      <a:pPr algn="ctr">
                        <a:spcAft>
                          <a:spcPts val="0"/>
                        </a:spcAft>
                      </a:pPr>
                      <a:r>
                        <a:rPr lang="es-AR" sz="1400" b="1" i="1">
                          <a:solidFill>
                            <a:srgbClr val="000000"/>
                          </a:solidFill>
                          <a:latin typeface="Calibri"/>
                          <a:ea typeface="Times New Roman"/>
                          <a:cs typeface="Times New Roman"/>
                        </a:rPr>
                        <a:t>2Ckkm</a:t>
                      </a:r>
                      <a:endParaRPr lang="es-AR" sz="1400">
                        <a:solidFill>
                          <a:srgbClr val="000000"/>
                        </a:solidFill>
                        <a:latin typeface="Calibri"/>
                        <a:ea typeface="Times New Roman"/>
                        <a:cs typeface="Times New Roman"/>
                      </a:endParaRP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es-AR" sz="1400" dirty="0">
                          <a:solidFill>
                            <a:srgbClr val="000000"/>
                          </a:solidFill>
                          <a:latin typeface="Calibri"/>
                          <a:ea typeface="Times New Roman"/>
                          <a:cs typeface="Times New Roman"/>
                        </a:rPr>
                        <a:t>70 cm a +; tosca en plancha.</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4097" name="Rectangle 1"/>
          <p:cNvSpPr>
            <a:spLocks noChangeArrowheads="1"/>
          </p:cNvSpPr>
          <p:nvPr/>
        </p:nvSpPr>
        <p:spPr bwMode="auto">
          <a:xfrm>
            <a:off x="1142976" y="214290"/>
            <a:ext cx="650085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SERIE BALCARCE (</a:t>
            </a:r>
            <a:r>
              <a:rPr kumimoji="0" lang="es-AR" sz="2000" b="1"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Bal</a:t>
            </a:r>
            <a:r>
              <a:rPr kumimoji="0" lang="es-AR" sz="20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Perfil Modal. </a:t>
            </a:r>
            <a:r>
              <a:rPr lang="es-AR" sz="2000" dirty="0" err="1" smtClean="0">
                <a:latin typeface="Calibri" pitchFamily="34" charset="0"/>
                <a:cs typeface="Calibri" pitchFamily="34" charset="0"/>
              </a:rPr>
              <a:t>Argiudol</a:t>
            </a:r>
            <a:r>
              <a:rPr lang="es-AR" sz="2000" dirty="0" smtClean="0">
                <a:latin typeface="Calibri" pitchFamily="34" charset="0"/>
                <a:cs typeface="Calibri" pitchFamily="34" charset="0"/>
              </a:rPr>
              <a:t> </a:t>
            </a:r>
            <a:r>
              <a:rPr lang="es-AR" sz="2000" dirty="0" err="1">
                <a:latin typeface="Calibri" pitchFamily="34" charset="0"/>
                <a:cs typeface="Calibri" pitchFamily="34" charset="0"/>
              </a:rPr>
              <a:t>p</a:t>
            </a:r>
            <a:r>
              <a:rPr lang="es-AR" sz="2000" dirty="0" err="1" smtClean="0">
                <a:latin typeface="Calibri" pitchFamily="34" charset="0"/>
                <a:cs typeface="Calibri" pitchFamily="34" charset="0"/>
              </a:rPr>
              <a:t>etrocálcico</a:t>
            </a:r>
            <a:endParaRPr kumimoji="0" lang="es-AR" sz="20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6" name="5 Rectángulo"/>
          <p:cNvSpPr/>
          <p:nvPr/>
        </p:nvSpPr>
        <p:spPr>
          <a:xfrm>
            <a:off x="142844" y="4000504"/>
            <a:ext cx="8429684" cy="2031325"/>
          </a:xfrm>
          <a:prstGeom prst="rect">
            <a:avLst/>
          </a:prstGeom>
        </p:spPr>
        <p:txBody>
          <a:bodyPr wrap="square">
            <a:spAutoFit/>
          </a:bodyPr>
          <a:lstStyle/>
          <a:p>
            <a:r>
              <a:rPr lang="es-AR" sz="1400" b="1" dirty="0">
                <a:latin typeface="Calibri" pitchFamily="34" charset="0"/>
                <a:cs typeface="Calibri" pitchFamily="34" charset="0"/>
              </a:rPr>
              <a:t>Drenaje y permeabilidad: </a:t>
            </a:r>
            <a:r>
              <a:rPr lang="es-AR" sz="1400" dirty="0">
                <a:latin typeface="Calibri" pitchFamily="34" charset="0"/>
                <a:cs typeface="Calibri" pitchFamily="34" charset="0"/>
              </a:rPr>
              <a:t>Bien drenado, escurrimiento medio, permeabilidad moderada, capa freática profunda.</a:t>
            </a:r>
          </a:p>
          <a:p>
            <a:r>
              <a:rPr lang="es-AR" sz="1400" b="1" dirty="0">
                <a:latin typeface="Calibri" pitchFamily="34" charset="0"/>
                <a:cs typeface="Calibri" pitchFamily="34" charset="0"/>
              </a:rPr>
              <a:t>Uso y vegetación: </a:t>
            </a:r>
            <a:r>
              <a:rPr lang="es-AR" sz="1400" dirty="0">
                <a:latin typeface="Calibri" pitchFamily="34" charset="0"/>
                <a:cs typeface="Calibri" pitchFamily="34" charset="0"/>
              </a:rPr>
              <a:t>Agrícola, puede usarse para cultivos labrados. Implantación de pasturas: </a:t>
            </a:r>
            <a:r>
              <a:rPr lang="es-AR" sz="1400" dirty="0" err="1">
                <a:latin typeface="Calibri" pitchFamily="34" charset="0"/>
                <a:cs typeface="Calibri" pitchFamily="34" charset="0"/>
              </a:rPr>
              <a:t>Trifolium</a:t>
            </a:r>
            <a:r>
              <a:rPr lang="es-AR" sz="1400" dirty="0">
                <a:latin typeface="Calibri" pitchFamily="34" charset="0"/>
                <a:cs typeface="Calibri" pitchFamily="34" charset="0"/>
              </a:rPr>
              <a:t> </a:t>
            </a:r>
            <a:r>
              <a:rPr lang="es-AR" sz="1400" dirty="0" err="1">
                <a:latin typeface="Calibri" pitchFamily="34" charset="0"/>
                <a:cs typeface="Calibri" pitchFamily="34" charset="0"/>
              </a:rPr>
              <a:t>repens</a:t>
            </a:r>
            <a:r>
              <a:rPr lang="es-AR" sz="1400" dirty="0">
                <a:latin typeface="Calibri" pitchFamily="34" charset="0"/>
                <a:cs typeface="Calibri" pitchFamily="34" charset="0"/>
              </a:rPr>
              <a:t> (Trébol blanco), </a:t>
            </a:r>
            <a:r>
              <a:rPr lang="es-AR" sz="1400" dirty="0" err="1">
                <a:latin typeface="Calibri" pitchFamily="34" charset="0"/>
                <a:cs typeface="Calibri" pitchFamily="34" charset="0"/>
              </a:rPr>
              <a:t>Lolium</a:t>
            </a:r>
            <a:r>
              <a:rPr lang="es-AR" sz="1400" dirty="0">
                <a:latin typeface="Calibri" pitchFamily="34" charset="0"/>
                <a:cs typeface="Calibri" pitchFamily="34" charset="0"/>
              </a:rPr>
              <a:t> </a:t>
            </a:r>
            <a:r>
              <a:rPr lang="es-AR" sz="1400" dirty="0" err="1">
                <a:latin typeface="Calibri" pitchFamily="34" charset="0"/>
                <a:cs typeface="Calibri" pitchFamily="34" charset="0"/>
              </a:rPr>
              <a:t>multiflorum</a:t>
            </a:r>
            <a:r>
              <a:rPr lang="es-AR" sz="1400" dirty="0">
                <a:latin typeface="Calibri" pitchFamily="34" charset="0"/>
                <a:cs typeface="Calibri" pitchFamily="34" charset="0"/>
              </a:rPr>
              <a:t> (</a:t>
            </a:r>
            <a:r>
              <a:rPr lang="es-AR" sz="1400" dirty="0" err="1">
                <a:latin typeface="Calibri" pitchFamily="34" charset="0"/>
                <a:cs typeface="Calibri" pitchFamily="34" charset="0"/>
              </a:rPr>
              <a:t>Rye</a:t>
            </a:r>
            <a:r>
              <a:rPr lang="es-AR" sz="1400" dirty="0">
                <a:latin typeface="Calibri" pitchFamily="34" charset="0"/>
                <a:cs typeface="Calibri" pitchFamily="34" charset="0"/>
              </a:rPr>
              <a:t> </a:t>
            </a:r>
            <a:r>
              <a:rPr lang="es-AR" sz="1400" dirty="0" err="1">
                <a:latin typeface="Calibri" pitchFamily="34" charset="0"/>
                <a:cs typeface="Calibri" pitchFamily="34" charset="0"/>
              </a:rPr>
              <a:t>grass</a:t>
            </a:r>
            <a:r>
              <a:rPr lang="es-AR" sz="1400" dirty="0">
                <a:latin typeface="Calibri" pitchFamily="34" charset="0"/>
                <a:cs typeface="Calibri" pitchFamily="34" charset="0"/>
              </a:rPr>
              <a:t>), </a:t>
            </a:r>
            <a:r>
              <a:rPr lang="es-AR" sz="1400" dirty="0" err="1">
                <a:latin typeface="Calibri" pitchFamily="34" charset="0"/>
                <a:cs typeface="Calibri" pitchFamily="34" charset="0"/>
              </a:rPr>
              <a:t>Festuca</a:t>
            </a:r>
            <a:r>
              <a:rPr lang="es-AR" sz="1400" dirty="0">
                <a:latin typeface="Calibri" pitchFamily="34" charset="0"/>
                <a:cs typeface="Calibri" pitchFamily="34" charset="0"/>
              </a:rPr>
              <a:t> </a:t>
            </a:r>
            <a:r>
              <a:rPr lang="es-AR" sz="1400" dirty="0" err="1">
                <a:latin typeface="Calibri" pitchFamily="34" charset="0"/>
                <a:cs typeface="Calibri" pitchFamily="34" charset="0"/>
              </a:rPr>
              <a:t>arundinácea</a:t>
            </a:r>
            <a:r>
              <a:rPr lang="es-AR" sz="1400" dirty="0">
                <a:latin typeface="Calibri" pitchFamily="34" charset="0"/>
                <a:cs typeface="Calibri" pitchFamily="34" charset="0"/>
              </a:rPr>
              <a:t> (</a:t>
            </a:r>
            <a:r>
              <a:rPr lang="es-AR" sz="1400" dirty="0" err="1">
                <a:latin typeface="Calibri" pitchFamily="34" charset="0"/>
                <a:cs typeface="Calibri" pitchFamily="34" charset="0"/>
              </a:rPr>
              <a:t>Festuca</a:t>
            </a:r>
            <a:r>
              <a:rPr lang="es-AR" sz="1400" dirty="0">
                <a:latin typeface="Calibri" pitchFamily="34" charset="0"/>
                <a:cs typeface="Calibri" pitchFamily="34" charset="0"/>
              </a:rPr>
              <a:t>), </a:t>
            </a:r>
            <a:r>
              <a:rPr lang="es-AR" sz="1400" dirty="0" err="1">
                <a:latin typeface="Calibri" pitchFamily="34" charset="0"/>
                <a:cs typeface="Calibri" pitchFamily="34" charset="0"/>
              </a:rPr>
              <a:t>Medicago</a:t>
            </a:r>
            <a:r>
              <a:rPr lang="es-AR" sz="1400" dirty="0">
                <a:latin typeface="Calibri" pitchFamily="34" charset="0"/>
                <a:cs typeface="Calibri" pitchFamily="34" charset="0"/>
              </a:rPr>
              <a:t> sativa (Alfalfa).</a:t>
            </a:r>
          </a:p>
          <a:p>
            <a:r>
              <a:rPr lang="es-AR" sz="1400" b="1" dirty="0">
                <a:latin typeface="Calibri" pitchFamily="34" charset="0"/>
                <a:cs typeface="Calibri" pitchFamily="34" charset="0"/>
              </a:rPr>
              <a:t>Capacidad de uso: III es</a:t>
            </a:r>
          </a:p>
          <a:p>
            <a:r>
              <a:rPr lang="es-AR" sz="1400" b="1" dirty="0">
                <a:latin typeface="Calibri" pitchFamily="34" charset="0"/>
                <a:cs typeface="Calibri" pitchFamily="34" charset="0"/>
              </a:rPr>
              <a:t>Limitaciones de uso: </a:t>
            </a:r>
            <a:r>
              <a:rPr lang="es-AR" sz="1400" b="1" dirty="0">
                <a:solidFill>
                  <a:srgbClr val="FF0000"/>
                </a:solidFill>
                <a:latin typeface="Calibri" pitchFamily="34" charset="0"/>
                <a:cs typeface="Calibri" pitchFamily="34" charset="0"/>
              </a:rPr>
              <a:t>Profundidad de la tosca. Leve susceptibilidad a la erosión hídrica.</a:t>
            </a:r>
          </a:p>
          <a:p>
            <a:r>
              <a:rPr lang="es-AR" sz="1400" b="1" dirty="0">
                <a:latin typeface="Calibri" pitchFamily="34" charset="0"/>
                <a:cs typeface="Calibri" pitchFamily="34" charset="0"/>
              </a:rPr>
              <a:t>Índice de productividad según la región climática: 63,1 (B); 59,8 (C). </a:t>
            </a:r>
          </a:p>
          <a:p>
            <a:r>
              <a:rPr lang="es-AR" sz="1400" dirty="0">
                <a:latin typeface="Calibri" pitchFamily="34" charset="0"/>
                <a:cs typeface="Calibri" pitchFamily="34" charset="0"/>
              </a:rPr>
              <a:t>Rasgos diagnósticos: Régimen de humedad </a:t>
            </a:r>
            <a:r>
              <a:rPr lang="es-AR" sz="1400" dirty="0" err="1">
                <a:latin typeface="Calibri" pitchFamily="34" charset="0"/>
                <a:cs typeface="Calibri" pitchFamily="34" charset="0"/>
              </a:rPr>
              <a:t>údico</a:t>
            </a:r>
            <a:r>
              <a:rPr lang="es-AR" sz="1400" dirty="0">
                <a:latin typeface="Calibri" pitchFamily="34" charset="0"/>
                <a:cs typeface="Calibri" pitchFamily="34" charset="0"/>
              </a:rPr>
              <a:t>, </a:t>
            </a:r>
            <a:r>
              <a:rPr lang="es-AR" sz="1400" dirty="0" err="1">
                <a:latin typeface="Calibri" pitchFamily="34" charset="0"/>
                <a:cs typeface="Calibri" pitchFamily="34" charset="0"/>
              </a:rPr>
              <a:t>epipedón</a:t>
            </a:r>
            <a:r>
              <a:rPr lang="es-AR" sz="1400" dirty="0">
                <a:latin typeface="Calibri" pitchFamily="34" charset="0"/>
                <a:cs typeface="Calibri" pitchFamily="34" charset="0"/>
              </a:rPr>
              <a:t> </a:t>
            </a:r>
            <a:r>
              <a:rPr lang="es-AR" sz="1400" dirty="0" err="1">
                <a:latin typeface="Calibri" pitchFamily="34" charset="0"/>
                <a:cs typeface="Calibri" pitchFamily="34" charset="0"/>
              </a:rPr>
              <a:t>mólico</a:t>
            </a:r>
            <a:r>
              <a:rPr lang="es-AR" sz="1400" dirty="0">
                <a:latin typeface="Calibri" pitchFamily="34" charset="0"/>
                <a:cs typeface="Calibri" pitchFamily="34" charset="0"/>
              </a:rPr>
              <a:t> (</a:t>
            </a:r>
            <a:r>
              <a:rPr lang="es-AR" sz="1400" dirty="0" err="1">
                <a:latin typeface="Calibri" pitchFamily="34" charset="0"/>
                <a:cs typeface="Calibri" pitchFamily="34" charset="0"/>
              </a:rPr>
              <a:t>Ap</a:t>
            </a:r>
            <a:r>
              <a:rPr lang="es-AR" sz="1400" dirty="0">
                <a:latin typeface="Calibri" pitchFamily="34" charset="0"/>
                <a:cs typeface="Calibri" pitchFamily="34" charset="0"/>
              </a:rPr>
              <a:t>-BA), horizontes </a:t>
            </a:r>
            <a:r>
              <a:rPr lang="es-AR" sz="1400" dirty="0" err="1">
                <a:latin typeface="Calibri" pitchFamily="34" charset="0"/>
                <a:cs typeface="Calibri" pitchFamily="34" charset="0"/>
              </a:rPr>
              <a:t>petrocálcico</a:t>
            </a:r>
            <a:r>
              <a:rPr lang="es-AR" sz="1400" dirty="0">
                <a:latin typeface="Calibri" pitchFamily="34" charset="0"/>
                <a:cs typeface="Calibri" pitchFamily="34" charset="0"/>
              </a:rPr>
              <a:t> antes del metro de profundidad (tosca en plancha) y </a:t>
            </a:r>
            <a:r>
              <a:rPr lang="es-AR" sz="1400" dirty="0" err="1">
                <a:latin typeface="Calibri" pitchFamily="34" charset="0"/>
                <a:cs typeface="Calibri" pitchFamily="34" charset="0"/>
              </a:rPr>
              <a:t>argílico</a:t>
            </a:r>
            <a:r>
              <a:rPr lang="es-AR" sz="1400" dirty="0">
                <a:latin typeface="Calibri" pitchFamily="34" charset="0"/>
                <a:cs typeface="Calibri" pitchFamily="34" charset="0"/>
              </a:rPr>
              <a:t> (Bt1-Bt2), </a:t>
            </a:r>
            <a:r>
              <a:rPr lang="es-AR" sz="1400" dirty="0" err="1">
                <a:latin typeface="Calibri" pitchFamily="34" charset="0"/>
                <a:cs typeface="Calibri" pitchFamily="34" charset="0"/>
              </a:rPr>
              <a:t>rel</a:t>
            </a:r>
            <a:r>
              <a:rPr lang="es-AR" sz="1400" dirty="0">
                <a:latin typeface="Calibri" pitchFamily="34" charset="0"/>
                <a:cs typeface="Calibri" pitchFamily="34" charset="0"/>
              </a:rPr>
              <a:t>. % </a:t>
            </a:r>
            <a:r>
              <a:rPr lang="es-AR" sz="1400" dirty="0" err="1">
                <a:latin typeface="Calibri" pitchFamily="34" charset="0"/>
                <a:cs typeface="Calibri" pitchFamily="34" charset="0"/>
              </a:rPr>
              <a:t>arc</a:t>
            </a:r>
            <a:r>
              <a:rPr lang="es-AR" sz="1400" dirty="0">
                <a:latin typeface="Calibri" pitchFamily="34" charset="0"/>
                <a:cs typeface="Calibri" pitchFamily="34" charset="0"/>
              </a:rPr>
              <a:t>. &gt; 1.2; saturación de bases, supera el 50 % en todo el perfil.</a:t>
            </a:r>
          </a:p>
        </p:txBody>
      </p:sp>
      <p:sp>
        <p:nvSpPr>
          <p:cNvPr id="7" name="6 Rectángulo"/>
          <p:cNvSpPr/>
          <p:nvPr/>
        </p:nvSpPr>
        <p:spPr>
          <a:xfrm>
            <a:off x="500034" y="3571876"/>
            <a:ext cx="3000396" cy="35719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Rectángulo"/>
          <p:cNvSpPr/>
          <p:nvPr/>
        </p:nvSpPr>
        <p:spPr>
          <a:xfrm>
            <a:off x="6500826" y="571480"/>
            <a:ext cx="2143140" cy="35719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42910" y="357166"/>
            <a:ext cx="3018775" cy="923330"/>
          </a:xfrm>
          <a:prstGeom prst="rect">
            <a:avLst/>
          </a:prstGeom>
          <a:noFill/>
        </p:spPr>
        <p:txBody>
          <a:bodyPr wrap="none" rtlCol="0">
            <a:spAutoFit/>
          </a:bodyPr>
          <a:lstStyle/>
          <a:p>
            <a:pPr lvl="0"/>
            <a:r>
              <a:rPr lang="es-AR" sz="2800" dirty="0" smtClean="0">
                <a:solidFill>
                  <a:schemeClr val="accent3">
                    <a:lumMod val="60000"/>
                    <a:lumOff val="40000"/>
                  </a:schemeClr>
                </a:solidFill>
                <a:latin typeface="Calibri" pitchFamily="34" charset="0"/>
                <a:cs typeface="Calibri" pitchFamily="34" charset="0"/>
              </a:rPr>
              <a:t>5- </a:t>
            </a:r>
            <a:r>
              <a:rPr lang="es-AR" sz="3600" dirty="0" smtClean="0">
                <a:latin typeface="Calibri" pitchFamily="34" charset="0"/>
                <a:cs typeface="Calibri" pitchFamily="34" charset="0"/>
              </a:rPr>
              <a:t>Conclusiones</a:t>
            </a:r>
          </a:p>
          <a:p>
            <a:endParaRPr lang="es-AR" dirty="0">
              <a:latin typeface="Calibri" pitchFamily="34" charset="0"/>
              <a:cs typeface="Calibri" pitchFamily="34" charset="0"/>
            </a:endParaRPr>
          </a:p>
        </p:txBody>
      </p:sp>
      <p:sp>
        <p:nvSpPr>
          <p:cNvPr id="3" name="2 CuadroTexto"/>
          <p:cNvSpPr txBox="1"/>
          <p:nvPr/>
        </p:nvSpPr>
        <p:spPr>
          <a:xfrm>
            <a:off x="357158" y="928670"/>
            <a:ext cx="7715304" cy="5509200"/>
          </a:xfrm>
          <a:prstGeom prst="rect">
            <a:avLst/>
          </a:prstGeom>
          <a:noFill/>
        </p:spPr>
        <p:txBody>
          <a:bodyPr wrap="square" rtlCol="0">
            <a:spAutoFit/>
          </a:bodyPr>
          <a:lstStyle/>
          <a:p>
            <a:pPr algn="just"/>
            <a:r>
              <a:rPr lang="es-AR" sz="3200" dirty="0" smtClean="0">
                <a:latin typeface="Calibri" pitchFamily="34" charset="0"/>
                <a:cs typeface="Calibri" pitchFamily="34" charset="0"/>
              </a:rPr>
              <a:t>La recomendación en general para la preparación de los sitios a replantar, principalmente en aquellos suelos de textura mas arenosa, es la de evitar la quema de residuos y mantener los mismos sobre el sitio en escolleras. La fertilización contribuye a reponer parte de los nutrientes que pueden perderse durante la quema y las plantaciones y las replantaciones en general responden positivamente a esta práctica</a:t>
            </a:r>
          </a:p>
          <a:p>
            <a:pPr algn="just"/>
            <a:endParaRPr lang="es-AR" sz="32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500035" y="71439"/>
          <a:ext cx="7643864" cy="6572271"/>
        </p:xfrm>
        <a:graphic>
          <a:graphicData uri="http://schemas.openxmlformats.org/drawingml/2006/table">
            <a:tbl>
              <a:tblPr/>
              <a:tblGrid>
                <a:gridCol w="1834529"/>
                <a:gridCol w="1070141"/>
                <a:gridCol w="1146579"/>
                <a:gridCol w="1146579"/>
                <a:gridCol w="1146579"/>
                <a:gridCol w="1299457"/>
              </a:tblGrid>
              <a:tr h="187540">
                <a:tc>
                  <a:txBody>
                    <a:bodyPr/>
                    <a:lstStyle/>
                    <a:p>
                      <a:pPr algn="ctr">
                        <a:spcAft>
                          <a:spcPts val="0"/>
                        </a:spcAft>
                      </a:pPr>
                      <a:r>
                        <a:rPr lang="es-AR" sz="1200" b="1" dirty="0">
                          <a:solidFill>
                            <a:srgbClr val="000000"/>
                          </a:solidFill>
                          <a:latin typeface="Calibri"/>
                          <a:ea typeface="Times New Roman"/>
                          <a:cs typeface="Times New Roman"/>
                        </a:rPr>
                        <a:t>HORIZONTES</a:t>
                      </a:r>
                      <a:endParaRPr lang="es-AR" sz="1200" dirty="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b="1">
                          <a:solidFill>
                            <a:srgbClr val="000000"/>
                          </a:solidFill>
                          <a:latin typeface="Calibri"/>
                          <a:ea typeface="Times New Roman"/>
                          <a:cs typeface="Times New Roman"/>
                        </a:rPr>
                        <a:t>Ap</a:t>
                      </a:r>
                      <a:endParaRPr lang="es-AR" sz="120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b="1">
                          <a:solidFill>
                            <a:srgbClr val="000000"/>
                          </a:solidFill>
                          <a:latin typeface="Calibri"/>
                          <a:ea typeface="Times New Roman"/>
                          <a:cs typeface="Times New Roman"/>
                        </a:rPr>
                        <a:t>BA</a:t>
                      </a:r>
                      <a:endParaRPr lang="es-AR" sz="120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b="1">
                          <a:solidFill>
                            <a:srgbClr val="000000"/>
                          </a:solidFill>
                          <a:latin typeface="Calibri"/>
                          <a:ea typeface="Times New Roman"/>
                          <a:cs typeface="Times New Roman"/>
                        </a:rPr>
                        <a:t>Bt1</a:t>
                      </a:r>
                      <a:endParaRPr lang="es-AR" sz="120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b="1">
                          <a:solidFill>
                            <a:srgbClr val="000000"/>
                          </a:solidFill>
                          <a:latin typeface="Calibri"/>
                          <a:ea typeface="Times New Roman"/>
                          <a:cs typeface="Times New Roman"/>
                        </a:rPr>
                        <a:t>Bt2</a:t>
                      </a:r>
                      <a:endParaRPr lang="es-AR" sz="120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b="1">
                          <a:solidFill>
                            <a:srgbClr val="000000"/>
                          </a:solidFill>
                          <a:latin typeface="Calibri"/>
                          <a:ea typeface="Times New Roman"/>
                          <a:cs typeface="Times New Roman"/>
                        </a:rPr>
                        <a:t>2Ckkm</a:t>
                      </a:r>
                      <a:endParaRPr lang="es-AR" sz="1200">
                        <a:solidFill>
                          <a:srgbClr val="000000"/>
                        </a:solidFill>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dirty="0">
                          <a:solidFill>
                            <a:srgbClr val="000000"/>
                          </a:solidFill>
                          <a:latin typeface="Calibri"/>
                          <a:ea typeface="Times New Roman"/>
                          <a:cs typeface="Times New Roman"/>
                        </a:rPr>
                        <a:t>Profundidad (cm)</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5-15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25-30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35-50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60-70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70 a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dirty="0" err="1">
                          <a:solidFill>
                            <a:srgbClr val="000000"/>
                          </a:solidFill>
                          <a:latin typeface="Calibri"/>
                          <a:ea typeface="Times New Roman"/>
                          <a:cs typeface="Times New Roman"/>
                        </a:rPr>
                        <a:t>Mat.</a:t>
                      </a:r>
                      <a:r>
                        <a:rPr lang="es-AR" sz="1200" dirty="0">
                          <a:solidFill>
                            <a:srgbClr val="000000"/>
                          </a:solidFill>
                          <a:latin typeface="Calibri"/>
                          <a:ea typeface="Times New Roman"/>
                          <a:cs typeface="Times New Roman"/>
                        </a:rPr>
                        <a:t> orgánica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7,06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4,54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2,06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1,10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dirty="0">
                          <a:solidFill>
                            <a:srgbClr val="000000"/>
                          </a:solidFill>
                          <a:latin typeface="Calibri"/>
                          <a:ea typeface="Times New Roman"/>
                          <a:cs typeface="Times New Roman"/>
                        </a:rPr>
                        <a:t>Carbono total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4,11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2,64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1,20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0,64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dirty="0">
                          <a:solidFill>
                            <a:srgbClr val="000000"/>
                          </a:solidFill>
                          <a:latin typeface="Calibri"/>
                          <a:ea typeface="Times New Roman"/>
                          <a:cs typeface="Times New Roman"/>
                        </a:rPr>
                        <a:t>Nitrógeno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0,364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0,242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0,114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0,071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Relación C/N</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Arcilla &lt; 2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25,7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27,8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31,3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29,3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Limo 2-20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13,0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12,1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13,6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Limo 2-50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31,5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27,3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28,3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35,0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AMF 50-75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AMF 75-100 µ (%)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AMF 50-100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41,6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43,2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39,0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34,8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AF 100-250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1,4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AM 250-500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AG 500-1000 µ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AMG 1-2 mm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Calcáreo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Eq.humedad (%)</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27,8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29,4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32,9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30,7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Re. pasta Ohms</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4370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5060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3634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3680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Cond. mmhos/cm</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S/D</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S/D</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S/D</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S/D</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pH en pasta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pH H</a:t>
                      </a:r>
                      <a:r>
                        <a:rPr lang="es-AR" sz="1200" baseline="-25000">
                          <a:solidFill>
                            <a:srgbClr val="000000"/>
                          </a:solidFill>
                          <a:latin typeface="Calibri"/>
                          <a:ea typeface="Times New Roman"/>
                          <a:cs typeface="Times New Roman"/>
                        </a:rPr>
                        <a:t>2</a:t>
                      </a:r>
                      <a:r>
                        <a:rPr lang="es-AR" sz="1200">
                          <a:solidFill>
                            <a:srgbClr val="000000"/>
                          </a:solidFill>
                          <a:latin typeface="Calibri"/>
                          <a:ea typeface="Times New Roman"/>
                          <a:cs typeface="Times New Roman"/>
                        </a:rPr>
                        <a:t>O 1:2,5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pH KCL 1:2,5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gridSpan="6">
                  <a:txBody>
                    <a:bodyPr/>
                    <a:lstStyle/>
                    <a:p>
                      <a:pPr algn="ctr">
                        <a:spcAft>
                          <a:spcPts val="0"/>
                        </a:spcAft>
                      </a:pPr>
                      <a:r>
                        <a:rPr lang="es-AR" sz="1200" dirty="0">
                          <a:solidFill>
                            <a:srgbClr val="000000"/>
                          </a:solidFill>
                          <a:latin typeface="Calibri"/>
                          <a:ea typeface="Times New Roman"/>
                          <a:cs typeface="Times New Roman"/>
                        </a:rPr>
                        <a:t>CATIONES DE CAMBIO</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187540">
                <a:tc>
                  <a:txBody>
                    <a:bodyPr/>
                    <a:lstStyle/>
                    <a:p>
                      <a:pPr algn="ctr">
                        <a:spcAft>
                          <a:spcPts val="0"/>
                        </a:spcAft>
                      </a:pPr>
                      <a:r>
                        <a:rPr lang="es-AR" sz="1200">
                          <a:solidFill>
                            <a:srgbClr val="000000"/>
                          </a:solidFill>
                          <a:latin typeface="Calibri"/>
                          <a:ea typeface="Times New Roman"/>
                          <a:cs typeface="Times New Roman"/>
                        </a:rPr>
                        <a:t>Ca++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17,9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18,5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19,6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18,5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Mg++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3,5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Na+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K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0,9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H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9,3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5,3</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6,0</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95911">
                <a:tc gridSpan="6">
                  <a:txBody>
                    <a:bodyPr/>
                    <a:lstStyle/>
                    <a:p>
                      <a:endParaRPr lang="es-AR" sz="1200" dirty="0">
                        <a:latin typeface="Calibri"/>
                        <a:ea typeface="Times New Roman"/>
                        <a:cs typeface="Times New Roman"/>
                      </a:endParaRP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187540">
                <a:tc>
                  <a:txBody>
                    <a:bodyPr/>
                    <a:lstStyle/>
                    <a:p>
                      <a:pPr algn="ctr">
                        <a:spcAft>
                          <a:spcPts val="0"/>
                        </a:spcAft>
                      </a:pPr>
                      <a:r>
                        <a:rPr lang="es-AR" sz="1200">
                          <a:solidFill>
                            <a:srgbClr val="000000"/>
                          </a:solidFill>
                          <a:latin typeface="Calibri"/>
                          <a:ea typeface="Times New Roman"/>
                          <a:cs typeface="Times New Roman"/>
                        </a:rPr>
                        <a:t>Na (% de T)</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1,02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1,59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1,71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2,87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Suma de Bases</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22,2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21,9</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24,4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23,6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CIC m.eq./100gr</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29,4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25,1</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29,2</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24,4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a:txBody>
                    <a:bodyPr/>
                    <a:lstStyle/>
                    <a:p>
                      <a:pPr algn="ctr">
                        <a:spcAft>
                          <a:spcPts val="0"/>
                        </a:spcAft>
                      </a:pPr>
                      <a:r>
                        <a:rPr lang="es-AR" sz="1200">
                          <a:solidFill>
                            <a:srgbClr val="000000"/>
                          </a:solidFill>
                          <a:latin typeface="Calibri"/>
                          <a:ea typeface="Times New Roman"/>
                          <a:cs typeface="Times New Roman"/>
                        </a:rPr>
                        <a:t>95</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76</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88</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84</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a:solidFill>
                            <a:srgbClr val="000000"/>
                          </a:solidFill>
                          <a:latin typeface="Calibri"/>
                          <a:ea typeface="Times New Roman"/>
                          <a:cs typeface="Times New Roman"/>
                        </a:rPr>
                        <a:t>97</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a:txBody>
                    <a:bodyPr/>
                    <a:lstStyle/>
                    <a:p>
                      <a:pPr algn="ctr">
                        <a:spcAft>
                          <a:spcPts val="0"/>
                        </a:spcAft>
                      </a:pPr>
                      <a:r>
                        <a:rPr lang="es-AR" sz="1200" dirty="0">
                          <a:solidFill>
                            <a:srgbClr val="000000"/>
                          </a:solidFill>
                          <a:latin typeface="Calibri"/>
                          <a:ea typeface="Times New Roman"/>
                          <a:cs typeface="Times New Roman"/>
                        </a:rPr>
                        <a:t>NA</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r>
              <a:tr h="187540">
                <a:tc gridSpan="6">
                  <a:txBody>
                    <a:bodyPr/>
                    <a:lstStyle/>
                    <a:p>
                      <a:pPr algn="ctr">
                        <a:spcAft>
                          <a:spcPts val="0"/>
                        </a:spcAft>
                      </a:pPr>
                      <a:r>
                        <a:rPr lang="es-AR" sz="1200" dirty="0">
                          <a:solidFill>
                            <a:srgbClr val="000000"/>
                          </a:solidFill>
                          <a:latin typeface="Calibri"/>
                          <a:ea typeface="Times New Roman"/>
                          <a:cs typeface="Times New Roman"/>
                        </a:rPr>
                        <a:t>NA: No analizado - S/D: Sin datos</a:t>
                      </a:r>
                    </a:p>
                  </a:txBody>
                  <a:tcPr marL="0" marR="0" marT="0" marB="0" anchor="ctr">
                    <a:lnL w="12700" cap="flat" cmpd="sng" algn="ctr">
                      <a:solidFill>
                        <a:srgbClr val="111111"/>
                      </a:solidFill>
                      <a:prstDash val="solid"/>
                      <a:round/>
                      <a:headEnd type="none" w="med" len="med"/>
                      <a:tailEnd type="none" w="med" len="med"/>
                    </a:lnL>
                    <a:lnR w="12700" cap="flat" cmpd="sng" algn="ctr">
                      <a:solidFill>
                        <a:srgbClr val="111111"/>
                      </a:solidFill>
                      <a:prstDash val="solid"/>
                      <a:round/>
                      <a:headEnd type="none" w="med" len="med"/>
                      <a:tailEnd type="none" w="med" len="med"/>
                    </a:lnR>
                    <a:lnT w="12700" cap="flat" cmpd="sng" algn="ctr">
                      <a:solidFill>
                        <a:srgbClr val="111111"/>
                      </a:solidFill>
                      <a:prstDash val="solid"/>
                      <a:round/>
                      <a:headEnd type="none" w="med" len="med"/>
                      <a:tailEnd type="none" w="med" len="med"/>
                    </a:lnT>
                    <a:lnB w="12700" cap="flat" cmpd="sng" algn="ctr">
                      <a:solidFill>
                        <a:srgbClr val="111111"/>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bl>
          </a:graphicData>
        </a:graphic>
      </p:graphicFrame>
      <p:sp>
        <p:nvSpPr>
          <p:cNvPr id="5" name="4 Elipse"/>
          <p:cNvSpPr/>
          <p:nvPr/>
        </p:nvSpPr>
        <p:spPr>
          <a:xfrm>
            <a:off x="2571736" y="3143248"/>
            <a:ext cx="642942"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5 Elipse"/>
          <p:cNvSpPr/>
          <p:nvPr/>
        </p:nvSpPr>
        <p:spPr>
          <a:xfrm>
            <a:off x="2571736" y="357166"/>
            <a:ext cx="642942" cy="3571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6 Elipse"/>
          <p:cNvSpPr/>
          <p:nvPr/>
        </p:nvSpPr>
        <p:spPr>
          <a:xfrm>
            <a:off x="2500298" y="6072206"/>
            <a:ext cx="714380" cy="50006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ox(in)">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928662" y="785794"/>
          <a:ext cx="7072360" cy="1928826"/>
        </p:xfrm>
        <a:graphic>
          <a:graphicData uri="http://schemas.openxmlformats.org/drawingml/2006/table">
            <a:tbl>
              <a:tblPr/>
              <a:tblGrid>
                <a:gridCol w="707236"/>
                <a:gridCol w="707236"/>
                <a:gridCol w="707236"/>
                <a:gridCol w="707236"/>
                <a:gridCol w="707236"/>
                <a:gridCol w="707236"/>
                <a:gridCol w="707236"/>
                <a:gridCol w="707236"/>
                <a:gridCol w="707236"/>
                <a:gridCol w="707236"/>
              </a:tblGrid>
              <a:tr h="642942">
                <a:tc rowSpan="2">
                  <a:txBody>
                    <a:bodyPr/>
                    <a:lstStyle/>
                    <a:p>
                      <a:pPr algn="ctr">
                        <a:spcAft>
                          <a:spcPts val="600"/>
                        </a:spcAft>
                      </a:pPr>
                      <a:endParaRPr lang="es-AR" sz="1800" dirty="0">
                        <a:solidFill>
                          <a:srgbClr val="000000"/>
                        </a:solidFill>
                        <a:latin typeface="Calibri"/>
                        <a:ea typeface="Times New Roman"/>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2">
                  <a:txBody>
                    <a:bodyPr/>
                    <a:lstStyle/>
                    <a:p>
                      <a:pPr algn="ctr">
                        <a:spcAft>
                          <a:spcPts val="600"/>
                        </a:spcAft>
                      </a:pPr>
                      <a:r>
                        <a:rPr lang="es-AR" sz="1800" b="1" dirty="0">
                          <a:solidFill>
                            <a:srgbClr val="000000"/>
                          </a:solidFill>
                          <a:latin typeface="Calibri"/>
                          <a:ea typeface="Times New Roman"/>
                          <a:cs typeface="Times New Roman"/>
                        </a:rPr>
                        <a:t>pH</a:t>
                      </a:r>
                      <a:endParaRPr lang="es-AR" sz="18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dirty="0">
                          <a:solidFill>
                            <a:srgbClr val="000000"/>
                          </a:solidFill>
                          <a:latin typeface="Calibri"/>
                          <a:ea typeface="Times New Roman"/>
                          <a:cs typeface="Times New Roman"/>
                        </a:rPr>
                        <a:t>CO</a:t>
                      </a:r>
                      <a:endParaRPr lang="es-AR" sz="18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dirty="0" err="1">
                          <a:solidFill>
                            <a:srgbClr val="000000"/>
                          </a:solidFill>
                          <a:latin typeface="Calibri"/>
                          <a:ea typeface="Times New Roman"/>
                          <a:cs typeface="Times New Roman"/>
                        </a:rPr>
                        <a:t>Nt</a:t>
                      </a:r>
                      <a:endParaRPr lang="es-AR" sz="18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dirty="0">
                          <a:solidFill>
                            <a:srgbClr val="000000"/>
                          </a:solidFill>
                          <a:latin typeface="Calibri"/>
                          <a:ea typeface="Times New Roman"/>
                          <a:cs typeface="Times New Roman"/>
                        </a:rPr>
                        <a:t>P</a:t>
                      </a:r>
                      <a:endParaRPr lang="es-AR" sz="18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dirty="0">
                          <a:solidFill>
                            <a:srgbClr val="000000"/>
                          </a:solidFill>
                          <a:latin typeface="Calibri"/>
                          <a:ea typeface="Times New Roman"/>
                          <a:cs typeface="Times New Roman"/>
                        </a:rPr>
                        <a:t>CIC</a:t>
                      </a:r>
                      <a:endParaRPr lang="es-AR" sz="18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a:solidFill>
                            <a:srgbClr val="000000"/>
                          </a:solidFill>
                          <a:latin typeface="Calibri"/>
                          <a:ea typeface="Times New Roman"/>
                          <a:cs typeface="Times New Roman"/>
                        </a:rPr>
                        <a:t>Ca</a:t>
                      </a:r>
                      <a:endParaRPr lang="es-AR" sz="18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a:solidFill>
                            <a:srgbClr val="000000"/>
                          </a:solidFill>
                          <a:latin typeface="Calibri"/>
                          <a:ea typeface="Times New Roman"/>
                          <a:cs typeface="Times New Roman"/>
                        </a:rPr>
                        <a:t>Mg</a:t>
                      </a:r>
                      <a:endParaRPr lang="es-AR" sz="18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a:solidFill>
                            <a:srgbClr val="000000"/>
                          </a:solidFill>
                          <a:latin typeface="Calibri"/>
                          <a:ea typeface="Times New Roman"/>
                          <a:cs typeface="Times New Roman"/>
                        </a:rPr>
                        <a:t>Na</a:t>
                      </a:r>
                      <a:endParaRPr lang="es-AR" sz="18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b="1">
                          <a:solidFill>
                            <a:srgbClr val="000000"/>
                          </a:solidFill>
                          <a:latin typeface="Calibri"/>
                          <a:ea typeface="Times New Roman"/>
                          <a:cs typeface="Times New Roman"/>
                        </a:rPr>
                        <a:t>K</a:t>
                      </a:r>
                      <a:endParaRPr lang="es-AR" sz="18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2942">
                <a:tc vMerge="1">
                  <a:txBody>
                    <a:bodyPr/>
                    <a:lstStyle/>
                    <a:p>
                      <a:endParaRPr lang="es-AR"/>
                    </a:p>
                  </a:txBody>
                  <a:tcPr/>
                </a:tc>
                <a:tc vMerge="1">
                  <a:txBody>
                    <a:bodyPr/>
                    <a:lstStyle/>
                    <a:p>
                      <a:endParaRPr lang="es-AR"/>
                    </a:p>
                  </a:txBody>
                  <a:tcPr/>
                </a:tc>
                <a:tc gridSpan="2">
                  <a:txBody>
                    <a:bodyPr/>
                    <a:lstStyle/>
                    <a:p>
                      <a:pPr algn="ctr">
                        <a:spcAft>
                          <a:spcPts val="600"/>
                        </a:spcAft>
                      </a:pPr>
                      <a:r>
                        <a:rPr lang="es-AR" sz="1800">
                          <a:solidFill>
                            <a:srgbClr val="000000"/>
                          </a:solidFill>
                          <a:latin typeface="Calibri"/>
                          <a:ea typeface="Times New Roman"/>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a:txBody>
                    <a:bodyPr/>
                    <a:lstStyle/>
                    <a:p>
                      <a:pPr algn="ctr">
                        <a:spcAft>
                          <a:spcPts val="600"/>
                        </a:spcAft>
                      </a:pPr>
                      <a:r>
                        <a:rPr lang="es-AR" sz="1800">
                          <a:solidFill>
                            <a:srgbClr val="000000"/>
                          </a:solidFill>
                          <a:latin typeface="Calibri"/>
                          <a:ea typeface="Times New Roman"/>
                          <a:cs typeface="Times New Roman"/>
                        </a:rPr>
                        <a:t>ppm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600"/>
                        </a:spcAft>
                      </a:pPr>
                      <a:r>
                        <a:rPr lang="es-AR" sz="1800" dirty="0" err="1">
                          <a:solidFill>
                            <a:srgbClr val="000000"/>
                          </a:solidFill>
                          <a:latin typeface="Calibri"/>
                          <a:ea typeface="Times New Roman"/>
                          <a:cs typeface="Times New Roman"/>
                        </a:rPr>
                        <a:t>cmolc</a:t>
                      </a:r>
                      <a:r>
                        <a:rPr lang="es-AR" sz="1800" dirty="0">
                          <a:solidFill>
                            <a:srgbClr val="000000"/>
                          </a:solidFill>
                          <a:latin typeface="Calibri"/>
                          <a:ea typeface="Times New Roman"/>
                          <a:cs typeface="Times New Roman"/>
                        </a:rPr>
                        <a:t>/kg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642942">
                <a:tc>
                  <a:txBody>
                    <a:bodyPr/>
                    <a:lstStyle/>
                    <a:p>
                      <a:pPr algn="ctr">
                        <a:spcAft>
                          <a:spcPts val="600"/>
                        </a:spcAft>
                      </a:pPr>
                      <a:r>
                        <a:rPr lang="es-AR" sz="1800">
                          <a:solidFill>
                            <a:srgbClr val="000000"/>
                          </a:solidFill>
                          <a:latin typeface="Calibri"/>
                          <a:ea typeface="Times New Roman"/>
                          <a:cs typeface="Times New Roman"/>
                        </a:rPr>
                        <a:t>0-20 cm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6,12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n-GB" sz="1800">
                          <a:solidFill>
                            <a:srgbClr val="000000"/>
                          </a:solidFill>
                          <a:latin typeface="Calibri"/>
                          <a:ea typeface="Times New Roman"/>
                          <a:cs typeface="Times New Roman"/>
                        </a:rPr>
                        <a:t>3</a:t>
                      </a:r>
                      <a:endParaRPr lang="es-AR" sz="18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0,26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6,45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23,2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17,28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a:solidFill>
                            <a:srgbClr val="000000"/>
                          </a:solidFill>
                          <a:latin typeface="Calibri"/>
                          <a:ea typeface="Times New Roman"/>
                          <a:cs typeface="Times New Roman"/>
                        </a:rPr>
                        <a:t>2,45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dirty="0">
                          <a:solidFill>
                            <a:srgbClr val="000000"/>
                          </a:solidFill>
                          <a:latin typeface="Calibri"/>
                          <a:ea typeface="Times New Roman"/>
                          <a:cs typeface="Times New Roman"/>
                        </a:rPr>
                        <a:t>0,38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es-AR" sz="1800" dirty="0">
                          <a:solidFill>
                            <a:srgbClr val="000000"/>
                          </a:solidFill>
                          <a:latin typeface="Calibri"/>
                          <a:ea typeface="Times New Roman"/>
                          <a:cs typeface="Times New Roman"/>
                        </a:rPr>
                        <a:t>1,678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285720" y="214290"/>
            <a:ext cx="850109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DATOS ADICIONALES. Características del Lote:</a:t>
            </a:r>
            <a:endParaRPr kumimoji="0" lang="es-AR" sz="11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2050" name="Rectangle 2"/>
          <p:cNvSpPr>
            <a:spLocks noChangeArrowheads="1"/>
          </p:cNvSpPr>
          <p:nvPr/>
        </p:nvSpPr>
        <p:spPr bwMode="auto">
          <a:xfrm>
            <a:off x="357158" y="3357562"/>
            <a:ext cx="78581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sz="2000" b="0" i="0" u="none" strike="noStrike" cap="none" normalizeH="0" baseline="0" dirty="0" smtClean="0">
                <a:ln>
                  <a:noFill/>
                </a:ln>
                <a:effectLst/>
                <a:latin typeface="Calibri" pitchFamily="34" charset="0"/>
                <a:ea typeface="Times New Roman" pitchFamily="18" charset="0"/>
                <a:cs typeface="Calibri" pitchFamily="34" charset="0"/>
              </a:rPr>
              <a:t>Las características locales del Lote de la plantación evidencian </a:t>
            </a:r>
            <a:r>
              <a:rPr kumimoji="0" lang="es-AR" sz="2000" b="1" i="0" u="none" strike="noStrike" cap="none" normalizeH="0" baseline="0" dirty="0" smtClean="0">
                <a:ln>
                  <a:noFill/>
                </a:ln>
                <a:effectLst/>
                <a:latin typeface="Calibri" pitchFamily="34" charset="0"/>
                <a:ea typeface="Times New Roman" pitchFamily="18" charset="0"/>
                <a:cs typeface="Calibri" pitchFamily="34" charset="0"/>
              </a:rPr>
              <a:t>menores tenores de </a:t>
            </a:r>
            <a:r>
              <a:rPr kumimoji="0" lang="es-AR" sz="2000" b="1" i="0" u="none" strike="noStrike" cap="none" normalizeH="0" baseline="0" dirty="0" err="1" smtClean="0">
                <a:ln>
                  <a:noFill/>
                </a:ln>
                <a:effectLst/>
                <a:latin typeface="Calibri" pitchFamily="34" charset="0"/>
                <a:ea typeface="Times New Roman" pitchFamily="18" charset="0"/>
                <a:cs typeface="Calibri" pitchFamily="34" charset="0"/>
              </a:rPr>
              <a:t>Ct</a:t>
            </a:r>
            <a:r>
              <a:rPr kumimoji="0" lang="es-AR" sz="2000" b="1" i="0" u="none" strike="noStrike" cap="none" normalizeH="0" baseline="0" dirty="0" smtClean="0">
                <a:ln>
                  <a:noFill/>
                </a:ln>
                <a:effectLst/>
                <a:latin typeface="Calibri" pitchFamily="34" charset="0"/>
                <a:ea typeface="Times New Roman" pitchFamily="18" charset="0"/>
                <a:cs typeface="Calibri" pitchFamily="34" charset="0"/>
              </a:rPr>
              <a:t> y de </a:t>
            </a:r>
            <a:r>
              <a:rPr kumimoji="0" lang="es-AR" sz="2000" b="1" i="0" u="none" strike="noStrike" cap="none" normalizeH="0" baseline="0" dirty="0" err="1" smtClean="0">
                <a:ln>
                  <a:noFill/>
                </a:ln>
                <a:effectLst/>
                <a:latin typeface="Calibri" pitchFamily="34" charset="0"/>
                <a:ea typeface="Times New Roman" pitchFamily="18" charset="0"/>
                <a:cs typeface="Calibri" pitchFamily="34" charset="0"/>
              </a:rPr>
              <a:t>Nt</a:t>
            </a:r>
            <a:r>
              <a:rPr kumimoji="0" lang="es-AR" sz="2000" b="1" i="0" u="none" strike="noStrike" cap="none" normalizeH="0" baseline="0" dirty="0" smtClean="0">
                <a:ln>
                  <a:noFill/>
                </a:ln>
                <a:effectLst/>
                <a:latin typeface="Calibri" pitchFamily="34" charset="0"/>
                <a:ea typeface="Times New Roman" pitchFamily="18" charset="0"/>
                <a:cs typeface="Calibri" pitchFamily="34" charset="0"/>
              </a:rPr>
              <a:t> respecto al perfil modal, </a:t>
            </a:r>
            <a:r>
              <a:rPr kumimoji="0" lang="es-AR" sz="2000" b="0" i="0" u="none" strike="noStrike" cap="none" normalizeH="0" baseline="0" dirty="0" smtClean="0">
                <a:ln>
                  <a:noFill/>
                </a:ln>
                <a:effectLst/>
                <a:latin typeface="Calibri" pitchFamily="34" charset="0"/>
                <a:ea typeface="Times New Roman" pitchFamily="18" charset="0"/>
                <a:cs typeface="Calibri" pitchFamily="34" charset="0"/>
              </a:rPr>
              <a:t>posiblemente por un uso más intensivo. El nivel de </a:t>
            </a:r>
            <a:r>
              <a:rPr kumimoji="0" lang="es-AR" sz="2000" b="1" i="0" u="none" strike="noStrike" cap="none" normalizeH="0" baseline="0" dirty="0" smtClean="0">
                <a:ln>
                  <a:noFill/>
                </a:ln>
                <a:effectLst/>
                <a:latin typeface="Calibri" pitchFamily="34" charset="0"/>
                <a:ea typeface="Times New Roman" pitchFamily="18" charset="0"/>
                <a:cs typeface="Calibri" pitchFamily="34" charset="0"/>
              </a:rPr>
              <a:t>P puede considerarse medio a bajo </a:t>
            </a:r>
            <a:r>
              <a:rPr kumimoji="0" lang="es-AR" sz="2000" b="0" i="0" u="none" strike="noStrike" cap="none" normalizeH="0" baseline="0" dirty="0" smtClean="0">
                <a:ln>
                  <a:noFill/>
                </a:ln>
                <a:effectLst/>
                <a:latin typeface="Calibri" pitchFamily="34" charset="0"/>
                <a:ea typeface="Times New Roman" pitchFamily="18" charset="0"/>
                <a:cs typeface="Calibri" pitchFamily="34" charset="0"/>
              </a:rPr>
              <a:t>para agricultura de cosecha. </a:t>
            </a:r>
          </a:p>
          <a:p>
            <a:pPr marL="0" marR="0" lvl="0" indent="0" algn="just" defTabSz="914400" rtl="0" eaLnBrk="1" fontAlgn="base" latinLnBrk="0" hangingPunct="1">
              <a:lnSpc>
                <a:spcPct val="100000"/>
              </a:lnSpc>
              <a:spcBef>
                <a:spcPct val="0"/>
              </a:spcBef>
              <a:spcAft>
                <a:spcPct val="0"/>
              </a:spcAft>
              <a:buClrTx/>
              <a:buSzTx/>
              <a:buFontTx/>
              <a:buNone/>
              <a:tabLst/>
            </a:pPr>
            <a:endParaRPr lang="es-AR" sz="2000" dirty="0">
              <a:latin typeface="Calibri" pitchFamily="34" charset="0"/>
              <a:ea typeface="Times New Roman" pitchFamily="18"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AR" sz="2000" b="0" i="0" u="none" strike="noStrike" cap="none" normalizeH="0" baseline="0" dirty="0" smtClean="0">
                <a:ln>
                  <a:noFill/>
                </a:ln>
                <a:effectLst/>
                <a:latin typeface="Calibri" pitchFamily="34" charset="0"/>
                <a:ea typeface="Times New Roman" pitchFamily="18" charset="0"/>
                <a:cs typeface="Calibri" pitchFamily="34" charset="0"/>
              </a:rPr>
              <a:t>Respecto a la Aptitud Forestal</a:t>
            </a:r>
            <a:r>
              <a:rPr kumimoji="0" lang="es-AR" sz="2000" b="1" i="0" u="none" strike="noStrike" cap="none" normalizeH="0" baseline="0" dirty="0" smtClean="0">
                <a:ln>
                  <a:noFill/>
                </a:ln>
                <a:effectLst/>
                <a:latin typeface="Calibri" pitchFamily="34" charset="0"/>
                <a:ea typeface="Calibri" pitchFamily="34" charset="0"/>
                <a:cs typeface="Calibri" pitchFamily="34" charset="0"/>
              </a:rPr>
              <a:t>  </a:t>
            </a:r>
            <a:r>
              <a:rPr kumimoji="0" lang="es-AR" sz="2000" b="0" i="0" u="none" strike="noStrike" cap="none" normalizeH="0" baseline="0" dirty="0" smtClean="0">
                <a:ln>
                  <a:noFill/>
                </a:ln>
                <a:effectLst/>
                <a:latin typeface="Calibri" pitchFamily="34" charset="0"/>
                <a:ea typeface="Calibri" pitchFamily="34" charset="0"/>
                <a:cs typeface="Calibri" pitchFamily="34" charset="0"/>
              </a:rPr>
              <a:t>es un Suelo </a:t>
            </a:r>
            <a:r>
              <a:rPr kumimoji="0" lang="es-AR" sz="2000" b="1" i="0" u="none" strike="noStrike" cap="none" normalizeH="0" baseline="0" dirty="0" smtClean="0">
                <a:ln>
                  <a:noFill/>
                </a:ln>
                <a:effectLst/>
                <a:latin typeface="Calibri" pitchFamily="34" charset="0"/>
                <a:ea typeface="Calibri" pitchFamily="34" charset="0"/>
                <a:cs typeface="Calibri" pitchFamily="34" charset="0"/>
              </a:rPr>
              <a:t>A2s: </a:t>
            </a:r>
            <a:r>
              <a:rPr kumimoji="0" lang="es-AR" sz="2000" b="0" i="0" u="none" strike="noStrike" cap="none" normalizeH="0" baseline="0" dirty="0" smtClean="0">
                <a:ln>
                  <a:noFill/>
                </a:ln>
                <a:effectLst/>
                <a:latin typeface="Calibri" pitchFamily="34" charset="0"/>
                <a:ea typeface="Calibri" pitchFamily="34" charset="0"/>
                <a:cs typeface="Calibri" pitchFamily="34" charset="0"/>
              </a:rPr>
              <a:t>Moderadamente Apto con limitaciones por </a:t>
            </a:r>
            <a:r>
              <a:rPr kumimoji="0" lang="es-AR" sz="2000" b="1" i="0" u="none" strike="noStrike" cap="none" normalizeH="0" baseline="0" dirty="0" smtClean="0">
                <a:ln>
                  <a:noFill/>
                </a:ln>
                <a:effectLst/>
                <a:latin typeface="Calibri" pitchFamily="34" charset="0"/>
                <a:ea typeface="Calibri" pitchFamily="34" charset="0"/>
                <a:cs typeface="Calibri" pitchFamily="34" charset="0"/>
              </a:rPr>
              <a:t>profundidad efectiva y con requerimiento de alguna práctica de control del escurrimiento por Erosión hídrica potencial.</a:t>
            </a:r>
            <a:endParaRPr kumimoji="0" lang="es-AR" sz="3600" b="1" i="0" u="none" strike="noStrike" cap="none" normalizeH="0" baseline="0" dirty="0" smtClean="0">
              <a:ln>
                <a:noFill/>
              </a:ln>
              <a:effectLst/>
              <a:latin typeface="Arial" pitchFamily="34" charset="0"/>
              <a:cs typeface="Arial" pitchFamily="34" charset="0"/>
            </a:endParaRPr>
          </a:p>
        </p:txBody>
      </p:sp>
      <p:sp>
        <p:nvSpPr>
          <p:cNvPr id="8" name="7 CuadroTexto"/>
          <p:cNvSpPr txBox="1"/>
          <p:nvPr/>
        </p:nvSpPr>
        <p:spPr>
          <a:xfrm>
            <a:off x="1785918" y="2786058"/>
            <a:ext cx="3500462" cy="646331"/>
          </a:xfrm>
          <a:prstGeom prst="rect">
            <a:avLst/>
          </a:prstGeom>
          <a:noFill/>
        </p:spPr>
        <p:txBody>
          <a:bodyPr wrap="square" rtlCol="0">
            <a:spAutoFit/>
          </a:bodyPr>
          <a:lstStyle/>
          <a:p>
            <a:pPr algn="ctr" fontAlgn="ctr"/>
            <a:r>
              <a:rPr lang="es-AR" dirty="0" smtClean="0">
                <a:solidFill>
                  <a:srgbClr val="000000"/>
                </a:solidFill>
                <a:latin typeface="Calibri"/>
                <a:ea typeface="Times New Roman"/>
                <a:cs typeface="Times New Roman"/>
              </a:rPr>
              <a:t>Perfil Modal: Carbono </a:t>
            </a:r>
            <a:r>
              <a:rPr lang="es-AR" dirty="0">
                <a:solidFill>
                  <a:srgbClr val="000000"/>
                </a:solidFill>
                <a:latin typeface="Calibri"/>
                <a:ea typeface="Times New Roman"/>
                <a:cs typeface="Times New Roman"/>
              </a:rPr>
              <a:t>total </a:t>
            </a:r>
            <a:r>
              <a:rPr lang="es-AR" dirty="0" smtClean="0">
                <a:solidFill>
                  <a:srgbClr val="000000"/>
                </a:solidFill>
                <a:latin typeface="Calibri"/>
                <a:ea typeface="Times New Roman"/>
                <a:cs typeface="Times New Roman"/>
              </a:rPr>
              <a:t>:4,11 %</a:t>
            </a:r>
            <a:endParaRPr lang="es-AR" sz="2800" b="0" i="0" u="none" strike="noStrike" dirty="0" smtClean="0">
              <a:latin typeface="Arial"/>
            </a:endParaRPr>
          </a:p>
          <a:p>
            <a:pPr algn="ctr" fontAlgn="ctr"/>
            <a:r>
              <a:rPr lang="es-AR" dirty="0" smtClean="0">
                <a:solidFill>
                  <a:srgbClr val="000000"/>
                </a:solidFill>
                <a:latin typeface="Calibri"/>
                <a:ea typeface="Times New Roman"/>
                <a:cs typeface="Times New Roman"/>
              </a:rPr>
              <a:t>Nitrógeno 0.364 %</a:t>
            </a:r>
            <a:endParaRPr lang="es-AR" sz="2800" b="0" i="0" u="none" strike="noStrike" dirty="0" smtClean="0">
              <a:latin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85720" y="2237424"/>
            <a:ext cx="850109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DATOS ADICIONALES. Características del Lote:</a:t>
            </a:r>
            <a:endParaRPr kumimoji="0" lang="es-AR" sz="11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Plantación:</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control de malezas 1 mes antes de la plantación  con glifosato; distancia 3 </a:t>
            </a:r>
            <a:r>
              <a:rPr kumimoji="0" lang="es-AR"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mx</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4m (833 plantas /ha); control de malezas post plantación manual alrededor de cada planta y herbicida </a:t>
            </a:r>
            <a:r>
              <a:rPr kumimoji="0" lang="es-AR"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preemergente</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AR"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Fertilizantes:</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Urea (46% N) Precio 530 U$/</a:t>
            </a:r>
            <a:r>
              <a:rPr kumimoji="0" lang="es-AR"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tn</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 Superfosfato Triple (20% P) Precio 650U$/</a:t>
            </a:r>
            <a:r>
              <a:rPr kumimoji="0" lang="es-AR"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tn</a:t>
            </a:r>
            <a:r>
              <a:rPr kumimoji="0" lang="es-AR"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Aplicación temprana al mes de la plantación (diciembre) en forma de corona circular a unos 20 cm del cuello, previa eliminación de malezas con azadón.</a:t>
            </a:r>
            <a:endParaRPr kumimoji="0" lang="es-AR" sz="32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7" name="6 Rectángulo"/>
          <p:cNvSpPr/>
          <p:nvPr/>
        </p:nvSpPr>
        <p:spPr>
          <a:xfrm>
            <a:off x="357158" y="285728"/>
            <a:ext cx="8286808" cy="1384995"/>
          </a:xfrm>
          <a:prstGeom prst="rect">
            <a:avLst/>
          </a:prstGeom>
        </p:spPr>
        <p:txBody>
          <a:bodyPr wrap="square">
            <a:spAutoFit/>
          </a:bodyPr>
          <a:lstStyle/>
          <a:p>
            <a:r>
              <a:rPr lang="es-AR" sz="2800" b="1" dirty="0" smtClean="0">
                <a:solidFill>
                  <a:schemeClr val="accent3">
                    <a:lumMod val="60000"/>
                    <a:lumOff val="40000"/>
                  </a:schemeClr>
                </a:solidFill>
                <a:latin typeface="Calibri" pitchFamily="34" charset="0"/>
                <a:cs typeface="Calibri" pitchFamily="34" charset="0"/>
              </a:rPr>
              <a:t>2.</a:t>
            </a:r>
            <a:r>
              <a:rPr lang="es-AR" sz="2800" dirty="0" smtClean="0">
                <a:latin typeface="Calibri" pitchFamily="34" charset="0"/>
                <a:cs typeface="Calibri" pitchFamily="34" charset="0"/>
              </a:rPr>
              <a:t>Si </a:t>
            </a:r>
            <a:r>
              <a:rPr lang="es-AR" sz="2800" dirty="0">
                <a:latin typeface="Calibri" pitchFamily="34" charset="0"/>
                <a:cs typeface="Calibri" pitchFamily="34" charset="0"/>
              </a:rPr>
              <a:t>el manejo de la plantación es el adecuado y cuáles serían las prácticas de manejo de suelos recomendadas previas a una fertilización.</a:t>
            </a:r>
          </a:p>
        </p:txBody>
      </p:sp>
      <p:sp>
        <p:nvSpPr>
          <p:cNvPr id="8" name="7 CuadroTexto"/>
          <p:cNvSpPr txBox="1"/>
          <p:nvPr/>
        </p:nvSpPr>
        <p:spPr>
          <a:xfrm>
            <a:off x="428596" y="4380564"/>
            <a:ext cx="8215370" cy="2031325"/>
          </a:xfrm>
          <a:prstGeom prst="rect">
            <a:avLst/>
          </a:prstGeom>
          <a:noFill/>
          <a:ln w="28575">
            <a:solidFill>
              <a:srgbClr val="FF0000"/>
            </a:solidFill>
          </a:ln>
        </p:spPr>
        <p:txBody>
          <a:bodyPr wrap="square" rtlCol="0">
            <a:spAutoFit/>
          </a:bodyPr>
          <a:lstStyle/>
          <a:p>
            <a:pPr algn="just"/>
            <a:r>
              <a:rPr lang="es-AR" dirty="0">
                <a:latin typeface="Calibri" pitchFamily="34" charset="0"/>
                <a:cs typeface="Calibri" pitchFamily="34" charset="0"/>
              </a:rPr>
              <a:t>Las condiciones de la plantación son las adecuadas preparación del sitio - sistema químico sin quema de residuos - y control de malezas y </a:t>
            </a:r>
            <a:r>
              <a:rPr lang="es-AR" dirty="0" smtClean="0">
                <a:latin typeface="Calibri" pitchFamily="34" charset="0"/>
                <a:cs typeface="Calibri" pitchFamily="34" charset="0"/>
              </a:rPr>
              <a:t>hormigas. </a:t>
            </a:r>
          </a:p>
          <a:p>
            <a:pPr algn="just"/>
            <a:endParaRPr lang="es-AR" dirty="0" smtClean="0">
              <a:latin typeface="Calibri" pitchFamily="34" charset="0"/>
              <a:cs typeface="Calibri" pitchFamily="34" charset="0"/>
            </a:endParaRPr>
          </a:p>
          <a:p>
            <a:pPr algn="just"/>
            <a:r>
              <a:rPr lang="es-AR" dirty="0" smtClean="0">
                <a:latin typeface="Calibri" pitchFamily="34" charset="0"/>
                <a:cs typeface="Calibri" pitchFamily="34" charset="0"/>
              </a:rPr>
              <a:t>Respecto </a:t>
            </a:r>
            <a:r>
              <a:rPr lang="es-AR" dirty="0">
                <a:latin typeface="Calibri" pitchFamily="34" charset="0"/>
                <a:cs typeface="Calibri" pitchFamily="34" charset="0"/>
              </a:rPr>
              <a:t>a las prácticas dado el potencial peligro de </a:t>
            </a:r>
            <a:r>
              <a:rPr lang="es-AR" dirty="0" err="1">
                <a:latin typeface="Calibri" pitchFamily="34" charset="0"/>
                <a:cs typeface="Calibri" pitchFamily="34" charset="0"/>
              </a:rPr>
              <a:t>E.hídrica</a:t>
            </a:r>
            <a:r>
              <a:rPr lang="es-AR" dirty="0">
                <a:latin typeface="Calibri" pitchFamily="34" charset="0"/>
                <a:cs typeface="Calibri" pitchFamily="34" charset="0"/>
              </a:rPr>
              <a:t> deberían ser consideradas prácticas de control del escurrimiento como terrazas, desagües vegetados y canales de desvío.</a:t>
            </a:r>
          </a:p>
          <a:p>
            <a:endParaRPr lang="es-AR" dirty="0"/>
          </a:p>
        </p:txBody>
      </p:sp>
      <p:sp>
        <p:nvSpPr>
          <p:cNvPr id="5" name="4 CuadroTexto"/>
          <p:cNvSpPr txBox="1"/>
          <p:nvPr/>
        </p:nvSpPr>
        <p:spPr>
          <a:xfrm>
            <a:off x="3143240" y="1643050"/>
            <a:ext cx="2643206" cy="369332"/>
          </a:xfrm>
          <a:prstGeom prst="rect">
            <a:avLst/>
          </a:prstGeom>
          <a:noFill/>
        </p:spPr>
        <p:txBody>
          <a:bodyPr wrap="square" rtlCol="0">
            <a:spAutoFit/>
          </a:bodyPr>
          <a:lstStyle/>
          <a:p>
            <a:r>
              <a:rPr lang="es-AR" b="1" dirty="0" smtClean="0">
                <a:solidFill>
                  <a:srgbClr val="FF0000"/>
                </a:solidFill>
              </a:rPr>
              <a:t>Práctica Jerárquica</a:t>
            </a:r>
            <a:r>
              <a:rPr lang="es-AR" dirty="0" smtClean="0"/>
              <a:t>!</a:t>
            </a:r>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85720" y="142852"/>
            <a:ext cx="8715436" cy="923330"/>
          </a:xfrm>
          <a:prstGeom prst="rect">
            <a:avLst/>
          </a:prstGeom>
        </p:spPr>
        <p:txBody>
          <a:bodyPr wrap="square">
            <a:spAutoFit/>
          </a:bodyPr>
          <a:lstStyle/>
          <a:p>
            <a:r>
              <a:rPr lang="es-AR" b="1" dirty="0" smtClean="0">
                <a:solidFill>
                  <a:schemeClr val="accent3">
                    <a:lumMod val="60000"/>
                    <a:lumOff val="40000"/>
                  </a:schemeClr>
                </a:solidFill>
                <a:latin typeface="Calibri" pitchFamily="34" charset="0"/>
                <a:cs typeface="Calibri" pitchFamily="34" charset="0"/>
              </a:rPr>
              <a:t>3. </a:t>
            </a:r>
            <a:r>
              <a:rPr lang="es-AR" dirty="0" smtClean="0">
                <a:latin typeface="Calibri" pitchFamily="34" charset="0"/>
                <a:cs typeface="Calibri" pitchFamily="34" charset="0"/>
              </a:rPr>
              <a:t>Si </a:t>
            </a:r>
            <a:r>
              <a:rPr lang="es-AR" dirty="0">
                <a:latin typeface="Calibri" pitchFamily="34" charset="0"/>
                <a:cs typeface="Calibri" pitchFamily="34" charset="0"/>
              </a:rPr>
              <a:t>resulta recomendable fertilizar con: Nitrógeno; Fósforo; o Nitrógeno y Fósforo en función de las variables de crecimiento consideradas (Tabla 1 y Figura 1</a:t>
            </a:r>
            <a:r>
              <a:rPr lang="es-AR" dirty="0" smtClean="0">
                <a:latin typeface="Calibri" pitchFamily="34" charset="0"/>
                <a:cs typeface="Calibri" pitchFamily="34" charset="0"/>
              </a:rPr>
              <a:t>).</a:t>
            </a:r>
          </a:p>
          <a:p>
            <a:r>
              <a:rPr lang="es-AR" dirty="0" smtClean="0">
                <a:latin typeface="Calibri" pitchFamily="34" charset="0"/>
                <a:cs typeface="Calibri" pitchFamily="34" charset="0"/>
              </a:rPr>
              <a:t> </a:t>
            </a:r>
            <a:r>
              <a:rPr lang="es-AR" dirty="0">
                <a:latin typeface="Calibri" pitchFamily="34" charset="0"/>
                <a:cs typeface="Calibri" pitchFamily="34" charset="0"/>
              </a:rPr>
              <a:t>Relacione dicha recomendación con los niveles de N, P y la relación C/N del suelo.</a:t>
            </a:r>
          </a:p>
        </p:txBody>
      </p:sp>
      <p:sp>
        <p:nvSpPr>
          <p:cNvPr id="21506" name="Rectangle 2"/>
          <p:cNvSpPr>
            <a:spLocks noChangeArrowheads="1"/>
          </p:cNvSpPr>
          <p:nvPr/>
        </p:nvSpPr>
        <p:spPr bwMode="auto">
          <a:xfrm>
            <a:off x="428596" y="6000768"/>
            <a:ext cx="800105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Figura 1.</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Efecto del P con el agregado de dosis de N.   Efecto del N con el agregado de dosis de P, sobre crecimiento en altura y </a:t>
            </a: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diámetro a nivel de cuello</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endParaRPr kumimoji="0" lang="es-AR"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sz="1200"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21505" name="Imagen 4"/>
          <p:cNvPicPr>
            <a:picLocks noChangeAspect="1" noChangeArrowheads="1"/>
          </p:cNvPicPr>
          <p:nvPr/>
        </p:nvPicPr>
        <p:blipFill>
          <a:blip r:embed="rId2" cstate="print"/>
          <a:srcRect/>
          <a:stretch>
            <a:fillRect/>
          </a:stretch>
        </p:blipFill>
        <p:spPr bwMode="auto">
          <a:xfrm>
            <a:off x="571472" y="3500438"/>
            <a:ext cx="6572296" cy="2539563"/>
          </a:xfrm>
          <a:prstGeom prst="rect">
            <a:avLst/>
          </a:prstGeom>
          <a:noFill/>
        </p:spPr>
      </p:pic>
      <p:graphicFrame>
        <p:nvGraphicFramePr>
          <p:cNvPr id="9" name="8 Tabla"/>
          <p:cNvGraphicFramePr>
            <a:graphicFrameLocks noGrp="1"/>
          </p:cNvGraphicFramePr>
          <p:nvPr/>
        </p:nvGraphicFramePr>
        <p:xfrm>
          <a:off x="214283" y="1357298"/>
          <a:ext cx="8429686" cy="2121220"/>
        </p:xfrm>
        <a:graphic>
          <a:graphicData uri="http://schemas.openxmlformats.org/drawingml/2006/table">
            <a:tbl>
              <a:tblPr/>
              <a:tblGrid>
                <a:gridCol w="799135"/>
                <a:gridCol w="451832"/>
                <a:gridCol w="799135"/>
                <a:gridCol w="795761"/>
                <a:gridCol w="795761"/>
                <a:gridCol w="795761"/>
                <a:gridCol w="804192"/>
                <a:gridCol w="804192"/>
                <a:gridCol w="804192"/>
                <a:gridCol w="866573"/>
                <a:gridCol w="713152"/>
              </a:tblGrid>
              <a:tr h="207170">
                <a:tc rowSpan="2" gridSpan="2">
                  <a:txBody>
                    <a:bodyPr/>
                    <a:lstStyle/>
                    <a:p>
                      <a:pPr algn="ctr">
                        <a:spcAft>
                          <a:spcPts val="0"/>
                        </a:spcAft>
                      </a:pPr>
                      <a:endParaRPr lang="es-AR" sz="1400" dirty="0">
                        <a:solidFill>
                          <a:srgbClr val="000000"/>
                        </a:solidFill>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rowSpan="2" hMerge="1">
                  <a:txBody>
                    <a:bodyPr/>
                    <a:lstStyle/>
                    <a:p>
                      <a:endParaRPr lang="es-AR"/>
                    </a:p>
                  </a:txBody>
                  <a:tcPr/>
                </a:tc>
                <a:tc gridSpan="9">
                  <a:txBody>
                    <a:bodyPr/>
                    <a:lstStyle/>
                    <a:p>
                      <a:pPr algn="ctr">
                        <a:spcAft>
                          <a:spcPts val="0"/>
                        </a:spcAft>
                      </a:pPr>
                      <a:r>
                        <a:rPr lang="es-AR" sz="1400" b="1" dirty="0">
                          <a:solidFill>
                            <a:srgbClr val="000000"/>
                          </a:solidFill>
                          <a:latin typeface="Calibri"/>
                          <a:ea typeface="Calibri"/>
                          <a:cs typeface="Times New Roman"/>
                        </a:rPr>
                        <a:t>U-SFT (g/planta)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r h="414340">
                <a:tc gridSpan="2" vMerge="1">
                  <a:txBody>
                    <a:bodyPr/>
                    <a:lstStyle/>
                    <a:p>
                      <a:endParaRPr lang="es-AR"/>
                    </a:p>
                  </a:txBody>
                  <a:tcPr/>
                </a:tc>
                <a:tc hMerge="1" vMerge="1">
                  <a:txBody>
                    <a:bodyPr/>
                    <a:lstStyle/>
                    <a:p>
                      <a:endParaRPr lang="es-AR"/>
                    </a:p>
                  </a:txBody>
                  <a:tcPr/>
                </a:tc>
                <a:tc>
                  <a:txBody>
                    <a:bodyPr/>
                    <a:lstStyle/>
                    <a:p>
                      <a:pPr algn="ctr">
                        <a:spcAft>
                          <a:spcPts val="0"/>
                        </a:spcAft>
                      </a:pPr>
                      <a:r>
                        <a:rPr lang="es-AR" sz="1400" i="1">
                          <a:solidFill>
                            <a:srgbClr val="000000"/>
                          </a:solidFill>
                          <a:latin typeface="Calibri"/>
                          <a:ea typeface="Calibri"/>
                          <a:cs typeface="Times New Roman"/>
                        </a:rPr>
                        <a:t>0-0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dirty="0">
                          <a:solidFill>
                            <a:srgbClr val="000000"/>
                          </a:solidFill>
                          <a:latin typeface="Calibri"/>
                          <a:ea typeface="Calibri"/>
                          <a:cs typeface="Times New Roman"/>
                        </a:rPr>
                        <a:t>54-0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dirty="0">
                          <a:solidFill>
                            <a:srgbClr val="000000"/>
                          </a:solidFill>
                          <a:latin typeface="Calibri"/>
                          <a:ea typeface="Calibri"/>
                          <a:cs typeface="Times New Roman"/>
                        </a:rPr>
                        <a:t>109-0</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a:solidFill>
                            <a:srgbClr val="000000"/>
                          </a:solidFill>
                          <a:latin typeface="Calibri"/>
                          <a:ea typeface="Calibri"/>
                          <a:cs typeface="Times New Roman"/>
                        </a:rPr>
                        <a:t>0-76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a:solidFill>
                            <a:srgbClr val="000000"/>
                          </a:solidFill>
                          <a:latin typeface="Calibri"/>
                          <a:ea typeface="Calibri"/>
                          <a:cs typeface="Times New Roman"/>
                        </a:rPr>
                        <a:t>0-152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a:solidFill>
                            <a:srgbClr val="000000"/>
                          </a:solidFill>
                          <a:latin typeface="Calibri"/>
                          <a:ea typeface="Calibri"/>
                          <a:cs typeface="Times New Roman"/>
                        </a:rPr>
                        <a:t>54-76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dirty="0">
                          <a:solidFill>
                            <a:srgbClr val="000000"/>
                          </a:solidFill>
                          <a:latin typeface="Calibri"/>
                          <a:ea typeface="Calibri"/>
                          <a:cs typeface="Times New Roman"/>
                        </a:rPr>
                        <a:t>54-152</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a:solidFill>
                            <a:srgbClr val="000000"/>
                          </a:solidFill>
                          <a:latin typeface="Calibri"/>
                          <a:ea typeface="Calibri"/>
                          <a:cs typeface="Times New Roman"/>
                        </a:rPr>
                        <a:t>109-76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i="1">
                          <a:solidFill>
                            <a:srgbClr val="000000"/>
                          </a:solidFill>
                          <a:latin typeface="Calibri"/>
                          <a:ea typeface="Calibri"/>
                          <a:cs typeface="Times New Roman"/>
                        </a:rPr>
                        <a:t>109-152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07170">
                <a:tc>
                  <a:txBody>
                    <a:bodyPr/>
                    <a:lstStyle/>
                    <a:p>
                      <a:pPr algn="ctr">
                        <a:spcAft>
                          <a:spcPts val="0"/>
                        </a:spcAft>
                      </a:pPr>
                      <a:r>
                        <a:rPr lang="es-AR" sz="1400">
                          <a:solidFill>
                            <a:srgbClr val="000000"/>
                          </a:solidFill>
                          <a:latin typeface="Calibri"/>
                          <a:ea typeface="Calibri"/>
                          <a:cs typeface="Times New Roman"/>
                        </a:rPr>
                        <a:t>DAC</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spcAft>
                          <a:spcPts val="0"/>
                        </a:spcAft>
                      </a:pPr>
                      <a:r>
                        <a:rPr lang="es-AR" sz="1400" dirty="0">
                          <a:solidFill>
                            <a:srgbClr val="000000"/>
                          </a:solidFill>
                          <a:latin typeface="Calibri"/>
                          <a:ea typeface="Calibri"/>
                          <a:cs typeface="Times New Roman"/>
                        </a:rPr>
                        <a:t>cm</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1,40 ab</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1,77 bc</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1,94 c</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1,49 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1,36 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2,34 d</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2,90 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2,62 de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2,77 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170">
                <a:tc>
                  <a:txBody>
                    <a:bodyPr/>
                    <a:lstStyle/>
                    <a:p>
                      <a:pPr algn="ctr">
                        <a:spcAft>
                          <a:spcPts val="0"/>
                        </a:spcAft>
                      </a:pPr>
                      <a:r>
                        <a:rPr lang="es-AR" sz="1400">
                          <a:solidFill>
                            <a:srgbClr val="000000"/>
                          </a:solidFill>
                          <a:latin typeface="Calibri"/>
                          <a:ea typeface="Calibri"/>
                          <a:cs typeface="Times New Roman"/>
                        </a:rPr>
                        <a:t>EE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lang="es-AR"/>
                    </a:p>
                  </a:txBody>
                  <a:tcPr/>
                </a:tc>
                <a:tc>
                  <a:txBody>
                    <a:bodyPr/>
                    <a:lstStyle/>
                    <a:p>
                      <a:pPr algn="ctr">
                        <a:spcAft>
                          <a:spcPts val="0"/>
                        </a:spcAft>
                      </a:pPr>
                      <a:r>
                        <a:rPr lang="es-AR" sz="1400" dirty="0">
                          <a:solidFill>
                            <a:srgbClr val="000000"/>
                          </a:solidFill>
                          <a:latin typeface="Calibri"/>
                          <a:ea typeface="Calibri"/>
                          <a:cs typeface="Times New Roman"/>
                        </a:rPr>
                        <a:t>0,054</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0,057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0,061</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0,055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0,057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0,056</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0,058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0,063</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0,062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4340">
                <a:tc>
                  <a:txBody>
                    <a:bodyPr/>
                    <a:lstStyle/>
                    <a:p>
                      <a:pPr algn="ctr">
                        <a:spcAft>
                          <a:spcPts val="0"/>
                        </a:spcAft>
                      </a:pPr>
                      <a:r>
                        <a:rPr lang="es-AR" sz="1400">
                          <a:solidFill>
                            <a:srgbClr val="000000"/>
                          </a:solidFill>
                          <a:latin typeface="Calibri"/>
                          <a:ea typeface="Calibri"/>
                          <a:cs typeface="Times New Roman"/>
                        </a:rPr>
                        <a:t>Altura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AR"/>
                    </a:p>
                  </a:txBody>
                  <a:tcPr/>
                </a:tc>
                <a:tc>
                  <a:txBody>
                    <a:bodyPr/>
                    <a:lstStyle/>
                    <a:p>
                      <a:pPr algn="ctr">
                        <a:spcAft>
                          <a:spcPts val="0"/>
                        </a:spcAft>
                      </a:pPr>
                      <a:r>
                        <a:rPr lang="es-AR" sz="1400">
                          <a:solidFill>
                            <a:srgbClr val="000000"/>
                          </a:solidFill>
                          <a:latin typeface="Calibri"/>
                          <a:ea typeface="Calibri"/>
                          <a:cs typeface="Times New Roman"/>
                        </a:rPr>
                        <a:t>78,20 a</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87,04 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92,10 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74,60 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75,80 a</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106,9 b</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121,6 b</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106,9 b</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108,7 b</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170">
                <a:tc>
                  <a:txBody>
                    <a:bodyPr/>
                    <a:lstStyle/>
                    <a:p>
                      <a:pPr algn="ctr">
                        <a:spcAft>
                          <a:spcPts val="0"/>
                        </a:spcAft>
                      </a:pPr>
                      <a:r>
                        <a:rPr lang="es-AR" sz="1400">
                          <a:solidFill>
                            <a:srgbClr val="000000"/>
                          </a:solidFill>
                          <a:latin typeface="Calibri"/>
                          <a:ea typeface="Calibri"/>
                          <a:cs typeface="Times New Roman"/>
                        </a:rPr>
                        <a:t>EE</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lang="es-AR"/>
                    </a:p>
                  </a:txBody>
                  <a:tcPr/>
                </a:tc>
                <a:tc>
                  <a:txBody>
                    <a:bodyPr/>
                    <a:lstStyle/>
                    <a:p>
                      <a:pPr algn="ctr">
                        <a:spcAft>
                          <a:spcPts val="0"/>
                        </a:spcAft>
                      </a:pPr>
                      <a:r>
                        <a:rPr lang="es-AR" sz="1400">
                          <a:solidFill>
                            <a:srgbClr val="000000"/>
                          </a:solidFill>
                          <a:latin typeface="Calibri"/>
                          <a:ea typeface="Calibri"/>
                          <a:cs typeface="Times New Roman"/>
                        </a:rPr>
                        <a:t>2,40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2,12</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2,28</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2,07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2,14</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a:solidFill>
                            <a:srgbClr val="000000"/>
                          </a:solidFill>
                          <a:latin typeface="Calibri"/>
                          <a:ea typeface="Calibri"/>
                          <a:cs typeface="Times New Roman"/>
                        </a:rPr>
                        <a:t>2,10</a:t>
                      </a:r>
                      <a:endParaRPr lang="es-AR" sz="140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2,17</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2,35</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s-AR" sz="1400" dirty="0">
                          <a:solidFill>
                            <a:srgbClr val="000000"/>
                          </a:solidFill>
                          <a:latin typeface="Calibri"/>
                          <a:ea typeface="Calibri"/>
                          <a:cs typeface="Times New Roman"/>
                        </a:rPr>
                        <a:t>2,26</a:t>
                      </a:r>
                      <a:endParaRPr lang="es-AR" sz="1400" dirty="0">
                        <a:solidFill>
                          <a:srgbClr val="00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414340">
                <a:tc gridSpan="11">
                  <a:txBody>
                    <a:bodyPr/>
                    <a:lstStyle/>
                    <a:p>
                      <a:pPr algn="just">
                        <a:spcAft>
                          <a:spcPts val="600"/>
                        </a:spcAft>
                      </a:pPr>
                      <a:r>
                        <a:rPr lang="es-AR" sz="1400" dirty="0">
                          <a:solidFill>
                            <a:srgbClr val="000000"/>
                          </a:solidFill>
                          <a:latin typeface="Calibri"/>
                          <a:ea typeface="Times New Roman"/>
                          <a:cs typeface="Times New Roman"/>
                        </a:rPr>
                        <a:t>U = Urea en gr/planta; SFT = Superfosfato triple en gr/planta; DAC= Diámetro a nivel de cuello en cm; </a:t>
                      </a:r>
                      <a:br>
                        <a:rPr lang="es-AR" sz="1400" dirty="0">
                          <a:solidFill>
                            <a:srgbClr val="000000"/>
                          </a:solidFill>
                          <a:latin typeface="Calibri"/>
                          <a:ea typeface="Times New Roman"/>
                          <a:cs typeface="Times New Roman"/>
                        </a:rPr>
                      </a:br>
                      <a:r>
                        <a:rPr lang="es-AR" sz="1400" dirty="0">
                          <a:solidFill>
                            <a:srgbClr val="000000"/>
                          </a:solidFill>
                          <a:latin typeface="Calibri"/>
                          <a:ea typeface="Times New Roman"/>
                          <a:cs typeface="Times New Roman"/>
                        </a:rPr>
                        <a:t>A= Altura en cm.</a:t>
                      </a:r>
                      <a:r>
                        <a:rPr lang="es-AR" sz="1400" dirty="0">
                          <a:solidFill>
                            <a:srgbClr val="000000"/>
                          </a:solidFill>
                          <a:latin typeface="Calibri"/>
                          <a:ea typeface="Calibri"/>
                          <a:cs typeface="Times New Roman"/>
                        </a:rPr>
                        <a:t> EE: Error Estándar.</a:t>
                      </a:r>
                      <a:endParaRPr lang="es-AR" sz="1400" dirty="0">
                        <a:solidFill>
                          <a:srgbClr val="000000"/>
                        </a:solidFill>
                        <a:latin typeface="Calibri"/>
                        <a:ea typeface="Times New Roman"/>
                        <a:cs typeface="Times New Roman"/>
                      </a:endParaRPr>
                    </a:p>
                  </a:txBody>
                  <a:tcPr marL="68580" marR="68580" marT="0" marB="0" anchor="ctr">
                    <a:lnL>
                      <a:noFill/>
                    </a:lnL>
                    <a:lnR>
                      <a:noFill/>
                    </a:lnR>
                    <a:lnT w="19050" cap="flat" cmpd="sng" algn="ctr">
                      <a:solidFill>
                        <a:srgbClr val="000000"/>
                      </a:solidFill>
                      <a:prstDash val="solid"/>
                      <a:round/>
                      <a:headEnd type="none" w="med" len="med"/>
                      <a:tailEnd type="none" w="med" len="med"/>
                    </a:lnT>
                    <a:lnB>
                      <a:noFill/>
                    </a:lnB>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c hMerge="1">
                  <a:txBody>
                    <a:bodyPr/>
                    <a:lstStyle/>
                    <a:p>
                      <a:endParaRPr lang="es-AR"/>
                    </a:p>
                  </a:txBody>
                  <a:tcPr/>
                </a:tc>
              </a:tr>
            </a:tbl>
          </a:graphicData>
        </a:graphic>
      </p:graphicFrame>
      <p:sp>
        <p:nvSpPr>
          <p:cNvPr id="21508" name="Rectangle 4"/>
          <p:cNvSpPr>
            <a:spLocks noChangeArrowheads="1"/>
          </p:cNvSpPr>
          <p:nvPr/>
        </p:nvSpPr>
        <p:spPr bwMode="auto">
          <a:xfrm>
            <a:off x="285720" y="1071546"/>
            <a:ext cx="8001056" cy="338530"/>
          </a:xfrm>
          <a:prstGeom prst="rect">
            <a:avLst/>
          </a:prstGeom>
          <a:noFill/>
          <a:ln w="9525">
            <a:noFill/>
            <a:miter lim="800000"/>
            <a:headEnd/>
            <a:tailEnd/>
          </a:ln>
          <a:effectLst/>
        </p:spPr>
        <p:txBody>
          <a:bodyPr vert="horz" wrap="square" lIns="-90459" tIns="45720" rIns="91440" bIns="76176"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AR" sz="1400"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Tabla 1.</a:t>
            </a:r>
            <a:r>
              <a:rPr kumimoji="0" lang="es-AR" sz="14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Crecimiento en altura y en diámetro de base del cuello (DAC) a los 7 meses de la fertilización.</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6 Rectángulo"/>
          <p:cNvSpPr/>
          <p:nvPr/>
        </p:nvSpPr>
        <p:spPr>
          <a:xfrm>
            <a:off x="1500166" y="1357298"/>
            <a:ext cx="785818" cy="17145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7 Rectángulo"/>
          <p:cNvSpPr/>
          <p:nvPr/>
        </p:nvSpPr>
        <p:spPr>
          <a:xfrm>
            <a:off x="2357422" y="1357298"/>
            <a:ext cx="1500198" cy="17145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0" name="9 Rectángulo"/>
          <p:cNvSpPr/>
          <p:nvPr/>
        </p:nvSpPr>
        <p:spPr>
          <a:xfrm>
            <a:off x="3929058" y="1357298"/>
            <a:ext cx="1500198" cy="17145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10 Rectángulo"/>
          <p:cNvSpPr/>
          <p:nvPr/>
        </p:nvSpPr>
        <p:spPr>
          <a:xfrm>
            <a:off x="5500694" y="1357298"/>
            <a:ext cx="3214710" cy="171451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Elipse"/>
          <p:cNvSpPr/>
          <p:nvPr/>
        </p:nvSpPr>
        <p:spPr>
          <a:xfrm>
            <a:off x="6143636" y="1214422"/>
            <a:ext cx="1285884" cy="2214578"/>
          </a:xfrm>
          <a:prstGeom prst="ellipse">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ox(i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xit" presetSubtype="16" fill="hold" grpId="1" nodeType="clickEffect">
                                  <p:stCondLst>
                                    <p:cond delay="0"/>
                                  </p:stCondLst>
                                  <p:childTnLst>
                                    <p:animEffect transition="out" filter="box(in)">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par>
                                <p:cTn id="28" presetID="4" presetClass="exit" presetSubtype="16" fill="hold" grpId="1" nodeType="withEffect">
                                  <p:stCondLst>
                                    <p:cond delay="0"/>
                                  </p:stCondLst>
                                  <p:childTnLst>
                                    <p:animEffect transition="out" filter="box(in)">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par>
                                <p:cTn id="31" presetID="4" presetClass="exit" presetSubtype="16" fill="hold" grpId="1" nodeType="withEffect">
                                  <p:stCondLst>
                                    <p:cond delay="0"/>
                                  </p:stCondLst>
                                  <p:childTnLst>
                                    <p:animEffect transition="out" filter="box(in)">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par>
                                <p:cTn id="34" presetID="4" presetClass="exit" presetSubtype="16" fill="hold" grpId="1" nodeType="withEffect">
                                  <p:stCondLst>
                                    <p:cond delay="0"/>
                                  </p:stCondLst>
                                  <p:childTnLst>
                                    <p:animEffect transition="out" filter="box(in)">
                                      <p:cBhvr>
                                        <p:cTn id="35" dur="500"/>
                                        <p:tgtEl>
                                          <p:spTgt spid="11"/>
                                        </p:tgtEl>
                                      </p:cBhvr>
                                    </p:animEffect>
                                    <p:set>
                                      <p:cBhvr>
                                        <p:cTn id="36" dur="1" fill="hold">
                                          <p:stCondLst>
                                            <p:cond delay="499"/>
                                          </p:stCondLst>
                                        </p:cTn>
                                        <p:tgtEl>
                                          <p:spTgt spid="11"/>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ox(in)">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10" grpId="0" animBg="1"/>
      <p:bldP spid="10" grpId="1" animBg="1"/>
      <p:bldP spid="11" grpId="0" animBg="1"/>
      <p:bldP spid="11" grpId="1"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57158" y="285728"/>
            <a:ext cx="8429684" cy="1323439"/>
          </a:xfrm>
          <a:prstGeom prst="rect">
            <a:avLst/>
          </a:prstGeom>
        </p:spPr>
        <p:txBody>
          <a:bodyPr wrap="square">
            <a:spAutoFit/>
          </a:bodyPr>
          <a:lstStyle/>
          <a:p>
            <a:r>
              <a:rPr lang="es-AR" sz="2000" b="1" dirty="0" smtClean="0">
                <a:solidFill>
                  <a:schemeClr val="accent3">
                    <a:lumMod val="60000"/>
                    <a:lumOff val="40000"/>
                  </a:schemeClr>
                </a:solidFill>
                <a:latin typeface="Calibri" pitchFamily="34" charset="0"/>
                <a:cs typeface="Calibri" pitchFamily="34" charset="0"/>
              </a:rPr>
              <a:t>4. </a:t>
            </a:r>
            <a:r>
              <a:rPr lang="es-AR" sz="2000" dirty="0" smtClean="0">
                <a:latin typeface="Calibri" pitchFamily="34" charset="0"/>
                <a:cs typeface="Calibri" pitchFamily="34" charset="0"/>
              </a:rPr>
              <a:t>Cuáles </a:t>
            </a:r>
            <a:r>
              <a:rPr lang="es-AR" sz="2000" dirty="0">
                <a:latin typeface="Calibri" pitchFamily="34" charset="0"/>
                <a:cs typeface="Calibri" pitchFamily="34" charset="0"/>
              </a:rPr>
              <a:t>son la dosis de Urea y/o SPT de mayor respuesta a las variables de crecimiento analizadas. Dentro de ellas seleccione aquella  más conveniente: menor costo y que puede esperarse mayores respuestas con dosis más altas de N y/o P a las ya evaluadas.</a:t>
            </a:r>
          </a:p>
        </p:txBody>
      </p:sp>
      <p:sp>
        <p:nvSpPr>
          <p:cNvPr id="5" name="4 CuadroTexto"/>
          <p:cNvSpPr txBox="1"/>
          <p:nvPr/>
        </p:nvSpPr>
        <p:spPr>
          <a:xfrm>
            <a:off x="357158" y="1928802"/>
            <a:ext cx="8429684" cy="3693319"/>
          </a:xfrm>
          <a:prstGeom prst="rect">
            <a:avLst/>
          </a:prstGeom>
          <a:noFill/>
          <a:ln w="28575">
            <a:solidFill>
              <a:srgbClr val="FF0000"/>
            </a:solidFill>
          </a:ln>
        </p:spPr>
        <p:txBody>
          <a:bodyPr wrap="square" rtlCol="0">
            <a:spAutoFit/>
          </a:bodyPr>
          <a:lstStyle/>
          <a:p>
            <a:r>
              <a:rPr lang="es-AR" sz="2400" dirty="0">
                <a:latin typeface="Calibri" pitchFamily="34" charset="0"/>
                <a:cs typeface="Calibri" pitchFamily="34" charset="0"/>
              </a:rPr>
              <a:t>Las dosis de mayor crecimiento fueron</a:t>
            </a:r>
            <a:r>
              <a:rPr lang="es-AR" sz="2400" b="1" dirty="0">
                <a:latin typeface="Calibri" pitchFamily="34" charset="0"/>
                <a:cs typeface="Calibri" pitchFamily="34" charset="0"/>
              </a:rPr>
              <a:t>: 54-152</a:t>
            </a:r>
            <a:r>
              <a:rPr lang="es-AR" sz="2400" dirty="0">
                <a:latin typeface="Calibri" pitchFamily="34" charset="0"/>
                <a:cs typeface="Calibri" pitchFamily="34" charset="0"/>
              </a:rPr>
              <a:t>; </a:t>
            </a:r>
            <a:r>
              <a:rPr lang="es-AR" sz="2400" b="1" dirty="0">
                <a:latin typeface="Calibri" pitchFamily="34" charset="0"/>
                <a:cs typeface="Calibri" pitchFamily="34" charset="0"/>
              </a:rPr>
              <a:t>109-76</a:t>
            </a:r>
            <a:r>
              <a:rPr lang="es-AR" sz="2400" dirty="0">
                <a:latin typeface="Calibri" pitchFamily="34" charset="0"/>
                <a:cs typeface="Calibri" pitchFamily="34" charset="0"/>
              </a:rPr>
              <a:t>; </a:t>
            </a:r>
            <a:r>
              <a:rPr lang="es-AR" sz="2400" b="1" dirty="0">
                <a:latin typeface="Calibri" pitchFamily="34" charset="0"/>
                <a:cs typeface="Calibri" pitchFamily="34" charset="0"/>
              </a:rPr>
              <a:t>109-152</a:t>
            </a:r>
            <a:r>
              <a:rPr lang="es-AR" sz="2400" dirty="0" smtClean="0">
                <a:latin typeface="Calibri" pitchFamily="34" charset="0"/>
                <a:cs typeface="Calibri" pitchFamily="34" charset="0"/>
              </a:rPr>
              <a:t>.</a:t>
            </a:r>
          </a:p>
          <a:p>
            <a:endParaRPr lang="es-AR" sz="2400" dirty="0" smtClean="0">
              <a:latin typeface="Calibri" pitchFamily="34" charset="0"/>
              <a:cs typeface="Calibri" pitchFamily="34" charset="0"/>
            </a:endParaRPr>
          </a:p>
          <a:p>
            <a:r>
              <a:rPr lang="es-AR" sz="2400" dirty="0" smtClean="0">
                <a:latin typeface="Calibri" pitchFamily="34" charset="0"/>
                <a:cs typeface="Calibri" pitchFamily="34" charset="0"/>
              </a:rPr>
              <a:t>El </a:t>
            </a:r>
            <a:r>
              <a:rPr lang="es-AR" sz="2400" dirty="0">
                <a:latin typeface="Calibri" pitchFamily="34" charset="0"/>
                <a:cs typeface="Calibri" pitchFamily="34" charset="0"/>
              </a:rPr>
              <a:t>orden de respuesta al crecimiento es: 54-152; 109-76;109-76. </a:t>
            </a:r>
            <a:endParaRPr lang="es-AR" sz="2400" dirty="0" smtClean="0">
              <a:latin typeface="Calibri" pitchFamily="34" charset="0"/>
              <a:cs typeface="Calibri" pitchFamily="34" charset="0"/>
            </a:endParaRPr>
          </a:p>
          <a:p>
            <a:endParaRPr lang="es-AR" sz="2400" dirty="0" smtClean="0">
              <a:latin typeface="Calibri" pitchFamily="34" charset="0"/>
              <a:cs typeface="Calibri" pitchFamily="34" charset="0"/>
            </a:endParaRPr>
          </a:p>
          <a:p>
            <a:r>
              <a:rPr lang="es-AR" sz="2400" dirty="0" smtClean="0">
                <a:latin typeface="Calibri" pitchFamily="34" charset="0"/>
                <a:cs typeface="Calibri" pitchFamily="34" charset="0"/>
              </a:rPr>
              <a:t>El </a:t>
            </a:r>
            <a:r>
              <a:rPr lang="es-AR" sz="2400" dirty="0">
                <a:latin typeface="Calibri" pitchFamily="34" charset="0"/>
                <a:cs typeface="Calibri" pitchFamily="34" charset="0"/>
              </a:rPr>
              <a:t>orden respecto al costo por ha es: 109-152; 54-152 y 109-76. </a:t>
            </a:r>
            <a:endParaRPr lang="es-AR" sz="2400" dirty="0" smtClean="0">
              <a:latin typeface="Calibri" pitchFamily="34" charset="0"/>
              <a:cs typeface="Calibri" pitchFamily="34" charset="0"/>
            </a:endParaRPr>
          </a:p>
          <a:p>
            <a:r>
              <a:rPr lang="es-AR" sz="2400" dirty="0" smtClean="0">
                <a:latin typeface="Calibri" pitchFamily="34" charset="0"/>
                <a:cs typeface="Calibri" pitchFamily="34" charset="0"/>
              </a:rPr>
              <a:t>Descartada </a:t>
            </a:r>
            <a:r>
              <a:rPr lang="es-AR" sz="2400" dirty="0">
                <a:latin typeface="Calibri" pitchFamily="34" charset="0"/>
                <a:cs typeface="Calibri" pitchFamily="34" charset="0"/>
              </a:rPr>
              <a:t>la dosis de 109-152 por mayor costo y menor crecimiento de las tres se elige la dosis de </a:t>
            </a:r>
            <a:r>
              <a:rPr lang="es-AR" sz="2400" b="1" dirty="0">
                <a:latin typeface="Calibri" pitchFamily="34" charset="0"/>
                <a:cs typeface="Calibri" pitchFamily="34" charset="0"/>
              </a:rPr>
              <a:t>54-152</a:t>
            </a:r>
            <a:r>
              <a:rPr lang="es-AR" sz="2400" dirty="0">
                <a:latin typeface="Calibri" pitchFamily="34" charset="0"/>
                <a:cs typeface="Calibri" pitchFamily="34" charset="0"/>
              </a:rPr>
              <a:t> por mayor crecimiento pese a mayor costo respecto  a 109-76.</a:t>
            </a:r>
          </a:p>
          <a:p>
            <a:endParaRPr lang="es-AR" sz="2400" dirty="0" smtClean="0">
              <a:latin typeface="Calibri" pitchFamily="34" charset="0"/>
              <a:cs typeface="Calibri" pitchFamily="34" charset="0"/>
            </a:endParaRPr>
          </a:p>
          <a:p>
            <a:r>
              <a:rPr lang="es-AR" sz="2000" i="1" dirty="0" smtClean="0">
                <a:latin typeface="Calibri" pitchFamily="34" charset="0"/>
                <a:cs typeface="Calibri" pitchFamily="34" charset="0"/>
              </a:rPr>
              <a:t> </a:t>
            </a:r>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85720" y="357166"/>
            <a:ext cx="8215370" cy="1015663"/>
          </a:xfrm>
          <a:prstGeom prst="rect">
            <a:avLst/>
          </a:prstGeom>
        </p:spPr>
        <p:txBody>
          <a:bodyPr wrap="square">
            <a:spAutoFit/>
          </a:bodyPr>
          <a:lstStyle/>
          <a:p>
            <a:r>
              <a:rPr lang="es-AR" sz="2000" b="1" dirty="0" smtClean="0">
                <a:solidFill>
                  <a:schemeClr val="accent3">
                    <a:lumMod val="60000"/>
                    <a:lumOff val="40000"/>
                  </a:schemeClr>
                </a:solidFill>
                <a:latin typeface="Calibri" pitchFamily="34" charset="0"/>
                <a:cs typeface="Calibri" pitchFamily="34" charset="0"/>
              </a:rPr>
              <a:t>5. </a:t>
            </a:r>
            <a:r>
              <a:rPr lang="es-AR" sz="2000" dirty="0" smtClean="0">
                <a:latin typeface="Calibri" pitchFamily="34" charset="0"/>
                <a:cs typeface="Calibri" pitchFamily="34" charset="0"/>
              </a:rPr>
              <a:t>El </a:t>
            </a:r>
            <a:r>
              <a:rPr lang="es-AR" sz="2000" dirty="0">
                <a:latin typeface="Calibri" pitchFamily="34" charset="0"/>
                <a:cs typeface="Calibri" pitchFamily="34" charset="0"/>
              </a:rPr>
              <a:t>efecto de las dosis de fertilización de Urea y/o SPT de mayor respuesta sobre la biomasa total, de hojas, tallos y ramas. Calcule la biomasa total para dichas dosis y compare.</a:t>
            </a:r>
          </a:p>
        </p:txBody>
      </p:sp>
      <p:pic>
        <p:nvPicPr>
          <p:cNvPr id="19458" name="Imagen 5"/>
          <p:cNvPicPr>
            <a:picLocks noChangeAspect="1" noChangeArrowheads="1"/>
          </p:cNvPicPr>
          <p:nvPr/>
        </p:nvPicPr>
        <p:blipFill>
          <a:blip r:embed="rId2" cstate="print"/>
          <a:srcRect/>
          <a:stretch>
            <a:fillRect/>
          </a:stretch>
        </p:blipFill>
        <p:spPr bwMode="auto">
          <a:xfrm>
            <a:off x="357158" y="1928802"/>
            <a:ext cx="4305300" cy="2324100"/>
          </a:xfrm>
          <a:prstGeom prst="rect">
            <a:avLst/>
          </a:prstGeom>
          <a:noFill/>
        </p:spPr>
      </p:pic>
      <p:pic>
        <p:nvPicPr>
          <p:cNvPr id="19457"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2910" y="4429132"/>
            <a:ext cx="3635400" cy="285752"/>
          </a:xfrm>
          <a:prstGeom prst="rect">
            <a:avLst/>
          </a:prstGeom>
          <a:noFill/>
        </p:spPr>
      </p:pic>
      <p:sp>
        <p:nvSpPr>
          <p:cNvPr id="19459" name="Rectangle 3"/>
          <p:cNvSpPr>
            <a:spLocks noChangeArrowheads="1"/>
          </p:cNvSpPr>
          <p:nvPr/>
        </p:nvSpPr>
        <p:spPr bwMode="auto">
          <a:xfrm>
            <a:off x="214282" y="1500174"/>
            <a:ext cx="5214974" cy="4462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2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Figura 2. Biomasa a los 8 meses de fertilización con diferentes dosis de N y P.</a:t>
            </a:r>
            <a:endParaRPr kumimoji="0" lang="es-AR" sz="12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AR" sz="1100"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60" name="Rectangle 4"/>
          <p:cNvSpPr>
            <a:spLocks noChangeArrowheads="1"/>
          </p:cNvSpPr>
          <p:nvPr/>
        </p:nvSpPr>
        <p:spPr bwMode="auto">
          <a:xfrm>
            <a:off x="0" y="27813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a:p>
        </p:txBody>
      </p:sp>
      <p:sp>
        <p:nvSpPr>
          <p:cNvPr id="9" name="8 CuadroTexto"/>
          <p:cNvSpPr txBox="1"/>
          <p:nvPr/>
        </p:nvSpPr>
        <p:spPr>
          <a:xfrm>
            <a:off x="-32" y="6524976"/>
            <a:ext cx="8786842" cy="261610"/>
          </a:xfrm>
          <a:prstGeom prst="rect">
            <a:avLst/>
          </a:prstGeom>
          <a:noFill/>
        </p:spPr>
        <p:txBody>
          <a:bodyPr wrap="square" rtlCol="0">
            <a:spAutoFit/>
          </a:bodyPr>
          <a:lstStyle/>
          <a:p>
            <a:r>
              <a:rPr lang="es-AR" sz="1100" dirty="0">
                <a:latin typeface="Calibri" pitchFamily="34" charset="0"/>
                <a:cs typeface="Calibri" pitchFamily="34" charset="0"/>
              </a:rPr>
              <a:t>(FERTILIZACIÓN INICIAL EN </a:t>
            </a:r>
            <a:r>
              <a:rPr lang="es-AR" sz="1100" i="1" dirty="0" err="1">
                <a:latin typeface="Calibri" pitchFamily="34" charset="0"/>
                <a:cs typeface="Calibri" pitchFamily="34" charset="0"/>
              </a:rPr>
              <a:t>Eucalyptus</a:t>
            </a:r>
            <a:r>
              <a:rPr lang="es-AR" sz="1100" i="1" dirty="0">
                <a:latin typeface="Calibri" pitchFamily="34" charset="0"/>
                <a:cs typeface="Calibri" pitchFamily="34" charset="0"/>
              </a:rPr>
              <a:t> </a:t>
            </a:r>
            <a:r>
              <a:rPr lang="es-AR" sz="1100" i="1" dirty="0" err="1">
                <a:latin typeface="Calibri" pitchFamily="34" charset="0"/>
                <a:cs typeface="Calibri" pitchFamily="34" charset="0"/>
              </a:rPr>
              <a:t>globulus</a:t>
            </a:r>
            <a:r>
              <a:rPr lang="es-AR" sz="1100" dirty="0">
                <a:latin typeface="Calibri" pitchFamily="34" charset="0"/>
                <a:cs typeface="Calibri" pitchFamily="34" charset="0"/>
              </a:rPr>
              <a:t> LAB. RESULTADOS A LOS 8 MESES DE LA PLANTACION</a:t>
            </a:r>
            <a:r>
              <a:rPr lang="es-AR" sz="1100" dirty="0" smtClean="0">
                <a:latin typeface="Calibri" pitchFamily="34" charset="0"/>
                <a:cs typeface="Calibri" pitchFamily="34" charset="0"/>
              </a:rPr>
              <a:t>. </a:t>
            </a:r>
            <a:r>
              <a:rPr lang="es-AR" sz="1100" dirty="0" err="1">
                <a:latin typeface="Calibri" pitchFamily="34" charset="0"/>
                <a:cs typeface="Calibri" pitchFamily="34" charset="0"/>
              </a:rPr>
              <a:t>Lupi</a:t>
            </a:r>
            <a:r>
              <a:rPr lang="es-AR" sz="1100" dirty="0">
                <a:latin typeface="Calibri" pitchFamily="34" charset="0"/>
                <a:cs typeface="Calibri" pitchFamily="34" charset="0"/>
              </a:rPr>
              <a:t> A.M.; </a:t>
            </a:r>
            <a:r>
              <a:rPr lang="es-AR" sz="1100" dirty="0" err="1">
                <a:latin typeface="Calibri" pitchFamily="34" charset="0"/>
                <a:cs typeface="Calibri" pitchFamily="34" charset="0"/>
              </a:rPr>
              <a:t>Ferrere</a:t>
            </a:r>
            <a:r>
              <a:rPr lang="es-AR" sz="1100" dirty="0">
                <a:latin typeface="Calibri" pitchFamily="34" charset="0"/>
                <a:cs typeface="Calibri" pitchFamily="34" charset="0"/>
              </a:rPr>
              <a:t> P.; Fernández N. </a:t>
            </a:r>
            <a:r>
              <a:rPr lang="es-AR" sz="1100" dirty="0" err="1">
                <a:latin typeface="Calibri" pitchFamily="34" charset="0"/>
                <a:cs typeface="Calibri" pitchFamily="34" charset="0"/>
              </a:rPr>
              <a:t>Pathaver</a:t>
            </a:r>
            <a:r>
              <a:rPr lang="es-AR" sz="1100" dirty="0">
                <a:latin typeface="Calibri" pitchFamily="34" charset="0"/>
                <a:cs typeface="Calibri" pitchFamily="34" charset="0"/>
              </a:rPr>
              <a:t> </a:t>
            </a:r>
            <a:r>
              <a:rPr lang="es-AR" sz="1100" dirty="0" err="1">
                <a:latin typeface="Calibri" pitchFamily="34" charset="0"/>
                <a:cs typeface="Calibri" pitchFamily="34" charset="0"/>
              </a:rPr>
              <a:t>P</a:t>
            </a:r>
            <a:r>
              <a:rPr lang="es-AR" sz="1100" dirty="0" smtClean="0">
                <a:latin typeface="Calibri" pitchFamily="34" charset="0"/>
                <a:cs typeface="Calibri" pitchFamily="34" charset="0"/>
              </a:rPr>
              <a:t>.)</a:t>
            </a:r>
            <a:endParaRPr lang="es-AR" sz="1100" dirty="0"/>
          </a:p>
        </p:txBody>
      </p:sp>
      <p:sp>
        <p:nvSpPr>
          <p:cNvPr id="10" name="9 CuadroTexto"/>
          <p:cNvSpPr txBox="1"/>
          <p:nvPr/>
        </p:nvSpPr>
        <p:spPr>
          <a:xfrm>
            <a:off x="4500562" y="1785926"/>
            <a:ext cx="3857594" cy="1231106"/>
          </a:xfrm>
          <a:prstGeom prst="rect">
            <a:avLst/>
          </a:prstGeom>
          <a:noFill/>
          <a:ln w="38100">
            <a:solidFill>
              <a:srgbClr val="FF0000"/>
            </a:solidFill>
          </a:ln>
        </p:spPr>
        <p:txBody>
          <a:bodyPr wrap="none" rtlCol="0">
            <a:spAutoFit/>
          </a:bodyPr>
          <a:lstStyle/>
          <a:p>
            <a:r>
              <a:rPr lang="es-AR" sz="1400" b="1" dirty="0">
                <a:latin typeface="Calibri" pitchFamily="34" charset="0"/>
                <a:cs typeface="Calibri" pitchFamily="34" charset="0"/>
              </a:rPr>
              <a:t>Biomasa Total (54-152) =  DAC 2,90= 458,34 gr/pl.</a:t>
            </a:r>
            <a:endParaRPr lang="es-AR" sz="1400" dirty="0">
              <a:latin typeface="Calibri" pitchFamily="34" charset="0"/>
              <a:cs typeface="Calibri" pitchFamily="34" charset="0"/>
            </a:endParaRPr>
          </a:p>
          <a:p>
            <a:r>
              <a:rPr lang="es-AR" sz="1400" b="1" dirty="0">
                <a:latin typeface="Calibri" pitchFamily="34" charset="0"/>
                <a:cs typeface="Calibri" pitchFamily="34" charset="0"/>
              </a:rPr>
              <a:t>Biomasa Total (109-76) = DAC 2,62= 378,81 gr/pl.</a:t>
            </a:r>
            <a:endParaRPr lang="es-AR" sz="1400" dirty="0">
              <a:latin typeface="Calibri" pitchFamily="34" charset="0"/>
              <a:cs typeface="Calibri" pitchFamily="34" charset="0"/>
            </a:endParaRPr>
          </a:p>
          <a:p>
            <a:r>
              <a:rPr lang="es-AR" sz="1400" b="1" dirty="0">
                <a:latin typeface="Calibri" pitchFamily="34" charset="0"/>
                <a:cs typeface="Calibri" pitchFamily="34" charset="0"/>
              </a:rPr>
              <a:t> Biomasa Total (109-152) =  DAC 2,77= 420 gr/</a:t>
            </a:r>
            <a:r>
              <a:rPr lang="es-AR" sz="1400" b="1" dirty="0" err="1">
                <a:latin typeface="Calibri" pitchFamily="34" charset="0"/>
                <a:cs typeface="Calibri" pitchFamily="34" charset="0"/>
              </a:rPr>
              <a:t>pl</a:t>
            </a:r>
            <a:endParaRPr lang="es-AR" sz="1400" dirty="0">
              <a:latin typeface="Calibri" pitchFamily="34" charset="0"/>
              <a:cs typeface="Calibri" pitchFamily="34" charset="0"/>
            </a:endParaRPr>
          </a:p>
          <a:p>
            <a:r>
              <a:rPr lang="es-AR" sz="1400" b="1" dirty="0">
                <a:latin typeface="Calibri" pitchFamily="34" charset="0"/>
                <a:cs typeface="Calibri" pitchFamily="34" charset="0"/>
              </a:rPr>
              <a:t>Biomasa Total (0-0) = DAC 1,40= 116,80 gr/</a:t>
            </a:r>
            <a:r>
              <a:rPr lang="es-AR" sz="1400" b="1" dirty="0" err="1">
                <a:latin typeface="Calibri" pitchFamily="34" charset="0"/>
                <a:cs typeface="Calibri" pitchFamily="34" charset="0"/>
              </a:rPr>
              <a:t>pl</a:t>
            </a:r>
            <a:endParaRPr lang="es-AR" sz="1400" dirty="0">
              <a:latin typeface="Calibri" pitchFamily="34" charset="0"/>
              <a:cs typeface="Calibri" pitchFamily="34" charset="0"/>
            </a:endParaRPr>
          </a:p>
          <a:p>
            <a:endParaRPr lang="es-AR" dirty="0"/>
          </a:p>
        </p:txBody>
      </p:sp>
      <p:sp>
        <p:nvSpPr>
          <p:cNvPr id="11" name="10 CuadroTexto"/>
          <p:cNvSpPr txBox="1"/>
          <p:nvPr/>
        </p:nvSpPr>
        <p:spPr>
          <a:xfrm>
            <a:off x="4500562" y="3143248"/>
            <a:ext cx="4214842" cy="2092881"/>
          </a:xfrm>
          <a:prstGeom prst="rect">
            <a:avLst/>
          </a:prstGeom>
          <a:noFill/>
        </p:spPr>
        <p:txBody>
          <a:bodyPr wrap="square" rtlCol="0">
            <a:spAutoFit/>
          </a:bodyPr>
          <a:lstStyle/>
          <a:p>
            <a:r>
              <a:rPr lang="es-AR" sz="1400" b="1" dirty="0" smtClean="0">
                <a:latin typeface="Calibri" pitchFamily="34" charset="0"/>
                <a:cs typeface="Calibri" pitchFamily="34" charset="0"/>
              </a:rPr>
              <a:t>Tomando </a:t>
            </a:r>
            <a:r>
              <a:rPr lang="es-AR" sz="1400" b="1" dirty="0">
                <a:latin typeface="Calibri" pitchFamily="34" charset="0"/>
                <a:cs typeface="Calibri" pitchFamily="34" charset="0"/>
              </a:rPr>
              <a:t>la dosis de mayor crecimiento (54-152) los mayores aumentos en biomasa se dieron en ramas&gt; tallos&gt; hojas. La Biomasa total  de dicha dosis fue casi 5 veces mayor que la del testigo. Las mayores acumulaciones de biomasa en ramas y en hojas podrían significar un aumento en la intercepción de la radiación, con mayores tasas fotosintéticas que se traduciría en un mayor crecimiento potencial. </a:t>
            </a:r>
          </a:p>
          <a:p>
            <a:endParaRPr lang="es-A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in)">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564</TotalTime>
  <Words>5194</Words>
  <Application>Microsoft Office PowerPoint</Application>
  <PresentationFormat>Presentación en pantalla (4:3)</PresentationFormat>
  <Paragraphs>876</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Mirador</vt:lpstr>
      <vt:lpstr>UNIDAD DIDÁCTICA D D9: Fertilidad Química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DIDÁCTICA D D9: Fertilidad Química</dc:title>
  <dc:creator>Miriam</dc:creator>
  <cp:lastModifiedBy>Usuario</cp:lastModifiedBy>
  <cp:revision>52</cp:revision>
  <dcterms:created xsi:type="dcterms:W3CDTF">2018-06-02T00:37:51Z</dcterms:created>
  <dcterms:modified xsi:type="dcterms:W3CDTF">2019-06-11T23:45:32Z</dcterms:modified>
</cp:coreProperties>
</file>