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62" r:id="rId6"/>
    <p:sldId id="279" r:id="rId7"/>
    <p:sldId id="263" r:id="rId8"/>
    <p:sldId id="264" r:id="rId9"/>
    <p:sldId id="266" r:id="rId10"/>
    <p:sldId id="275" r:id="rId11"/>
    <p:sldId id="270" r:id="rId12"/>
    <p:sldId id="274" r:id="rId13"/>
    <p:sldId id="276" r:id="rId14"/>
    <p:sldId id="277" r:id="rId15"/>
    <p:sldId id="278" r:id="rId16"/>
    <p:sldId id="273" r:id="rId17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3CC"/>
    <a:srgbClr val="FFFF99"/>
    <a:srgbClr val="FFCC99"/>
    <a:srgbClr val="FFFF00"/>
    <a:srgbClr val="CCFFFF"/>
    <a:srgbClr val="0099CC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4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244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4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DDE2050-7506-4FFA-ACBA-E07DDE91F5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9C6773-1662-495B-A314-5162997B1AD0}" type="slidenum">
              <a:rPr lang="es-ES" smtClean="0"/>
              <a:pPr/>
              <a:t>6</a:t>
            </a:fld>
            <a:endParaRPr lang="es-E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CF1715-A6FF-4CA5-BC8C-7065164F558C}" type="slidenum">
              <a:rPr lang="es-ES" smtClean="0"/>
              <a:pPr/>
              <a:t>16</a:t>
            </a:fld>
            <a:endParaRPr lang="es-E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2000" cy="3429000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AE0CD-BD7C-47AB-B976-F1A2379896D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6E21E-3443-4048-BC85-02EEB04C77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0B024-CA86-474E-9111-4181B996F0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D5785-6C39-475A-9364-DFAD45586C5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12416-5E2B-46CE-BA23-41ECCC811D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15AD8-DB21-40DC-B2EB-EFCD705DDCD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64521-E740-45BC-AA4A-235A3122519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53685-261E-41B5-9B8C-F03D51FA8D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7A06E-8F38-478E-B0DB-86A1551D04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A1673-9870-4EE6-B577-17DDFD3FE87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F11E6-5C99-4393-BC40-ABAD638FE2C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AE063-5B72-4893-BDD5-0EEA6C6C236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1C52E616-7563-4DEB-AF51-027422B0D41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Office_Excel_97-20031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Office_Excel_97-20032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Hoja_de_c_lculo_de_Microsoft_Office_Excel_97-20033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Hoja_de_c_lculo_de_Microsoft_Office_Excel_97-20034.xls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1768475" y="21685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187450" y="6021388"/>
            <a:ext cx="6913563" cy="609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s-ES_tradnl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Facultad de Ciencias Agrarias y Forestales (UNLP)</a:t>
            </a:r>
          </a:p>
          <a:p>
            <a:pPr algn="ctr" eaLnBrk="0" hangingPunct="0">
              <a:defRPr/>
            </a:pPr>
            <a:r>
              <a:rPr lang="es-ES_tradnl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Curso de Silvicultura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763713" y="1557338"/>
            <a:ext cx="6153150" cy="34163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s-ES_tradnl" sz="7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Criterios de </a:t>
            </a:r>
            <a:r>
              <a:rPr lang="es-ES_tradnl" sz="7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cortabilidad</a:t>
            </a:r>
            <a:endParaRPr lang="es-ES_tradnl" sz="72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 eaLnBrk="0" hangingPunct="0">
              <a:defRPr/>
            </a:pPr>
            <a:endParaRPr lang="es-ES_tradnl" sz="7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 flipV="1">
            <a:off x="0" y="5805488"/>
            <a:ext cx="9144000" cy="144462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FAFD00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7972" name="Picture 4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7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760413"/>
            <a:ext cx="21828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s-ES" u="sng">
                <a:solidFill>
                  <a:schemeClr val="tx2"/>
                </a:solidFill>
              </a:rPr>
              <a:t>4. Criterio ecológico</a:t>
            </a:r>
          </a:p>
        </p:txBody>
      </p:sp>
      <p:sp>
        <p:nvSpPr>
          <p:cNvPr id="15371" name="Rectangle 4"/>
          <p:cNvSpPr>
            <a:spLocks noChangeArrowheads="1"/>
          </p:cNvSpPr>
          <p:nvPr/>
        </p:nvSpPr>
        <p:spPr bwMode="auto">
          <a:xfrm>
            <a:off x="142875" y="1214438"/>
            <a:ext cx="23764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 b="1"/>
              <a:t>Turno o rotación ecológica</a:t>
            </a:r>
            <a:endParaRPr lang="es-ES" sz="1600" b="1">
              <a:solidFill>
                <a:srgbClr val="FF9900"/>
              </a:solidFill>
            </a:endParaRPr>
          </a:p>
        </p:txBody>
      </p:sp>
      <p:sp>
        <p:nvSpPr>
          <p:cNvPr id="15372" name="Rectangle 5"/>
          <p:cNvSpPr>
            <a:spLocks noChangeArrowheads="1"/>
          </p:cNvSpPr>
          <p:nvPr/>
        </p:nvSpPr>
        <p:spPr bwMode="auto">
          <a:xfrm>
            <a:off x="2338388" y="1341438"/>
            <a:ext cx="6948487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s-ES" sz="1600"/>
              <a:t>Tiempo necesario para que un sistema natural (rodal) después de aplicado un tratamiento silvícola recupere sus condiciones de productividad previas al inicio del ciclo .</a:t>
            </a:r>
            <a:br>
              <a:rPr lang="es-ES" sz="1600"/>
            </a:br>
            <a:endParaRPr lang="es-ES" sz="160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s-ES" sz="1600"/>
              <a:t>Recomposición de sus ciclos de nutrientes y los mecanismos de equilibrio de estos ciclos. 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endParaRPr lang="es-ES" sz="160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s-ES" sz="1600"/>
              <a:t>Estimación mediante simulación de la exportación de nutrientes y carbono fuera del sistema producida por diferentes sistemas silvícolas.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r>
              <a:rPr lang="es-ES" sz="1600"/>
              <a:t> 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s-ES" sz="1600"/>
              <a:t>Relevante al considerar el manejo sustentable y la producción sostenida. </a:t>
            </a:r>
          </a:p>
        </p:txBody>
      </p:sp>
      <p:sp>
        <p:nvSpPr>
          <p:cNvPr id="460806" name="Rectangle 6"/>
          <p:cNvSpPr>
            <a:spLocks noChangeArrowheads="1"/>
          </p:cNvSpPr>
          <p:nvPr/>
        </p:nvSpPr>
        <p:spPr bwMode="auto">
          <a:xfrm>
            <a:off x="1071563" y="5214938"/>
            <a:ext cx="2305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Kimmins (1974)</a:t>
            </a:r>
            <a:endParaRPr lang="es-ES" sz="1600"/>
          </a:p>
        </p:txBody>
      </p:sp>
      <p:sp>
        <p:nvSpPr>
          <p:cNvPr id="460807" name="Rectangle 7"/>
          <p:cNvSpPr>
            <a:spLocks noChangeArrowheads="1"/>
          </p:cNvSpPr>
          <p:nvPr/>
        </p:nvSpPr>
        <p:spPr bwMode="auto">
          <a:xfrm>
            <a:off x="1000125" y="5715000"/>
            <a:ext cx="3379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/>
              <a:t>Concepto de rotación ecológica</a:t>
            </a:r>
          </a:p>
        </p:txBody>
      </p:sp>
      <p:sp>
        <p:nvSpPr>
          <p:cNvPr id="460809" name="Rectangle 9"/>
          <p:cNvSpPr>
            <a:spLocks noChangeArrowheads="1"/>
          </p:cNvSpPr>
          <p:nvPr/>
        </p:nvSpPr>
        <p:spPr bwMode="auto">
          <a:xfrm>
            <a:off x="5143500" y="5286375"/>
            <a:ext cx="2449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/>
              <a:t>1. Sucesión ecológica</a:t>
            </a:r>
          </a:p>
        </p:txBody>
      </p:sp>
      <p:sp>
        <p:nvSpPr>
          <p:cNvPr id="460810" name="Rectangle 10"/>
          <p:cNvSpPr>
            <a:spLocks noChangeArrowheads="1"/>
          </p:cNvSpPr>
          <p:nvPr/>
        </p:nvSpPr>
        <p:spPr bwMode="auto">
          <a:xfrm>
            <a:off x="5143500" y="6000750"/>
            <a:ext cx="29686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/>
              <a:t>2. Almacenaje de nutrientes del sitio</a:t>
            </a:r>
          </a:p>
        </p:txBody>
      </p:sp>
      <p:sp>
        <p:nvSpPr>
          <p:cNvPr id="460811" name="Line 11"/>
          <p:cNvSpPr>
            <a:spLocks noChangeShapeType="1"/>
          </p:cNvSpPr>
          <p:nvPr/>
        </p:nvSpPr>
        <p:spPr bwMode="auto">
          <a:xfrm flipV="1">
            <a:off x="4643438" y="5500688"/>
            <a:ext cx="4318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60812" name="Line 12"/>
          <p:cNvSpPr>
            <a:spLocks noChangeShapeType="1"/>
          </p:cNvSpPr>
          <p:nvPr/>
        </p:nvSpPr>
        <p:spPr bwMode="auto">
          <a:xfrm>
            <a:off x="4572000" y="5929313"/>
            <a:ext cx="4318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0" y="404813"/>
            <a:ext cx="2268538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600"/>
              <a:t>Rotación ecológica en términos del almacenaje de nutrientes del sitio</a:t>
            </a:r>
          </a:p>
        </p:txBody>
      </p:sp>
      <p:grpSp>
        <p:nvGrpSpPr>
          <p:cNvPr id="14339" name="5 Grupo"/>
          <p:cNvGrpSpPr>
            <a:grpSpLocks/>
          </p:cNvGrpSpPr>
          <p:nvPr/>
        </p:nvGrpSpPr>
        <p:grpSpPr bwMode="auto">
          <a:xfrm>
            <a:off x="2700338" y="0"/>
            <a:ext cx="6443662" cy="6858000"/>
            <a:chOff x="2700338" y="0"/>
            <a:chExt cx="6443662" cy="6858000"/>
          </a:xfrm>
        </p:grpSpPr>
        <p:pic>
          <p:nvPicPr>
            <p:cNvPr id="14340" name="Picture 5" descr="Rotación eco nut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700338" y="0"/>
              <a:ext cx="6443662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1" name="3 CuadroTexto"/>
            <p:cNvSpPr txBox="1">
              <a:spLocks noChangeArrowheads="1"/>
            </p:cNvSpPr>
            <p:nvPr/>
          </p:nvSpPr>
          <p:spPr bwMode="auto">
            <a:xfrm>
              <a:off x="7143768" y="4572008"/>
              <a:ext cx="1714512" cy="33855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>
                  <a:solidFill>
                    <a:srgbClr val="000000"/>
                  </a:solidFill>
                </a:rPr>
                <a:t>Umbral crítico SP</a:t>
              </a:r>
            </a:p>
          </p:txBody>
        </p:sp>
        <p:sp>
          <p:nvSpPr>
            <p:cNvPr id="14342" name="4 CuadroTexto"/>
            <p:cNvSpPr txBox="1">
              <a:spLocks noChangeArrowheads="1"/>
            </p:cNvSpPr>
            <p:nvPr/>
          </p:nvSpPr>
          <p:spPr bwMode="auto">
            <a:xfrm>
              <a:off x="6929454" y="5786454"/>
              <a:ext cx="1857388" cy="33855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>
                  <a:solidFill>
                    <a:srgbClr val="000000"/>
                  </a:solidFill>
                </a:rPr>
                <a:t>Umbral crítico SR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 rot="5400000">
            <a:off x="-1321594" y="2964657"/>
            <a:ext cx="5000625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214438" y="1285875"/>
            <a:ext cx="1071562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>
            <a:off x="1429544" y="2142331"/>
            <a:ext cx="1714500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rot="10800000">
            <a:off x="1214438" y="3286125"/>
            <a:ext cx="7643812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Forma libre"/>
          <p:cNvSpPr/>
          <p:nvPr/>
        </p:nvSpPr>
        <p:spPr>
          <a:xfrm>
            <a:off x="2286000" y="1285875"/>
            <a:ext cx="2928938" cy="1714500"/>
          </a:xfrm>
          <a:custGeom>
            <a:avLst/>
            <a:gdLst>
              <a:gd name="connsiteX0" fmla="*/ 0 w 2098964"/>
              <a:gd name="connsiteY0" fmla="*/ 1616363 h 1616363"/>
              <a:gd name="connsiteX1" fmla="*/ 983673 w 2098964"/>
              <a:gd name="connsiteY1" fmla="*/ 1214581 h 1616363"/>
              <a:gd name="connsiteX2" fmla="*/ 1925782 w 2098964"/>
              <a:gd name="connsiteY2" fmla="*/ 189345 h 1616363"/>
              <a:gd name="connsiteX3" fmla="*/ 2022764 w 2098964"/>
              <a:gd name="connsiteY3" fmla="*/ 78508 h 1616363"/>
              <a:gd name="connsiteX4" fmla="*/ 2036618 w 2098964"/>
              <a:gd name="connsiteY4" fmla="*/ 78508 h 161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964" h="1616363">
                <a:moveTo>
                  <a:pt x="0" y="1616363"/>
                </a:moveTo>
                <a:cubicBezTo>
                  <a:pt x="331354" y="1534390"/>
                  <a:pt x="662709" y="1452417"/>
                  <a:pt x="983673" y="1214581"/>
                </a:cubicBezTo>
                <a:cubicBezTo>
                  <a:pt x="1304637" y="976745"/>
                  <a:pt x="1752600" y="378690"/>
                  <a:pt x="1925782" y="189345"/>
                </a:cubicBezTo>
                <a:cubicBezTo>
                  <a:pt x="2098964" y="0"/>
                  <a:pt x="2004291" y="96981"/>
                  <a:pt x="2022764" y="78508"/>
                </a:cubicBezTo>
                <a:cubicBezTo>
                  <a:pt x="2041237" y="60035"/>
                  <a:pt x="2038927" y="69271"/>
                  <a:pt x="2036618" y="78508"/>
                </a:cubicBezTo>
              </a:path>
            </a:pathLst>
          </a:cu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cxnSp>
        <p:nvCxnSpPr>
          <p:cNvPr id="34" name="33 Conector recto"/>
          <p:cNvCxnSpPr>
            <a:stCxn id="33" idx="4"/>
          </p:cNvCxnSpPr>
          <p:nvPr/>
        </p:nvCxnSpPr>
        <p:spPr>
          <a:xfrm>
            <a:off x="5127625" y="1368425"/>
            <a:ext cx="15875" cy="163195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5" name="34 Forma libre"/>
          <p:cNvSpPr/>
          <p:nvPr/>
        </p:nvSpPr>
        <p:spPr>
          <a:xfrm>
            <a:off x="5143500" y="1285875"/>
            <a:ext cx="3071813" cy="1687513"/>
          </a:xfrm>
          <a:custGeom>
            <a:avLst/>
            <a:gdLst>
              <a:gd name="connsiteX0" fmla="*/ 0 w 2098964"/>
              <a:gd name="connsiteY0" fmla="*/ 1616363 h 1616363"/>
              <a:gd name="connsiteX1" fmla="*/ 983673 w 2098964"/>
              <a:gd name="connsiteY1" fmla="*/ 1214581 h 1616363"/>
              <a:gd name="connsiteX2" fmla="*/ 1925782 w 2098964"/>
              <a:gd name="connsiteY2" fmla="*/ 189345 h 1616363"/>
              <a:gd name="connsiteX3" fmla="*/ 2022764 w 2098964"/>
              <a:gd name="connsiteY3" fmla="*/ 78508 h 1616363"/>
              <a:gd name="connsiteX4" fmla="*/ 2036618 w 2098964"/>
              <a:gd name="connsiteY4" fmla="*/ 78508 h 161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964" h="1616363">
                <a:moveTo>
                  <a:pt x="0" y="1616363"/>
                </a:moveTo>
                <a:cubicBezTo>
                  <a:pt x="331354" y="1534390"/>
                  <a:pt x="662709" y="1452417"/>
                  <a:pt x="983673" y="1214581"/>
                </a:cubicBezTo>
                <a:cubicBezTo>
                  <a:pt x="1304637" y="976745"/>
                  <a:pt x="1752600" y="378690"/>
                  <a:pt x="1925782" y="189345"/>
                </a:cubicBezTo>
                <a:cubicBezTo>
                  <a:pt x="2098964" y="0"/>
                  <a:pt x="2004291" y="96981"/>
                  <a:pt x="2022764" y="78508"/>
                </a:cubicBezTo>
                <a:cubicBezTo>
                  <a:pt x="2041237" y="60035"/>
                  <a:pt x="2038927" y="69271"/>
                  <a:pt x="2036618" y="78508"/>
                </a:cubicBezTo>
              </a:path>
            </a:pathLst>
          </a:cu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cxnSp>
        <p:nvCxnSpPr>
          <p:cNvPr id="36" name="35 Conector recto"/>
          <p:cNvCxnSpPr/>
          <p:nvPr/>
        </p:nvCxnSpPr>
        <p:spPr>
          <a:xfrm rot="5400000">
            <a:off x="7358856" y="2142332"/>
            <a:ext cx="1571625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rot="10800000">
            <a:off x="1143000" y="4786313"/>
            <a:ext cx="7572375" cy="714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1" name="3 CuadroTexto"/>
          <p:cNvSpPr txBox="1">
            <a:spLocks noChangeArrowheads="1"/>
          </p:cNvSpPr>
          <p:nvPr/>
        </p:nvSpPr>
        <p:spPr bwMode="auto">
          <a:xfrm>
            <a:off x="7000875" y="3571875"/>
            <a:ext cx="1714500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Umbral crítico SP</a:t>
            </a:r>
          </a:p>
        </p:txBody>
      </p:sp>
      <p:sp>
        <p:nvSpPr>
          <p:cNvPr id="15372" name="4 CuadroTexto"/>
          <p:cNvSpPr txBox="1">
            <a:spLocks noChangeArrowheads="1"/>
          </p:cNvSpPr>
          <p:nvPr/>
        </p:nvSpPr>
        <p:spPr bwMode="auto">
          <a:xfrm>
            <a:off x="6929438" y="4429125"/>
            <a:ext cx="1857375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Umbral crítico SR</a:t>
            </a:r>
          </a:p>
        </p:txBody>
      </p:sp>
      <p:sp>
        <p:nvSpPr>
          <p:cNvPr id="63" name="4 CuadroTexto"/>
          <p:cNvSpPr txBox="1">
            <a:spLocks noChangeArrowheads="1"/>
          </p:cNvSpPr>
          <p:nvPr/>
        </p:nvSpPr>
        <p:spPr bwMode="auto">
          <a:xfrm>
            <a:off x="4857750" y="285750"/>
            <a:ext cx="500063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RE</a:t>
            </a:r>
          </a:p>
        </p:txBody>
      </p:sp>
      <p:sp>
        <p:nvSpPr>
          <p:cNvPr id="64" name="4 CuadroTexto"/>
          <p:cNvSpPr txBox="1">
            <a:spLocks noChangeArrowheads="1"/>
          </p:cNvSpPr>
          <p:nvPr/>
        </p:nvSpPr>
        <p:spPr bwMode="auto">
          <a:xfrm>
            <a:off x="2071688" y="233363"/>
            <a:ext cx="500062" cy="3381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65" name="4 CuadroTexto"/>
          <p:cNvSpPr txBox="1">
            <a:spLocks noChangeArrowheads="1"/>
          </p:cNvSpPr>
          <p:nvPr/>
        </p:nvSpPr>
        <p:spPr bwMode="auto">
          <a:xfrm>
            <a:off x="7786688" y="285750"/>
            <a:ext cx="500062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RE</a:t>
            </a:r>
          </a:p>
        </p:txBody>
      </p:sp>
      <p:sp>
        <p:nvSpPr>
          <p:cNvPr id="66" name="65 Flecha abajo"/>
          <p:cNvSpPr/>
          <p:nvPr/>
        </p:nvSpPr>
        <p:spPr>
          <a:xfrm>
            <a:off x="2214563" y="642938"/>
            <a:ext cx="214312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67" name="66 Flecha abajo"/>
          <p:cNvSpPr/>
          <p:nvPr/>
        </p:nvSpPr>
        <p:spPr>
          <a:xfrm>
            <a:off x="5000625" y="642938"/>
            <a:ext cx="214313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68" name="67 Flecha abajo"/>
          <p:cNvSpPr/>
          <p:nvPr/>
        </p:nvSpPr>
        <p:spPr>
          <a:xfrm>
            <a:off x="8001000" y="642938"/>
            <a:ext cx="214313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5379" name="3 CuadroTexto"/>
          <p:cNvSpPr txBox="1">
            <a:spLocks noChangeArrowheads="1"/>
          </p:cNvSpPr>
          <p:nvPr/>
        </p:nvSpPr>
        <p:spPr bwMode="auto">
          <a:xfrm rot="-5400000">
            <a:off x="-978694" y="3193257"/>
            <a:ext cx="3071813" cy="4000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>
                <a:solidFill>
                  <a:srgbClr val="000000"/>
                </a:solidFill>
              </a:rPr>
              <a:t>Almacenaje de nutrientes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 rot="5400000">
            <a:off x="-1321594" y="2964657"/>
            <a:ext cx="5000625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214438" y="1285875"/>
            <a:ext cx="1071562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>
            <a:off x="1858169" y="1713706"/>
            <a:ext cx="857250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rot="10800000">
            <a:off x="1214438" y="2571750"/>
            <a:ext cx="7572375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Forma libre"/>
          <p:cNvSpPr/>
          <p:nvPr/>
        </p:nvSpPr>
        <p:spPr>
          <a:xfrm>
            <a:off x="2286000" y="1428750"/>
            <a:ext cx="1928813" cy="687388"/>
          </a:xfrm>
          <a:custGeom>
            <a:avLst/>
            <a:gdLst>
              <a:gd name="connsiteX0" fmla="*/ 0 w 2098964"/>
              <a:gd name="connsiteY0" fmla="*/ 1616363 h 1616363"/>
              <a:gd name="connsiteX1" fmla="*/ 983673 w 2098964"/>
              <a:gd name="connsiteY1" fmla="*/ 1214581 h 1616363"/>
              <a:gd name="connsiteX2" fmla="*/ 1925782 w 2098964"/>
              <a:gd name="connsiteY2" fmla="*/ 189345 h 1616363"/>
              <a:gd name="connsiteX3" fmla="*/ 2022764 w 2098964"/>
              <a:gd name="connsiteY3" fmla="*/ 78508 h 1616363"/>
              <a:gd name="connsiteX4" fmla="*/ 2036618 w 2098964"/>
              <a:gd name="connsiteY4" fmla="*/ 78508 h 161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964" h="1616363">
                <a:moveTo>
                  <a:pt x="0" y="1616363"/>
                </a:moveTo>
                <a:cubicBezTo>
                  <a:pt x="331354" y="1534390"/>
                  <a:pt x="662709" y="1452417"/>
                  <a:pt x="983673" y="1214581"/>
                </a:cubicBezTo>
                <a:cubicBezTo>
                  <a:pt x="1304637" y="976745"/>
                  <a:pt x="1752600" y="378690"/>
                  <a:pt x="1925782" y="189345"/>
                </a:cubicBezTo>
                <a:cubicBezTo>
                  <a:pt x="2098964" y="0"/>
                  <a:pt x="2004291" y="96981"/>
                  <a:pt x="2022764" y="78508"/>
                </a:cubicBezTo>
                <a:cubicBezTo>
                  <a:pt x="2041237" y="60035"/>
                  <a:pt x="2038927" y="69271"/>
                  <a:pt x="2036618" y="78508"/>
                </a:cubicBezTo>
              </a:path>
            </a:pathLst>
          </a:cu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cxnSp>
        <p:nvCxnSpPr>
          <p:cNvPr id="38" name="37 Conector recto"/>
          <p:cNvCxnSpPr/>
          <p:nvPr/>
        </p:nvCxnSpPr>
        <p:spPr>
          <a:xfrm rot="16200000" flipH="1">
            <a:off x="3679031" y="1964532"/>
            <a:ext cx="1071563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9" name="38 Forma libre"/>
          <p:cNvSpPr/>
          <p:nvPr/>
        </p:nvSpPr>
        <p:spPr>
          <a:xfrm>
            <a:off x="4214813" y="2143125"/>
            <a:ext cx="1785937" cy="401638"/>
          </a:xfrm>
          <a:custGeom>
            <a:avLst/>
            <a:gdLst>
              <a:gd name="connsiteX0" fmla="*/ 0 w 2098964"/>
              <a:gd name="connsiteY0" fmla="*/ 1616363 h 1616363"/>
              <a:gd name="connsiteX1" fmla="*/ 983673 w 2098964"/>
              <a:gd name="connsiteY1" fmla="*/ 1214581 h 1616363"/>
              <a:gd name="connsiteX2" fmla="*/ 1925782 w 2098964"/>
              <a:gd name="connsiteY2" fmla="*/ 189345 h 1616363"/>
              <a:gd name="connsiteX3" fmla="*/ 2022764 w 2098964"/>
              <a:gd name="connsiteY3" fmla="*/ 78508 h 1616363"/>
              <a:gd name="connsiteX4" fmla="*/ 2036618 w 2098964"/>
              <a:gd name="connsiteY4" fmla="*/ 78508 h 161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964" h="1616363">
                <a:moveTo>
                  <a:pt x="0" y="1616363"/>
                </a:moveTo>
                <a:cubicBezTo>
                  <a:pt x="331354" y="1534390"/>
                  <a:pt x="662709" y="1452417"/>
                  <a:pt x="983673" y="1214581"/>
                </a:cubicBezTo>
                <a:cubicBezTo>
                  <a:pt x="1304637" y="976745"/>
                  <a:pt x="1752600" y="378690"/>
                  <a:pt x="1925782" y="189345"/>
                </a:cubicBezTo>
                <a:cubicBezTo>
                  <a:pt x="2098964" y="0"/>
                  <a:pt x="2004291" y="96981"/>
                  <a:pt x="2022764" y="78508"/>
                </a:cubicBezTo>
                <a:cubicBezTo>
                  <a:pt x="2041237" y="60035"/>
                  <a:pt x="2038927" y="69271"/>
                  <a:pt x="2036618" y="78508"/>
                </a:cubicBezTo>
              </a:path>
            </a:pathLst>
          </a:cu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cxnSp>
        <p:nvCxnSpPr>
          <p:cNvPr id="40" name="39 Conector recto"/>
          <p:cNvCxnSpPr/>
          <p:nvPr/>
        </p:nvCxnSpPr>
        <p:spPr>
          <a:xfrm rot="5400000">
            <a:off x="5251450" y="2820988"/>
            <a:ext cx="1357313" cy="1587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rot="10800000">
            <a:off x="1143000" y="5000625"/>
            <a:ext cx="7572375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50 Forma libre"/>
          <p:cNvSpPr/>
          <p:nvPr/>
        </p:nvSpPr>
        <p:spPr>
          <a:xfrm>
            <a:off x="5929313" y="3143250"/>
            <a:ext cx="1785937" cy="401638"/>
          </a:xfrm>
          <a:custGeom>
            <a:avLst/>
            <a:gdLst>
              <a:gd name="connsiteX0" fmla="*/ 0 w 2098964"/>
              <a:gd name="connsiteY0" fmla="*/ 1616363 h 1616363"/>
              <a:gd name="connsiteX1" fmla="*/ 983673 w 2098964"/>
              <a:gd name="connsiteY1" fmla="*/ 1214581 h 1616363"/>
              <a:gd name="connsiteX2" fmla="*/ 1925782 w 2098964"/>
              <a:gd name="connsiteY2" fmla="*/ 189345 h 1616363"/>
              <a:gd name="connsiteX3" fmla="*/ 2022764 w 2098964"/>
              <a:gd name="connsiteY3" fmla="*/ 78508 h 1616363"/>
              <a:gd name="connsiteX4" fmla="*/ 2036618 w 2098964"/>
              <a:gd name="connsiteY4" fmla="*/ 78508 h 161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964" h="1616363">
                <a:moveTo>
                  <a:pt x="0" y="1616363"/>
                </a:moveTo>
                <a:cubicBezTo>
                  <a:pt x="331354" y="1534390"/>
                  <a:pt x="662709" y="1452417"/>
                  <a:pt x="983673" y="1214581"/>
                </a:cubicBezTo>
                <a:cubicBezTo>
                  <a:pt x="1304637" y="976745"/>
                  <a:pt x="1752600" y="378690"/>
                  <a:pt x="1925782" y="189345"/>
                </a:cubicBezTo>
                <a:cubicBezTo>
                  <a:pt x="2098964" y="0"/>
                  <a:pt x="2004291" y="96981"/>
                  <a:pt x="2022764" y="78508"/>
                </a:cubicBezTo>
                <a:cubicBezTo>
                  <a:pt x="2041237" y="60035"/>
                  <a:pt x="2038927" y="69271"/>
                  <a:pt x="2036618" y="78508"/>
                </a:cubicBezTo>
              </a:path>
            </a:pathLst>
          </a:cu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cxnSp>
        <p:nvCxnSpPr>
          <p:cNvPr id="52" name="51 Conector recto"/>
          <p:cNvCxnSpPr/>
          <p:nvPr/>
        </p:nvCxnSpPr>
        <p:spPr>
          <a:xfrm rot="5400000">
            <a:off x="7037387" y="3821113"/>
            <a:ext cx="1357313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397" name="3 CuadroTexto"/>
          <p:cNvSpPr txBox="1">
            <a:spLocks noChangeArrowheads="1"/>
          </p:cNvSpPr>
          <p:nvPr/>
        </p:nvSpPr>
        <p:spPr bwMode="auto">
          <a:xfrm>
            <a:off x="7429500" y="1714500"/>
            <a:ext cx="1714500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Umbral crítico SP</a:t>
            </a:r>
          </a:p>
        </p:txBody>
      </p:sp>
      <p:sp>
        <p:nvSpPr>
          <p:cNvPr id="16398" name="4 CuadroTexto"/>
          <p:cNvSpPr txBox="1">
            <a:spLocks noChangeArrowheads="1"/>
          </p:cNvSpPr>
          <p:nvPr/>
        </p:nvSpPr>
        <p:spPr bwMode="auto">
          <a:xfrm>
            <a:off x="7000875" y="5143500"/>
            <a:ext cx="1857375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Umbral crítico SR</a:t>
            </a:r>
          </a:p>
        </p:txBody>
      </p:sp>
      <p:sp>
        <p:nvSpPr>
          <p:cNvPr id="26" name="25 Flecha abajo"/>
          <p:cNvSpPr/>
          <p:nvPr/>
        </p:nvSpPr>
        <p:spPr>
          <a:xfrm>
            <a:off x="2143125" y="642938"/>
            <a:ext cx="214313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7" name="4 CuadroTexto"/>
          <p:cNvSpPr txBox="1">
            <a:spLocks noChangeArrowheads="1"/>
          </p:cNvSpPr>
          <p:nvPr/>
        </p:nvSpPr>
        <p:spPr bwMode="auto">
          <a:xfrm>
            <a:off x="2000250" y="214313"/>
            <a:ext cx="500063" cy="3381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30" name="29 Flecha abajo"/>
          <p:cNvSpPr/>
          <p:nvPr/>
        </p:nvSpPr>
        <p:spPr>
          <a:xfrm>
            <a:off x="4071938" y="785813"/>
            <a:ext cx="214312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1" name="4 CuadroTexto"/>
          <p:cNvSpPr txBox="1">
            <a:spLocks noChangeArrowheads="1"/>
          </p:cNvSpPr>
          <p:nvPr/>
        </p:nvSpPr>
        <p:spPr bwMode="auto">
          <a:xfrm>
            <a:off x="5715000" y="928688"/>
            <a:ext cx="500063" cy="3381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32" name="31 Flecha abajo"/>
          <p:cNvSpPr/>
          <p:nvPr/>
        </p:nvSpPr>
        <p:spPr>
          <a:xfrm>
            <a:off x="5857875" y="1357313"/>
            <a:ext cx="214313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7" name="4 CuadroTexto"/>
          <p:cNvSpPr txBox="1">
            <a:spLocks noChangeArrowheads="1"/>
          </p:cNvSpPr>
          <p:nvPr/>
        </p:nvSpPr>
        <p:spPr bwMode="auto">
          <a:xfrm>
            <a:off x="7500938" y="2143125"/>
            <a:ext cx="500062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41" name="40 Flecha abajo"/>
          <p:cNvSpPr/>
          <p:nvPr/>
        </p:nvSpPr>
        <p:spPr>
          <a:xfrm>
            <a:off x="7643813" y="2552700"/>
            <a:ext cx="214312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2" name="4 CuadroTexto"/>
          <p:cNvSpPr txBox="1">
            <a:spLocks noChangeArrowheads="1"/>
          </p:cNvSpPr>
          <p:nvPr/>
        </p:nvSpPr>
        <p:spPr bwMode="auto">
          <a:xfrm>
            <a:off x="3929063" y="357188"/>
            <a:ext cx="500062" cy="3381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16407" name="3 CuadroTexto"/>
          <p:cNvSpPr txBox="1">
            <a:spLocks noChangeArrowheads="1"/>
          </p:cNvSpPr>
          <p:nvPr/>
        </p:nvSpPr>
        <p:spPr bwMode="auto">
          <a:xfrm rot="-5400000">
            <a:off x="-978694" y="3193257"/>
            <a:ext cx="3071813" cy="4000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>
                <a:solidFill>
                  <a:srgbClr val="000000"/>
                </a:solidFill>
              </a:rPr>
              <a:t>Almacenaje de nutrientes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30" grpId="0" animBg="1"/>
      <p:bldP spid="31" grpId="0" animBg="1"/>
      <p:bldP spid="32" grpId="0" animBg="1"/>
      <p:bldP spid="37" grpId="0" animBg="1"/>
      <p:bldP spid="41" grpId="0" animBg="1"/>
      <p:bldP spid="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 rot="5400000">
            <a:off x="-1321594" y="2964657"/>
            <a:ext cx="5000625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214438" y="1285875"/>
            <a:ext cx="1071562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>
            <a:off x="1858169" y="1713706"/>
            <a:ext cx="857250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rot="10800000">
            <a:off x="1214438" y="2571750"/>
            <a:ext cx="7572375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Forma libre"/>
          <p:cNvSpPr/>
          <p:nvPr/>
        </p:nvSpPr>
        <p:spPr>
          <a:xfrm>
            <a:off x="2286000" y="1714500"/>
            <a:ext cx="1357313" cy="401638"/>
          </a:xfrm>
          <a:custGeom>
            <a:avLst/>
            <a:gdLst>
              <a:gd name="connsiteX0" fmla="*/ 0 w 2098964"/>
              <a:gd name="connsiteY0" fmla="*/ 1616363 h 1616363"/>
              <a:gd name="connsiteX1" fmla="*/ 983673 w 2098964"/>
              <a:gd name="connsiteY1" fmla="*/ 1214581 h 1616363"/>
              <a:gd name="connsiteX2" fmla="*/ 1925782 w 2098964"/>
              <a:gd name="connsiteY2" fmla="*/ 189345 h 1616363"/>
              <a:gd name="connsiteX3" fmla="*/ 2022764 w 2098964"/>
              <a:gd name="connsiteY3" fmla="*/ 78508 h 1616363"/>
              <a:gd name="connsiteX4" fmla="*/ 2036618 w 2098964"/>
              <a:gd name="connsiteY4" fmla="*/ 78508 h 161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964" h="1616363">
                <a:moveTo>
                  <a:pt x="0" y="1616363"/>
                </a:moveTo>
                <a:cubicBezTo>
                  <a:pt x="331354" y="1534390"/>
                  <a:pt x="662709" y="1452417"/>
                  <a:pt x="983673" y="1214581"/>
                </a:cubicBezTo>
                <a:cubicBezTo>
                  <a:pt x="1304637" y="976745"/>
                  <a:pt x="1752600" y="378690"/>
                  <a:pt x="1925782" y="189345"/>
                </a:cubicBezTo>
                <a:cubicBezTo>
                  <a:pt x="2098964" y="0"/>
                  <a:pt x="2004291" y="96981"/>
                  <a:pt x="2022764" y="78508"/>
                </a:cubicBezTo>
                <a:cubicBezTo>
                  <a:pt x="2041237" y="60035"/>
                  <a:pt x="2038927" y="69271"/>
                  <a:pt x="2036618" y="78508"/>
                </a:cubicBezTo>
              </a:path>
            </a:pathLst>
          </a:cu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2965450" y="2392363"/>
            <a:ext cx="1357313" cy="1587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5400000">
            <a:off x="4179887" y="3535363"/>
            <a:ext cx="1357313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 rot="5400000">
            <a:off x="5251450" y="4535488"/>
            <a:ext cx="1357313" cy="1587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rot="10800000">
            <a:off x="1143000" y="4500563"/>
            <a:ext cx="7572375" cy="714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Forma libre"/>
          <p:cNvSpPr/>
          <p:nvPr/>
        </p:nvSpPr>
        <p:spPr>
          <a:xfrm>
            <a:off x="3643313" y="2857500"/>
            <a:ext cx="1214437" cy="258763"/>
          </a:xfrm>
          <a:custGeom>
            <a:avLst/>
            <a:gdLst>
              <a:gd name="connsiteX0" fmla="*/ 0 w 2098964"/>
              <a:gd name="connsiteY0" fmla="*/ 1616363 h 1616363"/>
              <a:gd name="connsiteX1" fmla="*/ 983673 w 2098964"/>
              <a:gd name="connsiteY1" fmla="*/ 1214581 h 1616363"/>
              <a:gd name="connsiteX2" fmla="*/ 1925782 w 2098964"/>
              <a:gd name="connsiteY2" fmla="*/ 189345 h 1616363"/>
              <a:gd name="connsiteX3" fmla="*/ 2022764 w 2098964"/>
              <a:gd name="connsiteY3" fmla="*/ 78508 h 1616363"/>
              <a:gd name="connsiteX4" fmla="*/ 2036618 w 2098964"/>
              <a:gd name="connsiteY4" fmla="*/ 78508 h 161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964" h="1616363">
                <a:moveTo>
                  <a:pt x="0" y="1616363"/>
                </a:moveTo>
                <a:cubicBezTo>
                  <a:pt x="331354" y="1534390"/>
                  <a:pt x="662709" y="1452417"/>
                  <a:pt x="983673" y="1214581"/>
                </a:cubicBezTo>
                <a:cubicBezTo>
                  <a:pt x="1304637" y="976745"/>
                  <a:pt x="1752600" y="378690"/>
                  <a:pt x="1925782" y="189345"/>
                </a:cubicBezTo>
                <a:cubicBezTo>
                  <a:pt x="2098964" y="0"/>
                  <a:pt x="2004291" y="96981"/>
                  <a:pt x="2022764" y="78508"/>
                </a:cubicBezTo>
                <a:cubicBezTo>
                  <a:pt x="2041237" y="60035"/>
                  <a:pt x="2038927" y="69271"/>
                  <a:pt x="2036618" y="78508"/>
                </a:cubicBezTo>
              </a:path>
            </a:pathLst>
          </a:cu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2" name="21 Forma libre"/>
          <p:cNvSpPr/>
          <p:nvPr/>
        </p:nvSpPr>
        <p:spPr>
          <a:xfrm>
            <a:off x="4857750" y="3857625"/>
            <a:ext cx="1071563" cy="357188"/>
          </a:xfrm>
          <a:custGeom>
            <a:avLst/>
            <a:gdLst>
              <a:gd name="connsiteX0" fmla="*/ 0 w 2098964"/>
              <a:gd name="connsiteY0" fmla="*/ 1616363 h 1616363"/>
              <a:gd name="connsiteX1" fmla="*/ 983673 w 2098964"/>
              <a:gd name="connsiteY1" fmla="*/ 1214581 h 1616363"/>
              <a:gd name="connsiteX2" fmla="*/ 1925782 w 2098964"/>
              <a:gd name="connsiteY2" fmla="*/ 189345 h 1616363"/>
              <a:gd name="connsiteX3" fmla="*/ 2022764 w 2098964"/>
              <a:gd name="connsiteY3" fmla="*/ 78508 h 1616363"/>
              <a:gd name="connsiteX4" fmla="*/ 2036618 w 2098964"/>
              <a:gd name="connsiteY4" fmla="*/ 78508 h 161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964" h="1616363">
                <a:moveTo>
                  <a:pt x="0" y="1616363"/>
                </a:moveTo>
                <a:cubicBezTo>
                  <a:pt x="331354" y="1534390"/>
                  <a:pt x="662709" y="1452417"/>
                  <a:pt x="983673" y="1214581"/>
                </a:cubicBezTo>
                <a:cubicBezTo>
                  <a:pt x="1304637" y="976745"/>
                  <a:pt x="1752600" y="378690"/>
                  <a:pt x="1925782" y="189345"/>
                </a:cubicBezTo>
                <a:cubicBezTo>
                  <a:pt x="2098964" y="0"/>
                  <a:pt x="2004291" y="96981"/>
                  <a:pt x="2022764" y="78508"/>
                </a:cubicBezTo>
                <a:cubicBezTo>
                  <a:pt x="2041237" y="60035"/>
                  <a:pt x="2038927" y="69271"/>
                  <a:pt x="2036618" y="78508"/>
                </a:cubicBezTo>
              </a:path>
            </a:pathLst>
          </a:cu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3" name="22 Forma libre"/>
          <p:cNvSpPr/>
          <p:nvPr/>
        </p:nvSpPr>
        <p:spPr>
          <a:xfrm>
            <a:off x="5929313" y="4929188"/>
            <a:ext cx="1143000" cy="330200"/>
          </a:xfrm>
          <a:custGeom>
            <a:avLst/>
            <a:gdLst>
              <a:gd name="connsiteX0" fmla="*/ 0 w 2098964"/>
              <a:gd name="connsiteY0" fmla="*/ 1616363 h 1616363"/>
              <a:gd name="connsiteX1" fmla="*/ 983673 w 2098964"/>
              <a:gd name="connsiteY1" fmla="*/ 1214581 h 1616363"/>
              <a:gd name="connsiteX2" fmla="*/ 1925782 w 2098964"/>
              <a:gd name="connsiteY2" fmla="*/ 189345 h 1616363"/>
              <a:gd name="connsiteX3" fmla="*/ 2022764 w 2098964"/>
              <a:gd name="connsiteY3" fmla="*/ 78508 h 1616363"/>
              <a:gd name="connsiteX4" fmla="*/ 2036618 w 2098964"/>
              <a:gd name="connsiteY4" fmla="*/ 78508 h 161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964" h="1616363">
                <a:moveTo>
                  <a:pt x="0" y="1616363"/>
                </a:moveTo>
                <a:cubicBezTo>
                  <a:pt x="331354" y="1534390"/>
                  <a:pt x="662709" y="1452417"/>
                  <a:pt x="983673" y="1214581"/>
                </a:cubicBezTo>
                <a:cubicBezTo>
                  <a:pt x="1304637" y="976745"/>
                  <a:pt x="1752600" y="378690"/>
                  <a:pt x="1925782" y="189345"/>
                </a:cubicBezTo>
                <a:cubicBezTo>
                  <a:pt x="2098964" y="0"/>
                  <a:pt x="2004291" y="96981"/>
                  <a:pt x="2022764" y="78508"/>
                </a:cubicBezTo>
                <a:cubicBezTo>
                  <a:pt x="2041237" y="60035"/>
                  <a:pt x="2038927" y="69271"/>
                  <a:pt x="2036618" y="78508"/>
                </a:cubicBezTo>
              </a:path>
            </a:pathLst>
          </a:cu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7422" name="3 CuadroTexto"/>
          <p:cNvSpPr txBox="1">
            <a:spLocks noChangeArrowheads="1"/>
          </p:cNvSpPr>
          <p:nvPr/>
        </p:nvSpPr>
        <p:spPr bwMode="auto">
          <a:xfrm>
            <a:off x="7143750" y="2214563"/>
            <a:ext cx="1714500" cy="3381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Umbral crítico SP</a:t>
            </a:r>
          </a:p>
        </p:txBody>
      </p:sp>
      <p:sp>
        <p:nvSpPr>
          <p:cNvPr id="17423" name="4 CuadroTexto"/>
          <p:cNvSpPr txBox="1">
            <a:spLocks noChangeArrowheads="1"/>
          </p:cNvSpPr>
          <p:nvPr/>
        </p:nvSpPr>
        <p:spPr bwMode="auto">
          <a:xfrm>
            <a:off x="6929438" y="4143375"/>
            <a:ext cx="1857375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Umbral crítico SR</a:t>
            </a:r>
          </a:p>
        </p:txBody>
      </p:sp>
      <p:sp>
        <p:nvSpPr>
          <p:cNvPr id="26" name="25 Flecha abajo"/>
          <p:cNvSpPr/>
          <p:nvPr/>
        </p:nvSpPr>
        <p:spPr>
          <a:xfrm>
            <a:off x="2143125" y="642938"/>
            <a:ext cx="214313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7425" name="4 CuadroTexto"/>
          <p:cNvSpPr txBox="1">
            <a:spLocks noChangeArrowheads="1"/>
          </p:cNvSpPr>
          <p:nvPr/>
        </p:nvSpPr>
        <p:spPr bwMode="auto">
          <a:xfrm>
            <a:off x="2000250" y="214313"/>
            <a:ext cx="500063" cy="3381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28" name="27 Flecha abajo"/>
          <p:cNvSpPr/>
          <p:nvPr/>
        </p:nvSpPr>
        <p:spPr>
          <a:xfrm>
            <a:off x="3571875" y="1071563"/>
            <a:ext cx="214313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9" name="4 CuadroTexto"/>
          <p:cNvSpPr txBox="1">
            <a:spLocks noChangeArrowheads="1"/>
          </p:cNvSpPr>
          <p:nvPr/>
        </p:nvSpPr>
        <p:spPr bwMode="auto">
          <a:xfrm>
            <a:off x="4572000" y="1857375"/>
            <a:ext cx="500063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30" name="29 Flecha abajo"/>
          <p:cNvSpPr/>
          <p:nvPr/>
        </p:nvSpPr>
        <p:spPr>
          <a:xfrm>
            <a:off x="4714875" y="2214563"/>
            <a:ext cx="214313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1" name="4 CuadroTexto"/>
          <p:cNvSpPr txBox="1">
            <a:spLocks noChangeArrowheads="1"/>
          </p:cNvSpPr>
          <p:nvPr/>
        </p:nvSpPr>
        <p:spPr bwMode="auto">
          <a:xfrm>
            <a:off x="5715000" y="2857500"/>
            <a:ext cx="500063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32" name="31 Flecha abajo"/>
          <p:cNvSpPr/>
          <p:nvPr/>
        </p:nvSpPr>
        <p:spPr>
          <a:xfrm>
            <a:off x="5857875" y="3286125"/>
            <a:ext cx="214313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7" name="4 CuadroTexto"/>
          <p:cNvSpPr txBox="1">
            <a:spLocks noChangeArrowheads="1"/>
          </p:cNvSpPr>
          <p:nvPr/>
        </p:nvSpPr>
        <p:spPr bwMode="auto">
          <a:xfrm>
            <a:off x="3429000" y="714375"/>
            <a:ext cx="500063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17432" name="3 CuadroTexto"/>
          <p:cNvSpPr txBox="1">
            <a:spLocks noChangeArrowheads="1"/>
          </p:cNvSpPr>
          <p:nvPr/>
        </p:nvSpPr>
        <p:spPr bwMode="auto">
          <a:xfrm rot="-5400000">
            <a:off x="-978694" y="3193257"/>
            <a:ext cx="3071813" cy="4000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>
                <a:solidFill>
                  <a:srgbClr val="000000"/>
                </a:solidFill>
              </a:rPr>
              <a:t>Almacenaje de nutrientes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125538"/>
            <a:ext cx="8712200" cy="53276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s-ES" sz="160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s-ES" sz="1600" smtClean="0"/>
              <a:t>  </a:t>
            </a:r>
            <a:r>
              <a:rPr lang="es-ES" sz="2000" smtClean="0"/>
              <a:t>Davis, L.S. &amp; K. N. Johnson. 1986. Forest Management Third Edition. McGraw-Hill. New York, 798 pp. (Capítulo 13: Tree and Stand Decisions under Financial Objectives: Even-aged management rotations decisions, p 496-507)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s-ES" sz="200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smtClean="0"/>
              <a:t>Kimmins, J.P. 1974. Sustained Yield, timber  mining and the concept of  ecological rotation; British Columbian view. The Forestry Chronicle 50 (1): 27-30.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s-ES_tradnl" sz="2000" smtClean="0"/>
              <a:t>Smith DM, Larson BC, Kelty MJ, &amp; Ashton PMS. 1997. </a:t>
            </a:r>
            <a:r>
              <a:rPr lang="en-US" sz="2000" smtClean="0"/>
              <a:t>The Practice of Silviculture: Applied Ecology, Ninth Edition. John Wiley &amp; Sons, Inc. 537 pp.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smtClean="0"/>
              <a:t>Wei X, Liu, W, Waterhouse J, and M Armleder 2000. Simulation on impacts of different management strategies on long-term site productivity in lodgepole pine forests of the central interior of British Columbia. For Ecol Manage 133: 217-229</a:t>
            </a:r>
            <a:endParaRPr lang="es-E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s-ES" sz="2000" smtClean="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187450" y="554038"/>
            <a:ext cx="1671638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s-ES" sz="2400" u="sng">
                <a:solidFill>
                  <a:schemeClr val="tx2"/>
                </a:solidFill>
              </a:rPr>
              <a:t>Bibliografía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447800"/>
            <a:ext cx="7086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s-ES" sz="4000" b="1" smtClean="0">
                <a:solidFill>
                  <a:schemeClr val="tx1"/>
                </a:solidFill>
              </a:rPr>
              <a:t>Planificación Silvícola</a:t>
            </a:r>
            <a:r>
              <a:rPr lang="es-ES" sz="4000" b="1" smtClean="0">
                <a:solidFill>
                  <a:srgbClr val="FFFFFF"/>
                </a:solidFill>
              </a:rPr>
              <a:t> </a:t>
            </a:r>
            <a:endParaRPr lang="es-ES_tradnl" sz="4000" b="1" smtClean="0">
              <a:solidFill>
                <a:schemeClr val="tx1"/>
              </a:solidFill>
            </a:endParaRPr>
          </a:p>
        </p:txBody>
      </p:sp>
      <p:sp>
        <p:nvSpPr>
          <p:cNvPr id="447491" name="Text Box 3"/>
          <p:cNvSpPr txBox="1">
            <a:spLocks noChangeArrowheads="1"/>
          </p:cNvSpPr>
          <p:nvPr/>
        </p:nvSpPr>
        <p:spPr bwMode="auto">
          <a:xfrm>
            <a:off x="2209800" y="3657600"/>
            <a:ext cx="548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s-ES" sz="1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55650" y="3925888"/>
            <a:ext cx="1943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Estructura actual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276600" y="3716338"/>
            <a:ext cx="223202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/>
              <a:t>Estrategias</a:t>
            </a:r>
          </a:p>
          <a:p>
            <a:pPr algn="ctr">
              <a:spcBef>
                <a:spcPct val="50000"/>
              </a:spcBef>
            </a:pPr>
            <a:r>
              <a:rPr lang="es-ES"/>
              <a:t>Sistemas Silvícolas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227763" y="3933825"/>
            <a:ext cx="230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Estructura Objetivo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2843213" y="3860800"/>
            <a:ext cx="431800" cy="431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5653088" y="3933825"/>
            <a:ext cx="431800" cy="431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3924300" y="5300663"/>
            <a:ext cx="1008063" cy="431800"/>
          </a:xfrm>
          <a:prstGeom prst="rightArrow">
            <a:avLst>
              <a:gd name="adj1" fmla="val 50000"/>
              <a:gd name="adj2" fmla="val 583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148263" y="5300663"/>
            <a:ext cx="1943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Turno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763713" y="5157788"/>
            <a:ext cx="15843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000"/>
              <a:t>En función de maximizar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4500563" y="4365625"/>
            <a:ext cx="4032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/>
              <a:t>Determinada dimensión de productos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500563" y="4725988"/>
            <a:ext cx="4643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/>
              <a:t>Maximización del volumen producido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572000" y="5084763"/>
            <a:ext cx="42481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/>
              <a:t>Condiciones de sitio previas al momento de instalación del rodal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V="1">
            <a:off x="3421063" y="4581525"/>
            <a:ext cx="10795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V="1">
            <a:off x="3421063" y="5013325"/>
            <a:ext cx="10795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3421063" y="5373688"/>
            <a:ext cx="107950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3421063" y="5446713"/>
            <a:ext cx="107950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2000250" y="1000125"/>
            <a:ext cx="6286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/>
              <a:t>Decisión que se toma a nivel de unidad de tratamiento silvícola</a:t>
            </a:r>
            <a:r>
              <a:rPr lang="es-ES"/>
              <a:t> 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2071688" y="2286000"/>
            <a:ext cx="5899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s-ES_tradnl"/>
              <a:t>Análisis sobre el momento óptimo de cosechar un rodal</a:t>
            </a:r>
            <a:r>
              <a:rPr lang="es-ES"/>
              <a:t> 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504825" y="4149725"/>
            <a:ext cx="782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s-ES_tradnl" sz="1600" b="1"/>
              <a:t>Turno</a:t>
            </a:r>
            <a:endParaRPr lang="es-ES" sz="1600" b="1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V="1">
            <a:off x="1296988" y="1643063"/>
            <a:ext cx="774700" cy="2506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V="1">
            <a:off x="1357313" y="2643188"/>
            <a:ext cx="857250" cy="150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2500313" y="2714625"/>
            <a:ext cx="46037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4572000" y="5805488"/>
            <a:ext cx="36004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/>
              <a:t>Maximización económica de la inversión en el proceso productivo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643438" y="3573463"/>
            <a:ext cx="25923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/>
              <a:t> Criterio técnico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4716463" y="4006850"/>
            <a:ext cx="3781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/>
              <a:t>Criterio de máxima producción continua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3851275" y="3933825"/>
            <a:ext cx="7921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39750" y="1557338"/>
            <a:ext cx="273685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/>
              <a:t>Criterios de cortabilidad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V="1">
            <a:off x="3419475" y="1773238"/>
            <a:ext cx="1512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5076825" y="1484313"/>
            <a:ext cx="360045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600"/>
              <a:t>Juzgar cuándo ha llegado el momento más oportuno para la corta</a:t>
            </a:r>
            <a:endParaRPr lang="es-ES" sz="1600" b="1">
              <a:solidFill>
                <a:srgbClr val="FF9900"/>
              </a:solidFill>
            </a:endParaRPr>
          </a:p>
        </p:txBody>
      </p:sp>
      <p:sp>
        <p:nvSpPr>
          <p:cNvPr id="9224" name="Rectangle 9"/>
          <p:cNvSpPr>
            <a:spLocks noChangeArrowheads="1"/>
          </p:cNvSpPr>
          <p:nvPr/>
        </p:nvSpPr>
        <p:spPr bwMode="auto">
          <a:xfrm>
            <a:off x="539750" y="3573463"/>
            <a:ext cx="3270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s-ES_tradnl" sz="1600" b="1"/>
              <a:t>2. Criterios técnico-forestales</a:t>
            </a:r>
            <a:r>
              <a:rPr lang="es-ES" sz="1600"/>
              <a:t> </a:t>
            </a:r>
          </a:p>
        </p:txBody>
      </p:sp>
      <p:sp>
        <p:nvSpPr>
          <p:cNvPr id="9225" name="Rectangle 10"/>
          <p:cNvSpPr>
            <a:spLocks noChangeArrowheads="1"/>
          </p:cNvSpPr>
          <p:nvPr/>
        </p:nvSpPr>
        <p:spPr bwMode="auto">
          <a:xfrm>
            <a:off x="539750" y="2492375"/>
            <a:ext cx="24018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s-ES_tradnl" sz="1600" b="1"/>
              <a:t>1. Criterios biológicos</a:t>
            </a:r>
            <a:endParaRPr lang="es-ES" sz="1600" b="1"/>
          </a:p>
        </p:txBody>
      </p:sp>
      <p:sp>
        <p:nvSpPr>
          <p:cNvPr id="9226" name="Line 13"/>
          <p:cNvSpPr>
            <a:spLocks noChangeShapeType="1"/>
          </p:cNvSpPr>
          <p:nvPr/>
        </p:nvSpPr>
        <p:spPr bwMode="auto">
          <a:xfrm>
            <a:off x="3851275" y="378936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9227" name="Rectangle 14"/>
          <p:cNvSpPr>
            <a:spLocks noChangeArrowheads="1"/>
          </p:cNvSpPr>
          <p:nvPr/>
        </p:nvSpPr>
        <p:spPr bwMode="auto">
          <a:xfrm>
            <a:off x="0" y="760413"/>
            <a:ext cx="26209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s-ES" u="sng">
                <a:solidFill>
                  <a:schemeClr val="tx2"/>
                </a:solidFill>
              </a:rPr>
              <a:t>Definición y clasificación</a:t>
            </a:r>
          </a:p>
        </p:txBody>
      </p:sp>
      <p:sp>
        <p:nvSpPr>
          <p:cNvPr id="9228" name="Rectangle 16"/>
          <p:cNvSpPr>
            <a:spLocks noChangeArrowheads="1"/>
          </p:cNvSpPr>
          <p:nvPr/>
        </p:nvSpPr>
        <p:spPr bwMode="auto">
          <a:xfrm>
            <a:off x="539750" y="4581525"/>
            <a:ext cx="2501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s-ES_tradnl" sz="1600" b="1"/>
              <a:t>3. Criterios financieros</a:t>
            </a:r>
            <a:endParaRPr lang="es-ES" sz="1600"/>
          </a:p>
        </p:txBody>
      </p:sp>
      <p:sp>
        <p:nvSpPr>
          <p:cNvPr id="9229" name="Line 17"/>
          <p:cNvSpPr>
            <a:spLocks noChangeShapeType="1"/>
          </p:cNvSpPr>
          <p:nvPr/>
        </p:nvSpPr>
        <p:spPr bwMode="auto">
          <a:xfrm>
            <a:off x="3851275" y="4797425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9230" name="Line 18"/>
          <p:cNvSpPr>
            <a:spLocks noChangeShapeType="1"/>
          </p:cNvSpPr>
          <p:nvPr/>
        </p:nvSpPr>
        <p:spPr bwMode="auto">
          <a:xfrm>
            <a:off x="3851275" y="4941888"/>
            <a:ext cx="7921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9231" name="Text Box 19"/>
          <p:cNvSpPr txBox="1">
            <a:spLocks noChangeArrowheads="1"/>
          </p:cNvSpPr>
          <p:nvPr/>
        </p:nvSpPr>
        <p:spPr bwMode="auto">
          <a:xfrm>
            <a:off x="4643438" y="4581525"/>
            <a:ext cx="41767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/>
              <a:t> Criterio de máximo Valor Actual Neto (VAN)</a:t>
            </a:r>
          </a:p>
        </p:txBody>
      </p:sp>
      <p:sp>
        <p:nvSpPr>
          <p:cNvPr id="9232" name="Text Box 20"/>
          <p:cNvSpPr txBox="1">
            <a:spLocks noChangeArrowheads="1"/>
          </p:cNvSpPr>
          <p:nvPr/>
        </p:nvSpPr>
        <p:spPr bwMode="auto">
          <a:xfrm>
            <a:off x="4716463" y="5014913"/>
            <a:ext cx="43195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/>
              <a:t>Criterio de máximo Valor Potencial del Suelo (VPS)</a:t>
            </a:r>
          </a:p>
        </p:txBody>
      </p:sp>
      <p:sp>
        <p:nvSpPr>
          <p:cNvPr id="9233" name="Rectangle 21"/>
          <p:cNvSpPr>
            <a:spLocks noChangeArrowheads="1"/>
          </p:cNvSpPr>
          <p:nvPr/>
        </p:nvSpPr>
        <p:spPr bwMode="auto">
          <a:xfrm>
            <a:off x="539750" y="5876925"/>
            <a:ext cx="2335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s-ES_tradnl" sz="1600" b="1"/>
              <a:t>4. Criterios ecológico</a:t>
            </a:r>
            <a:endParaRPr lang="es-ES" sz="1600"/>
          </a:p>
        </p:txBody>
      </p:sp>
      <p:sp>
        <p:nvSpPr>
          <p:cNvPr id="9234" name="Line 22"/>
          <p:cNvSpPr>
            <a:spLocks noChangeShapeType="1"/>
          </p:cNvSpPr>
          <p:nvPr/>
        </p:nvSpPr>
        <p:spPr bwMode="auto">
          <a:xfrm>
            <a:off x="3851275" y="6092825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9235" name="Text Box 23"/>
          <p:cNvSpPr txBox="1">
            <a:spLocks noChangeArrowheads="1"/>
          </p:cNvSpPr>
          <p:nvPr/>
        </p:nvSpPr>
        <p:spPr bwMode="auto">
          <a:xfrm>
            <a:off x="4643438" y="5876925"/>
            <a:ext cx="41767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/>
              <a:t> Turno de Restauración Ecológica</a:t>
            </a:r>
          </a:p>
        </p:txBody>
      </p:sp>
      <p:sp>
        <p:nvSpPr>
          <p:cNvPr id="9236" name="Rectangle 4"/>
          <p:cNvSpPr>
            <a:spLocks noChangeArrowheads="1"/>
          </p:cNvSpPr>
          <p:nvPr/>
        </p:nvSpPr>
        <p:spPr bwMode="auto">
          <a:xfrm>
            <a:off x="3929063" y="2357438"/>
            <a:ext cx="482441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1600"/>
              <a:t>Mantenimiento de la estabilidad y armonía del rodal mediante el cumplimiento preferentemente de la condición de persistencia (Pita Carpenter, 1971).</a:t>
            </a:r>
            <a:endParaRPr lang="es-ES" sz="1600" b="1">
              <a:solidFill>
                <a:srgbClr val="FF9900"/>
              </a:solidFill>
            </a:endParaRPr>
          </a:p>
        </p:txBody>
      </p:sp>
      <p:sp>
        <p:nvSpPr>
          <p:cNvPr id="9237" name="Line 13"/>
          <p:cNvSpPr>
            <a:spLocks noChangeShapeType="1"/>
          </p:cNvSpPr>
          <p:nvPr/>
        </p:nvSpPr>
        <p:spPr bwMode="auto">
          <a:xfrm>
            <a:off x="3071813" y="278606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Text Box 2"/>
          <p:cNvSpPr txBox="1">
            <a:spLocks noChangeArrowheads="1"/>
          </p:cNvSpPr>
          <p:nvPr/>
        </p:nvSpPr>
        <p:spPr bwMode="auto">
          <a:xfrm>
            <a:off x="107950" y="1341438"/>
            <a:ext cx="21605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/>
              <a:t>Criterios Técnicos-Forestales</a:t>
            </a:r>
          </a:p>
        </p:txBody>
      </p:sp>
      <p:sp>
        <p:nvSpPr>
          <p:cNvPr id="453635" name="Line 3"/>
          <p:cNvSpPr>
            <a:spLocks noChangeShapeType="1"/>
          </p:cNvSpPr>
          <p:nvPr/>
        </p:nvSpPr>
        <p:spPr bwMode="auto">
          <a:xfrm flipV="1">
            <a:off x="2268538" y="1557338"/>
            <a:ext cx="1512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53636" name="Rectangle 4"/>
          <p:cNvSpPr>
            <a:spLocks noChangeArrowheads="1"/>
          </p:cNvSpPr>
          <p:nvPr/>
        </p:nvSpPr>
        <p:spPr bwMode="auto">
          <a:xfrm>
            <a:off x="3924300" y="1341438"/>
            <a:ext cx="4824413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1600"/>
              <a:t>Lograr la producción del rodal en la máxima cuantía y bajo las especificaciones solicitadas por la demanda. </a:t>
            </a:r>
            <a:endParaRPr lang="es-ES" sz="1600" b="1">
              <a:solidFill>
                <a:srgbClr val="FF9900"/>
              </a:solidFill>
            </a:endParaRPr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760413"/>
            <a:ext cx="31162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s-ES" u="sng">
                <a:solidFill>
                  <a:schemeClr val="tx2"/>
                </a:solidFill>
              </a:rPr>
              <a:t>2. Criterios técnico-forestales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7950" y="2205038"/>
            <a:ext cx="9036050" cy="1657350"/>
            <a:chOff x="68" y="1389"/>
            <a:chExt cx="5692" cy="1044"/>
          </a:xfrm>
        </p:grpSpPr>
        <p:sp>
          <p:nvSpPr>
            <p:cNvPr id="1040" name="Rectangle 7"/>
            <p:cNvSpPr>
              <a:spLocks noChangeArrowheads="1"/>
            </p:cNvSpPr>
            <p:nvPr/>
          </p:nvSpPr>
          <p:spPr bwMode="auto">
            <a:xfrm>
              <a:off x="68" y="1389"/>
              <a:ext cx="1271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es-ES" sz="1600" b="1"/>
                <a:t>2 .1 Criterio Técnico</a:t>
              </a:r>
              <a:endParaRPr lang="es-ES" sz="1600" b="1">
                <a:solidFill>
                  <a:srgbClr val="FF9900"/>
                </a:solidFill>
              </a:endParaRPr>
            </a:p>
          </p:txBody>
        </p:sp>
        <p:sp>
          <p:nvSpPr>
            <p:cNvPr id="1041" name="Rectangle 8"/>
            <p:cNvSpPr>
              <a:spLocks noChangeArrowheads="1"/>
            </p:cNvSpPr>
            <p:nvPr/>
          </p:nvSpPr>
          <p:spPr bwMode="auto">
            <a:xfrm>
              <a:off x="1541" y="1389"/>
              <a:ext cx="4219" cy="1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Char char="§"/>
              </a:pPr>
              <a:r>
                <a:rPr lang="es-ES" sz="1600"/>
                <a:t>Turno en función del tiempo requerido para obtener la mayor cantidad del producto de la clase dimensional o calidad solicitada por la demanda.</a:t>
              </a:r>
            </a:p>
            <a:p>
              <a:pPr marL="342900" indent="-342900"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Char char="§"/>
              </a:pPr>
              <a:r>
                <a:rPr lang="es-AR" sz="1600"/>
                <a:t>Limitado a satisfacer exigencias precisas del mercado  (industria o consumo local).</a:t>
              </a:r>
            </a:p>
            <a:p>
              <a:pPr marL="342900" indent="-342900"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Char char="§"/>
              </a:pPr>
              <a:r>
                <a:rPr lang="es-AR" sz="1600"/>
                <a:t>Usos: madera para aserrado, postes, otros.</a:t>
              </a:r>
            </a:p>
          </p:txBody>
        </p:sp>
      </p:grpSp>
      <p:graphicFrame>
        <p:nvGraphicFramePr>
          <p:cNvPr id="453641" name="Object 9"/>
          <p:cNvGraphicFramePr>
            <a:graphicFrameLocks noChangeAspect="1"/>
          </p:cNvGraphicFramePr>
          <p:nvPr>
            <p:ph/>
          </p:nvPr>
        </p:nvGraphicFramePr>
        <p:xfrm>
          <a:off x="3995738" y="4221163"/>
          <a:ext cx="5000625" cy="2524125"/>
        </p:xfrm>
        <a:graphic>
          <a:graphicData uri="http://schemas.openxmlformats.org/presentationml/2006/ole">
            <p:oleObj spid="_x0000_s1026" name="Gráfico" r:id="rId3" imgW="5000529" imgH="2524015" progId="Excel.Sheet.8">
              <p:embed/>
            </p:oleObj>
          </a:graphicData>
        </a:graphic>
      </p:graphicFrame>
      <p:sp>
        <p:nvSpPr>
          <p:cNvPr id="453642" name="Line 10"/>
          <p:cNvSpPr>
            <a:spLocks noChangeShapeType="1"/>
          </p:cNvSpPr>
          <p:nvPr/>
        </p:nvSpPr>
        <p:spPr bwMode="auto">
          <a:xfrm flipV="1">
            <a:off x="5364163" y="4724400"/>
            <a:ext cx="0" cy="1512888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53643" name="Text Box 11"/>
          <p:cNvSpPr txBox="1">
            <a:spLocks noChangeArrowheads="1"/>
          </p:cNvSpPr>
          <p:nvPr/>
        </p:nvSpPr>
        <p:spPr bwMode="auto">
          <a:xfrm>
            <a:off x="4645025" y="4437063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>
                <a:solidFill>
                  <a:srgbClr val="FF0000"/>
                </a:solidFill>
              </a:rPr>
              <a:t>t1</a:t>
            </a:r>
          </a:p>
        </p:txBody>
      </p:sp>
      <p:sp>
        <p:nvSpPr>
          <p:cNvPr id="453644" name="Text Box 12"/>
          <p:cNvSpPr txBox="1">
            <a:spLocks noChangeArrowheads="1"/>
          </p:cNvSpPr>
          <p:nvPr/>
        </p:nvSpPr>
        <p:spPr bwMode="auto">
          <a:xfrm>
            <a:off x="5148263" y="4868863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>
                <a:solidFill>
                  <a:srgbClr val="000099"/>
                </a:solidFill>
              </a:rPr>
              <a:t>t2</a:t>
            </a:r>
          </a:p>
        </p:txBody>
      </p:sp>
      <p:sp>
        <p:nvSpPr>
          <p:cNvPr id="453645" name="Text Box 13"/>
          <p:cNvSpPr txBox="1">
            <a:spLocks noChangeArrowheads="1"/>
          </p:cNvSpPr>
          <p:nvPr/>
        </p:nvSpPr>
        <p:spPr bwMode="auto">
          <a:xfrm>
            <a:off x="5868988" y="5229225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>
                <a:solidFill>
                  <a:srgbClr val="FFFF00"/>
                </a:solidFill>
              </a:rPr>
              <a:t>t3</a:t>
            </a:r>
          </a:p>
        </p:txBody>
      </p:sp>
      <p:sp>
        <p:nvSpPr>
          <p:cNvPr id="453646" name="Text Box 14"/>
          <p:cNvSpPr txBox="1">
            <a:spLocks noChangeArrowheads="1"/>
          </p:cNvSpPr>
          <p:nvPr/>
        </p:nvSpPr>
        <p:spPr bwMode="auto">
          <a:xfrm>
            <a:off x="6877050" y="5373688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>
                <a:solidFill>
                  <a:srgbClr val="9999FF"/>
                </a:solidFill>
              </a:rPr>
              <a:t>t4</a:t>
            </a:r>
          </a:p>
        </p:txBody>
      </p:sp>
      <p:sp>
        <p:nvSpPr>
          <p:cNvPr id="453647" name="Text Box 15"/>
          <p:cNvSpPr txBox="1">
            <a:spLocks noChangeArrowheads="1"/>
          </p:cNvSpPr>
          <p:nvPr/>
        </p:nvSpPr>
        <p:spPr bwMode="auto">
          <a:xfrm>
            <a:off x="7596188" y="4508500"/>
            <a:ext cx="10810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400"/>
              <a:t>t = edades</a:t>
            </a:r>
          </a:p>
        </p:txBody>
      </p:sp>
      <p:sp>
        <p:nvSpPr>
          <p:cNvPr id="453648" name="Text Box 16"/>
          <p:cNvSpPr txBox="1">
            <a:spLocks noChangeArrowheads="1"/>
          </p:cNvSpPr>
          <p:nvPr/>
        </p:nvSpPr>
        <p:spPr bwMode="auto">
          <a:xfrm>
            <a:off x="5437188" y="4581525"/>
            <a:ext cx="1584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400"/>
              <a:t>Diámetro mínimo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53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53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53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5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53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53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53641" grpId="0"/>
      <p:bldP spid="453642" grpId="0" animBg="1"/>
      <p:bldP spid="453643" grpId="0"/>
      <p:bldP spid="453644" grpId="0"/>
      <p:bldP spid="453645" grpId="0"/>
      <p:bldP spid="453646" grpId="0"/>
      <p:bldP spid="453647" grpId="0"/>
      <p:bldP spid="4536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71438" y="754063"/>
            <a:ext cx="896461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algn="l"/>
            <a:r>
              <a:rPr lang="es-ES" b="1" dirty="0">
                <a:solidFill>
                  <a:schemeClr val="tx1"/>
                </a:solidFill>
                <a:cs typeface="Times New Roman" pitchFamily="18" charset="0"/>
              </a:rPr>
              <a:t>El crecimiento de un árbol o de un rodal debe ser especificado al período de tiempo al que hace referencia. 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1438" y="44450"/>
            <a:ext cx="73088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2000" b="1" i="1" dirty="0" smtClean="0">
                <a:solidFill>
                  <a:schemeClr val="tx1"/>
                </a:solidFill>
              </a:rPr>
              <a:t>Definición </a:t>
            </a:r>
            <a:r>
              <a:rPr lang="es-ES" sz="2000" b="1" i="1" dirty="0">
                <a:solidFill>
                  <a:schemeClr val="tx1"/>
                </a:solidFill>
              </a:rPr>
              <a:t>de crecimiento y crecimiento acumulado</a:t>
            </a:r>
          </a:p>
        </p:txBody>
      </p:sp>
      <p:sp>
        <p:nvSpPr>
          <p:cNvPr id="6149" name="Rectangle 8"/>
          <p:cNvSpPr>
            <a:spLocks noChangeArrowheads="1"/>
          </p:cNvSpPr>
          <p:nvPr/>
        </p:nvSpPr>
        <p:spPr bwMode="auto">
          <a:xfrm>
            <a:off x="88900" y="2076450"/>
            <a:ext cx="4483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algn="l"/>
            <a:r>
              <a:rPr lang="es-ES" b="1" i="1" dirty="0">
                <a:solidFill>
                  <a:schemeClr val="tx1"/>
                </a:solidFill>
                <a:cs typeface="Times New Roman" pitchFamily="18" charset="0"/>
              </a:rPr>
              <a:t>Incremento corriente anual (</a:t>
            </a:r>
            <a:r>
              <a:rPr lang="es-ES" b="1" i="1" dirty="0" err="1">
                <a:solidFill>
                  <a:schemeClr val="tx1"/>
                </a:solidFill>
                <a:cs typeface="Times New Roman" pitchFamily="18" charset="0"/>
              </a:rPr>
              <a:t>ica</a:t>
            </a:r>
            <a:r>
              <a:rPr lang="es-ES" b="1" i="1" dirty="0">
                <a:solidFill>
                  <a:schemeClr val="tx1"/>
                </a:solidFill>
                <a:cs typeface="Times New Roman" pitchFamily="18" charset="0"/>
              </a:rPr>
              <a:t>)</a:t>
            </a:r>
            <a:r>
              <a:rPr lang="es-ES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88900" y="3103563"/>
            <a:ext cx="4483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algn="l"/>
            <a:r>
              <a:rPr lang="es-ES" b="1" i="1" dirty="0">
                <a:solidFill>
                  <a:schemeClr val="tx1"/>
                </a:solidFill>
                <a:cs typeface="Times New Roman" pitchFamily="18" charset="0"/>
              </a:rPr>
              <a:t>Incremento periódico anual (</a:t>
            </a:r>
            <a:r>
              <a:rPr lang="es-ES" b="1" i="1" dirty="0" err="1">
                <a:solidFill>
                  <a:schemeClr val="tx1"/>
                </a:solidFill>
                <a:cs typeface="Times New Roman" pitchFamily="18" charset="0"/>
              </a:rPr>
              <a:t>ipa</a:t>
            </a:r>
            <a:r>
              <a:rPr lang="es-ES" b="1" i="1" dirty="0">
                <a:solidFill>
                  <a:schemeClr val="tx1"/>
                </a:solidFill>
                <a:cs typeface="Times New Roman" pitchFamily="18" charset="0"/>
              </a:rPr>
              <a:t>)</a:t>
            </a:r>
            <a:r>
              <a:rPr lang="es-ES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6151" name="Rectangle 10"/>
          <p:cNvSpPr>
            <a:spLocks noChangeArrowheads="1"/>
          </p:cNvSpPr>
          <p:nvPr/>
        </p:nvSpPr>
        <p:spPr bwMode="auto">
          <a:xfrm>
            <a:off x="87313" y="4143375"/>
            <a:ext cx="4483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algn="l"/>
            <a:r>
              <a:rPr lang="es-ES" b="1" i="1" dirty="0">
                <a:solidFill>
                  <a:schemeClr val="tx1"/>
                </a:solidFill>
                <a:cs typeface="Times New Roman" pitchFamily="18" charset="0"/>
              </a:rPr>
              <a:t>Incremento medio anual (</a:t>
            </a:r>
            <a:r>
              <a:rPr lang="es-ES" b="1" i="1" dirty="0" err="1">
                <a:solidFill>
                  <a:schemeClr val="tx1"/>
                </a:solidFill>
                <a:cs typeface="Times New Roman" pitchFamily="18" charset="0"/>
              </a:rPr>
              <a:t>ima</a:t>
            </a:r>
            <a:r>
              <a:rPr lang="es-ES" b="1" i="1" dirty="0">
                <a:solidFill>
                  <a:schemeClr val="tx1"/>
                </a:solidFill>
                <a:cs typeface="Times New Roman" pitchFamily="18" charset="0"/>
              </a:rPr>
              <a:t>)</a:t>
            </a:r>
            <a:r>
              <a:rPr lang="es-ES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6152" name="Rectangle 11"/>
          <p:cNvSpPr>
            <a:spLocks noChangeArrowheads="1"/>
          </p:cNvSpPr>
          <p:nvPr/>
        </p:nvSpPr>
        <p:spPr bwMode="auto">
          <a:xfrm>
            <a:off x="80963" y="5674926"/>
            <a:ext cx="89646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r>
              <a:rPr lang="es-ES" b="1" dirty="0">
                <a:solidFill>
                  <a:schemeClr val="tx1"/>
                </a:solidFill>
                <a:cs typeface="Times New Roman" pitchFamily="18" charset="0"/>
              </a:rPr>
              <a:t>¿Qué relación </a:t>
            </a:r>
            <a:r>
              <a:rPr lang="es-ES" b="1" dirty="0" smtClean="0">
                <a:solidFill>
                  <a:schemeClr val="tx1"/>
                </a:solidFill>
                <a:cs typeface="Times New Roman" pitchFamily="18" charset="0"/>
              </a:rPr>
              <a:t>existe </a:t>
            </a:r>
            <a:r>
              <a:rPr lang="es-ES" b="1" dirty="0">
                <a:solidFill>
                  <a:schemeClr val="tx1"/>
                </a:solidFill>
                <a:cs typeface="Times New Roman" pitchFamily="18" charset="0"/>
              </a:rPr>
              <a:t>entre el crecimiento y crecimiento acumulado?</a:t>
            </a:r>
          </a:p>
        </p:txBody>
      </p:sp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4437063" y="1955800"/>
          <a:ext cx="4662487" cy="749300"/>
        </p:xfrm>
        <a:graphic>
          <a:graphicData uri="http://schemas.openxmlformats.org/presentationml/2006/ole">
            <p:oleObj spid="_x0000_s23554" name="Ecuación" r:id="rId4" imgW="2692080" imgH="431640" progId="Equation.3">
              <p:embed/>
            </p:oleObj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4446588" y="2971800"/>
          <a:ext cx="4687887" cy="749300"/>
        </p:xfrm>
        <a:graphic>
          <a:graphicData uri="http://schemas.openxmlformats.org/presentationml/2006/ole">
            <p:oleObj spid="_x0000_s23555" name="Ecuación" r:id="rId5" imgW="2705040" imgH="431640" progId="Equation.3">
              <p:embed/>
            </p:oleObj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4414838" y="4005263"/>
          <a:ext cx="4202112" cy="682625"/>
        </p:xfrm>
        <a:graphic>
          <a:graphicData uri="http://schemas.openxmlformats.org/presentationml/2006/ole">
            <p:oleObj spid="_x0000_s23556" name="Ecuación" r:id="rId6" imgW="24257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" dur="indefinite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8" dur="indefinite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4" dur="indefinite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6149" grpId="0"/>
      <p:bldP spid="6149" grpId="1"/>
      <p:bldP spid="6150" grpId="0"/>
      <p:bldP spid="6150" grpId="1"/>
      <p:bldP spid="6151" grpId="0"/>
      <p:bldP spid="6151" grpId="1"/>
      <p:bldP spid="61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760413"/>
            <a:ext cx="31162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s-ES" u="sng">
                <a:solidFill>
                  <a:schemeClr val="tx2"/>
                </a:solidFill>
              </a:rPr>
              <a:t>2. Criterios técnico-forestales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07950" y="1341438"/>
            <a:ext cx="23764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 b="1"/>
              <a:t>2 .2 Criterio máxima producción continua</a:t>
            </a:r>
            <a:endParaRPr lang="es-ES" sz="1600" b="1">
              <a:solidFill>
                <a:srgbClr val="FF9900"/>
              </a:solidFill>
            </a:endParaRPr>
          </a:p>
        </p:txBody>
      </p:sp>
      <p:sp>
        <p:nvSpPr>
          <p:cNvPr id="454660" name="Rectangle 4"/>
          <p:cNvSpPr>
            <a:spLocks noChangeArrowheads="1"/>
          </p:cNvSpPr>
          <p:nvPr/>
        </p:nvSpPr>
        <p:spPr bwMode="auto">
          <a:xfrm>
            <a:off x="2446338" y="1341438"/>
            <a:ext cx="5797550" cy="4235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endParaRPr lang="es-ES" sz="1600" dirty="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endParaRPr lang="es-ES" sz="1600" dirty="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s-ES" dirty="0"/>
              <a:t>Turno de forma continua (continuos ciclos productivos) con el fin de producir la mayor cantidad de volumen. 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endParaRPr lang="es-ES" dirty="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s-ES" dirty="0"/>
              <a:t>Fundamento biológico: culminación (valor máximo) del incremento medio anual en volumen del rodal  (IMA), momento en donde la curva del incremento periódico anual (IPA) e IMA se igualan.  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s-ES" dirty="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s-ES" dirty="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s-ES" sz="1600" dirty="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endParaRPr lang="es-A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4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4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760413"/>
            <a:ext cx="31162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s-ES" u="sng">
                <a:solidFill>
                  <a:schemeClr val="tx2"/>
                </a:solidFill>
              </a:rPr>
              <a:t>2. Criterios técnico-forestales</a:t>
            </a:r>
          </a:p>
        </p:txBody>
      </p:sp>
      <p:graphicFrame>
        <p:nvGraphicFramePr>
          <p:cNvPr id="455683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1979613" y="1209675"/>
          <a:ext cx="5184775" cy="2808288"/>
        </p:xfrm>
        <a:graphic>
          <a:graphicData uri="http://schemas.openxmlformats.org/presentationml/2006/ole">
            <p:oleObj spid="_x0000_s2050" name="Gráfico" r:id="rId3" imgW="5381484" imgH="2914520" progId="Excel.Sheet.8">
              <p:embed/>
            </p:oleObj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3960813"/>
            <a:ext cx="5184775" cy="2806700"/>
            <a:chOff x="1247" y="2495"/>
            <a:chExt cx="3266" cy="1768"/>
          </a:xfrm>
        </p:grpSpPr>
        <p:graphicFrame>
          <p:nvGraphicFramePr>
            <p:cNvPr id="2051" name="Object 5"/>
            <p:cNvGraphicFramePr>
              <a:graphicFrameLocks noChangeAspect="1"/>
            </p:cNvGraphicFramePr>
            <p:nvPr/>
          </p:nvGraphicFramePr>
          <p:xfrm>
            <a:off x="1247" y="2495"/>
            <a:ext cx="3266" cy="1768"/>
          </p:xfrm>
          <a:graphic>
            <a:graphicData uri="http://schemas.openxmlformats.org/presentationml/2006/ole">
              <p:oleObj spid="_x0000_s2051" name="Gráfico" r:id="rId4" imgW="5381484" imgH="2914520" progId="Excel.Sheet.8">
                <p:embed/>
              </p:oleObj>
            </a:graphicData>
          </a:graphic>
        </p:graphicFrame>
        <p:sp>
          <p:nvSpPr>
            <p:cNvPr id="2057" name="Text Box 6"/>
            <p:cNvSpPr txBox="1">
              <a:spLocks noChangeArrowheads="1"/>
            </p:cNvSpPr>
            <p:nvPr/>
          </p:nvSpPr>
          <p:spPr bwMode="auto">
            <a:xfrm>
              <a:off x="1791" y="2659"/>
              <a:ext cx="36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600">
                  <a:solidFill>
                    <a:srgbClr val="FF0000"/>
                  </a:solidFill>
                </a:rPr>
                <a:t>IPA</a:t>
              </a:r>
            </a:p>
          </p:txBody>
        </p:sp>
        <p:sp>
          <p:nvSpPr>
            <p:cNvPr id="2058" name="Text Box 7"/>
            <p:cNvSpPr txBox="1">
              <a:spLocks noChangeArrowheads="1"/>
            </p:cNvSpPr>
            <p:nvPr/>
          </p:nvSpPr>
          <p:spPr bwMode="auto">
            <a:xfrm>
              <a:off x="2835" y="2750"/>
              <a:ext cx="36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600">
                  <a:solidFill>
                    <a:srgbClr val="003399"/>
                  </a:solidFill>
                </a:rPr>
                <a:t>IMA</a:t>
              </a:r>
            </a:p>
          </p:txBody>
        </p:sp>
      </p:grpSp>
      <p:sp>
        <p:nvSpPr>
          <p:cNvPr id="455688" name="Line 8"/>
          <p:cNvSpPr>
            <a:spLocks noChangeShapeType="1"/>
          </p:cNvSpPr>
          <p:nvPr/>
        </p:nvSpPr>
        <p:spPr bwMode="auto">
          <a:xfrm flipV="1">
            <a:off x="4356100" y="4868863"/>
            <a:ext cx="0" cy="6477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55689" name="Line 9"/>
          <p:cNvSpPr>
            <a:spLocks noChangeShapeType="1"/>
          </p:cNvSpPr>
          <p:nvPr/>
        </p:nvSpPr>
        <p:spPr bwMode="auto">
          <a:xfrm flipV="1">
            <a:off x="3635375" y="2924175"/>
            <a:ext cx="0" cy="1368425"/>
          </a:xfrm>
          <a:prstGeom prst="line">
            <a:avLst/>
          </a:prstGeom>
          <a:noFill/>
          <a:ln w="12700">
            <a:solidFill>
              <a:srgbClr val="9999FF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55690" name="Line 10"/>
          <p:cNvSpPr>
            <a:spLocks noChangeShapeType="1"/>
          </p:cNvSpPr>
          <p:nvPr/>
        </p:nvSpPr>
        <p:spPr bwMode="auto">
          <a:xfrm flipV="1">
            <a:off x="4356100" y="2349500"/>
            <a:ext cx="0" cy="2303463"/>
          </a:xfrm>
          <a:prstGeom prst="line">
            <a:avLst/>
          </a:prstGeom>
          <a:noFill/>
          <a:ln w="12700">
            <a:solidFill>
              <a:srgbClr val="9999FF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55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55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55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55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55683" grpId="0"/>
      <p:bldP spid="455688" grpId="0" animBg="1"/>
      <p:bldP spid="455689" grpId="0" animBg="1"/>
      <p:bldP spid="45569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2" descr="Tabla ejercicio 2 complet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36613"/>
            <a:ext cx="5791200" cy="582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76" name="Group 3"/>
          <p:cNvGrpSpPr>
            <a:grpSpLocks/>
          </p:cNvGrpSpPr>
          <p:nvPr/>
        </p:nvGrpSpPr>
        <p:grpSpPr bwMode="auto">
          <a:xfrm>
            <a:off x="0" y="0"/>
            <a:ext cx="6588125" cy="638175"/>
            <a:chOff x="0" y="0"/>
            <a:chExt cx="3651" cy="402"/>
          </a:xfrm>
        </p:grpSpPr>
        <p:sp>
          <p:nvSpPr>
            <p:cNvPr id="457732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3651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r>
                <a:rPr lang="es-ES" sz="1600" u="sng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  <a:t>Núcleo temático 3</a:t>
              </a:r>
              <a:r>
                <a:rPr lang="es-ES" sz="16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  <a:t>: </a:t>
              </a:r>
              <a:r>
                <a:rPr lang="es-ES" sz="16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  <a:t>Manejo Forestal – Criterios de Cortabilidad</a:t>
              </a:r>
            </a:p>
          </p:txBody>
        </p:sp>
        <p:sp>
          <p:nvSpPr>
            <p:cNvPr id="3092" name="Rectangle 5"/>
            <p:cNvSpPr>
              <a:spLocks noChangeArrowheads="1"/>
            </p:cNvSpPr>
            <p:nvPr/>
          </p:nvSpPr>
          <p:spPr bwMode="auto">
            <a:xfrm>
              <a:off x="0" y="210"/>
              <a:ext cx="271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b="1">
                  <a:solidFill>
                    <a:srgbClr val="FF6600"/>
                  </a:solidFill>
                  <a:latin typeface="Arial" charset="0"/>
                </a:rPr>
                <a:t>Ejercitación : Criterio de máxima producción continua 2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132138" y="2349500"/>
            <a:ext cx="2519362" cy="142875"/>
            <a:chOff x="1973" y="1480"/>
            <a:chExt cx="1587" cy="90"/>
          </a:xfrm>
        </p:grpSpPr>
        <p:sp>
          <p:nvSpPr>
            <p:cNvPr id="3088" name="Oval 7"/>
            <p:cNvSpPr>
              <a:spLocks noChangeArrowheads="1"/>
            </p:cNvSpPr>
            <p:nvPr/>
          </p:nvSpPr>
          <p:spPr bwMode="auto">
            <a:xfrm>
              <a:off x="2971" y="1480"/>
              <a:ext cx="272" cy="90"/>
            </a:xfrm>
            <a:prstGeom prst="ellips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9" name="Oval 8"/>
            <p:cNvSpPr>
              <a:spLocks noChangeArrowheads="1"/>
            </p:cNvSpPr>
            <p:nvPr/>
          </p:nvSpPr>
          <p:spPr bwMode="auto">
            <a:xfrm>
              <a:off x="3334" y="1480"/>
              <a:ext cx="226" cy="90"/>
            </a:xfrm>
            <a:prstGeom prst="ellips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90" name="Oval 9"/>
            <p:cNvSpPr>
              <a:spLocks noChangeArrowheads="1"/>
            </p:cNvSpPr>
            <p:nvPr/>
          </p:nvSpPr>
          <p:spPr bwMode="auto">
            <a:xfrm>
              <a:off x="1973" y="1480"/>
              <a:ext cx="272" cy="90"/>
            </a:xfrm>
            <a:prstGeom prst="ellips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132138" y="4076700"/>
            <a:ext cx="2519362" cy="142875"/>
            <a:chOff x="1973" y="2568"/>
            <a:chExt cx="1587" cy="90"/>
          </a:xfrm>
        </p:grpSpPr>
        <p:sp>
          <p:nvSpPr>
            <p:cNvPr id="3085" name="Oval 11"/>
            <p:cNvSpPr>
              <a:spLocks noChangeArrowheads="1"/>
            </p:cNvSpPr>
            <p:nvPr/>
          </p:nvSpPr>
          <p:spPr bwMode="auto">
            <a:xfrm>
              <a:off x="2971" y="2568"/>
              <a:ext cx="272" cy="9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6" name="Oval 12"/>
            <p:cNvSpPr>
              <a:spLocks noChangeArrowheads="1"/>
            </p:cNvSpPr>
            <p:nvPr/>
          </p:nvSpPr>
          <p:spPr bwMode="auto">
            <a:xfrm>
              <a:off x="3334" y="2568"/>
              <a:ext cx="226" cy="9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7" name="Oval 13"/>
            <p:cNvSpPr>
              <a:spLocks noChangeArrowheads="1"/>
            </p:cNvSpPr>
            <p:nvPr/>
          </p:nvSpPr>
          <p:spPr bwMode="auto">
            <a:xfrm>
              <a:off x="1973" y="2568"/>
              <a:ext cx="272" cy="9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3132138" y="5805488"/>
            <a:ext cx="2519362" cy="142875"/>
            <a:chOff x="1973" y="2568"/>
            <a:chExt cx="1587" cy="90"/>
          </a:xfrm>
        </p:grpSpPr>
        <p:sp>
          <p:nvSpPr>
            <p:cNvPr id="3082" name="Oval 15"/>
            <p:cNvSpPr>
              <a:spLocks noChangeArrowheads="1"/>
            </p:cNvSpPr>
            <p:nvPr/>
          </p:nvSpPr>
          <p:spPr bwMode="auto">
            <a:xfrm>
              <a:off x="2971" y="2568"/>
              <a:ext cx="272" cy="90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3" name="Oval 16"/>
            <p:cNvSpPr>
              <a:spLocks noChangeArrowheads="1"/>
            </p:cNvSpPr>
            <p:nvPr/>
          </p:nvSpPr>
          <p:spPr bwMode="auto">
            <a:xfrm>
              <a:off x="3334" y="2568"/>
              <a:ext cx="226" cy="90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4" name="Oval 17"/>
            <p:cNvSpPr>
              <a:spLocks noChangeArrowheads="1"/>
            </p:cNvSpPr>
            <p:nvPr/>
          </p:nvSpPr>
          <p:spPr bwMode="auto">
            <a:xfrm>
              <a:off x="1973" y="2568"/>
              <a:ext cx="272" cy="90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</p:grpSp>
      <p:graphicFrame>
        <p:nvGraphicFramePr>
          <p:cNvPr id="457746" name="Object 18"/>
          <p:cNvGraphicFramePr>
            <a:graphicFrameLocks noChangeAspect="1"/>
          </p:cNvGraphicFramePr>
          <p:nvPr>
            <p:ph/>
          </p:nvPr>
        </p:nvGraphicFramePr>
        <p:xfrm>
          <a:off x="3714750" y="1196975"/>
          <a:ext cx="5429250" cy="4838700"/>
        </p:xfrm>
        <a:graphic>
          <a:graphicData uri="http://schemas.openxmlformats.org/presentationml/2006/ole">
            <p:oleObj spid="_x0000_s3074" name="Gráfico" r:id="rId5" imgW="5429250" imgH="4838700" progId="Excel.Sheet.8">
              <p:embed/>
            </p:oleObj>
          </a:graphicData>
        </a:graphic>
      </p:graphicFrame>
      <p:sp>
        <p:nvSpPr>
          <p:cNvPr id="457747" name="Line 19"/>
          <p:cNvSpPr>
            <a:spLocks noChangeShapeType="1"/>
          </p:cNvSpPr>
          <p:nvPr/>
        </p:nvSpPr>
        <p:spPr bwMode="auto">
          <a:xfrm flipV="1">
            <a:off x="7235825" y="2349500"/>
            <a:ext cx="0" cy="2087563"/>
          </a:xfrm>
          <a:prstGeom prst="line">
            <a:avLst/>
          </a:prstGeom>
          <a:noFill/>
          <a:ln w="19050">
            <a:solidFill>
              <a:srgbClr val="FF66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57748" name="Text Box 20"/>
          <p:cNvSpPr txBox="1">
            <a:spLocks noChangeArrowheads="1"/>
          </p:cNvSpPr>
          <p:nvPr/>
        </p:nvSpPr>
        <p:spPr bwMode="auto">
          <a:xfrm>
            <a:off x="6300788" y="4508500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 b="1">
                <a:solidFill>
                  <a:srgbClr val="FF6600"/>
                </a:solidFill>
              </a:rPr>
              <a:t>11 años = Turno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57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57746" grpId="0"/>
      <p:bldP spid="457747" grpId="0" animBg="1"/>
      <p:bldP spid="45774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7.1|58.8|9.7"/>
</p:tagLst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7770</TotalTime>
  <Words>671</Words>
  <Application>Microsoft Office PowerPoint</Application>
  <PresentationFormat>Presentación en pantalla (4:3)</PresentationFormat>
  <Paragraphs>110</Paragraphs>
  <Slides>16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Textura</vt:lpstr>
      <vt:lpstr>Gráfico</vt:lpstr>
      <vt:lpstr>Ecuación</vt:lpstr>
      <vt:lpstr>Diapositiva 1</vt:lpstr>
      <vt:lpstr>Planificación Silvícola 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m</dc:creator>
  <cp:lastModifiedBy>acer</cp:lastModifiedBy>
  <cp:revision>480</cp:revision>
  <dcterms:created xsi:type="dcterms:W3CDTF">2002-09-14T15:55:28Z</dcterms:created>
  <dcterms:modified xsi:type="dcterms:W3CDTF">2019-09-25T11:21:19Z</dcterms:modified>
</cp:coreProperties>
</file>