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embeddedFontLst>
    <p:embeddedFont>
      <p:font typeface="Encode Sans" panose="020B0604020202020204" charset="0"/>
      <p:regular r:id="rId18"/>
      <p:bold r:id="rId19"/>
    </p:embeddedFont>
    <p:embeddedFont>
      <p:font typeface="Encode Sans Black" panose="020B0604020202020204" charset="0"/>
      <p:bold r:id="rId20"/>
    </p:embeddedFont>
    <p:embeddedFont>
      <p:font typeface="Encode Sans ExtraBold" panose="020B0604020202020204" charset="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42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f661c017db_0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f661c017db_0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fb11e586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fb11e586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f661c017db_0_5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f661c017db_0_5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f661c017db_0_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f661c017db_0_5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41b174f263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41b174f263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f661c017db_0_8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f661c017db_0_8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cb6061322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cb6061322e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f661c017db_0_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f661c017db_0_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41b174f26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41b174f263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f661c017db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f661c017db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41b174f263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41b174f263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f661c017db_0_5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f661c017db_0_5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f661c017db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f661c017db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f661c017db_0_5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f661c017db_0_5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6665" y="0"/>
            <a:ext cx="725066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1317550" y="1418900"/>
            <a:ext cx="6587700" cy="1152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200">
                <a:latin typeface="Encode Sans ExtraBold"/>
                <a:ea typeface="Encode Sans ExtraBold"/>
                <a:cs typeface="Encode Sans ExtraBold"/>
                <a:sym typeface="Encode Sans ExtraBold"/>
              </a:rPr>
              <a:t>TALLER DE MANEJO FORESTAL</a:t>
            </a:r>
            <a:endParaRPr sz="3200">
              <a:latin typeface="Encode Sans ExtraBold"/>
              <a:ea typeface="Encode Sans ExtraBold"/>
              <a:cs typeface="Encode Sans ExtraBold"/>
              <a:sym typeface="Encode Sans Extra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body" idx="1"/>
          </p:nvPr>
        </p:nvSpPr>
        <p:spPr>
          <a:xfrm>
            <a:off x="311700" y="368825"/>
            <a:ext cx="3999900" cy="412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5500">
                <a:solidFill>
                  <a:schemeClr val="dk1"/>
                </a:solidFill>
                <a:latin typeface="Encode Sans Black"/>
                <a:ea typeface="Encode Sans Black"/>
                <a:cs typeface="Encode Sans Black"/>
                <a:sym typeface="Encode Sans Black"/>
              </a:rPr>
              <a:t>RECREO </a:t>
            </a:r>
            <a:endParaRPr sz="5500">
              <a:latin typeface="Encode Sans Black"/>
              <a:ea typeface="Encode Sans Black"/>
              <a:cs typeface="Encode Sans Black"/>
              <a:sym typeface="Encode Sans Black"/>
            </a:endParaRPr>
          </a:p>
        </p:txBody>
      </p:sp>
      <p:pic>
        <p:nvPicPr>
          <p:cNvPr id="122" name="Google Shape;122;p22"/>
          <p:cNvPicPr preferRelativeResize="0"/>
          <p:nvPr/>
        </p:nvPicPr>
        <p:blipFill rotWithShape="1">
          <a:blip r:embed="rId3">
            <a:alphaModFix/>
          </a:blip>
          <a:srcRect l="16742" t="20352" r="45952" b="5203"/>
          <a:stretch/>
        </p:blipFill>
        <p:spPr>
          <a:xfrm>
            <a:off x="4684675" y="415702"/>
            <a:ext cx="3843050" cy="4312097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2"/>
          <p:cNvSpPr/>
          <p:nvPr/>
        </p:nvSpPr>
        <p:spPr>
          <a:xfrm>
            <a:off x="4748200" y="722125"/>
            <a:ext cx="709500" cy="189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latin typeface="Encode Sans ExtraBold"/>
                <a:ea typeface="Encode Sans ExtraBold"/>
                <a:cs typeface="Encode Sans ExtraBold"/>
                <a:sym typeface="Encode Sans ExtraBold"/>
              </a:rPr>
              <a:t>facu</a:t>
            </a:r>
            <a:endParaRPr>
              <a:latin typeface="Encode Sans ExtraBold"/>
              <a:ea typeface="Encode Sans ExtraBold"/>
              <a:cs typeface="Encode Sans ExtraBold"/>
              <a:sym typeface="Encode Sans Extra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>
            <a:spLocks noGrp="1"/>
          </p:cNvSpPr>
          <p:nvPr>
            <p:ph type="body" idx="1"/>
          </p:nvPr>
        </p:nvSpPr>
        <p:spPr>
          <a:xfrm>
            <a:off x="311700" y="368825"/>
            <a:ext cx="8068200" cy="412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5500">
                <a:solidFill>
                  <a:schemeClr val="dk1"/>
                </a:solidFill>
                <a:latin typeface="Encode Sans Black"/>
                <a:ea typeface="Encode Sans Black"/>
                <a:cs typeface="Encode Sans Black"/>
                <a:sym typeface="Encode Sans Black"/>
              </a:rPr>
              <a:t>ACTIVIDAD </a:t>
            </a:r>
            <a:endParaRPr sz="5500">
              <a:latin typeface="Encode Sans Black"/>
              <a:ea typeface="Encode Sans Black"/>
              <a:cs typeface="Encode Sans Black"/>
              <a:sym typeface="Encode Sans Black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>
            <a:spLocks noGrp="1"/>
          </p:cNvSpPr>
          <p:nvPr>
            <p:ph type="title"/>
          </p:nvPr>
        </p:nvSpPr>
        <p:spPr>
          <a:xfrm>
            <a:off x="402575" y="117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latin typeface="Encode Sans ExtraBold"/>
                <a:ea typeface="Encode Sans ExtraBold"/>
                <a:cs typeface="Encode Sans ExtraBold"/>
                <a:sym typeface="Encode Sans ExtraBold"/>
              </a:rPr>
              <a:t>Actores: Análisis de Conflictos y Sinergias</a:t>
            </a:r>
            <a:endParaRPr>
              <a:latin typeface="Encode Sans ExtraBold"/>
              <a:ea typeface="Encode Sans ExtraBold"/>
              <a:cs typeface="Encode Sans ExtraBold"/>
              <a:sym typeface="Encode Sans ExtraBold"/>
            </a:endParaRPr>
          </a:p>
        </p:txBody>
      </p:sp>
      <p:pic>
        <p:nvPicPr>
          <p:cNvPr id="134" name="Google Shape;13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00" y="927775"/>
            <a:ext cx="9027176" cy="399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>
            <a:spLocks noGrp="1"/>
          </p:cNvSpPr>
          <p:nvPr>
            <p:ph type="title"/>
          </p:nvPr>
        </p:nvSpPr>
        <p:spPr>
          <a:xfrm>
            <a:off x="266050" y="136050"/>
            <a:ext cx="872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chemeClr val="lt2"/>
                </a:solidFill>
                <a:latin typeface="Encode Sans ExtraBold"/>
                <a:ea typeface="Encode Sans ExtraBold"/>
                <a:cs typeface="Encode Sans ExtraBold"/>
                <a:sym typeface="Encode Sans ExtraBold"/>
              </a:rPr>
              <a:t>Instrumentos Legales Nacionales, Provinciales y Elementos Internacionales</a:t>
            </a:r>
            <a:endParaRPr sz="3400">
              <a:solidFill>
                <a:schemeClr val="lt2"/>
              </a:solidFill>
              <a:latin typeface="Encode Sans ExtraBold"/>
              <a:ea typeface="Encode Sans ExtraBold"/>
              <a:cs typeface="Encode Sans ExtraBold"/>
              <a:sym typeface="Encode Sans ExtraBold"/>
            </a:endParaRPr>
          </a:p>
        </p:txBody>
      </p:sp>
      <p:pic>
        <p:nvPicPr>
          <p:cNvPr id="140" name="Google Shape;14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350" y="708750"/>
            <a:ext cx="7879311" cy="443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>
            <a:spLocks noGrp="1"/>
          </p:cNvSpPr>
          <p:nvPr>
            <p:ph type="title"/>
          </p:nvPr>
        </p:nvSpPr>
        <p:spPr>
          <a:xfrm>
            <a:off x="266050" y="136050"/>
            <a:ext cx="872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chemeClr val="lt2"/>
                </a:solidFill>
                <a:latin typeface="Encode Sans ExtraBold"/>
                <a:ea typeface="Encode Sans ExtraBold"/>
                <a:cs typeface="Encode Sans ExtraBold"/>
                <a:sym typeface="Encode Sans ExtraBold"/>
              </a:rPr>
              <a:t>Instrumentos Legales Nacionales, Provinciales y Elementos Internacionales</a:t>
            </a:r>
            <a:endParaRPr sz="3400">
              <a:solidFill>
                <a:schemeClr val="lt2"/>
              </a:solidFill>
              <a:latin typeface="Encode Sans ExtraBold"/>
              <a:ea typeface="Encode Sans ExtraBold"/>
              <a:cs typeface="Encode Sans ExtraBold"/>
              <a:sym typeface="Encode Sans ExtraBold"/>
            </a:endParaRPr>
          </a:p>
        </p:txBody>
      </p:sp>
      <p:pic>
        <p:nvPicPr>
          <p:cNvPr id="146" name="Google Shape;14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390" y="596225"/>
            <a:ext cx="8079223" cy="454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2801" y="-554275"/>
            <a:ext cx="4299075" cy="573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7"/>
          <p:cNvSpPr txBox="1"/>
          <p:nvPr/>
        </p:nvSpPr>
        <p:spPr>
          <a:xfrm>
            <a:off x="957875" y="1903925"/>
            <a:ext cx="28725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4100">
                <a:solidFill>
                  <a:schemeClr val="lt2"/>
                </a:solidFill>
                <a:latin typeface="Encode Sans ExtraBold"/>
                <a:ea typeface="Encode Sans ExtraBold"/>
                <a:cs typeface="Encode Sans ExtraBold"/>
                <a:sym typeface="Encode Sans ExtraBold"/>
              </a:rPr>
              <a:t>Gracias!!!</a:t>
            </a:r>
            <a:endParaRPr sz="4100">
              <a:solidFill>
                <a:schemeClr val="lt2"/>
              </a:solidFill>
              <a:latin typeface="Encode Sans ExtraBold"/>
              <a:ea typeface="Encode Sans ExtraBold"/>
              <a:cs typeface="Encode Sans ExtraBold"/>
              <a:sym typeface="Encode Sans Extra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6675" y="0"/>
            <a:ext cx="725066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/>
          <p:nvPr/>
        </p:nvSpPr>
        <p:spPr>
          <a:xfrm>
            <a:off x="1278150" y="481400"/>
            <a:ext cx="6587700" cy="167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200">
                <a:latin typeface="Encode Sans ExtraBold"/>
                <a:ea typeface="Encode Sans ExtraBold"/>
                <a:cs typeface="Encode Sans ExtraBold"/>
                <a:sym typeface="Encode Sans ExtraBold"/>
              </a:rPr>
              <a:t>Las Políticas Nacionales e Internacionales y su Influencia en el Sector Forestal Argentino</a:t>
            </a:r>
            <a:endParaRPr sz="3200">
              <a:latin typeface="Encode Sans ExtraBold"/>
              <a:ea typeface="Encode Sans ExtraBold"/>
              <a:cs typeface="Encode Sans ExtraBold"/>
              <a:sym typeface="Encode Sans ExtraBold"/>
            </a:endParaRPr>
          </a:p>
        </p:txBody>
      </p:sp>
      <p:sp>
        <p:nvSpPr>
          <p:cNvPr id="62" name="Google Shape;62;p14"/>
          <p:cNvSpPr/>
          <p:nvPr/>
        </p:nvSpPr>
        <p:spPr>
          <a:xfrm>
            <a:off x="1278150" y="3129525"/>
            <a:ext cx="6587700" cy="139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 i="1">
                <a:latin typeface="Encode Sans ExtraBold"/>
                <a:ea typeface="Encode Sans ExtraBold"/>
                <a:cs typeface="Encode Sans ExtraBold"/>
                <a:sym typeface="Encode Sans ExtraBold"/>
              </a:rPr>
              <a:t>Actores e Intereses de Producción y Conservación en un Área Protegida en la Región Patagónica</a:t>
            </a:r>
            <a:endParaRPr sz="2400" i="1">
              <a:latin typeface="Encode Sans ExtraBold"/>
              <a:ea typeface="Encode Sans ExtraBold"/>
              <a:cs typeface="Encode Sans ExtraBold"/>
              <a:sym typeface="Encode Sans Extra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780625" y="154225"/>
            <a:ext cx="505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latin typeface="Encode Sans Black"/>
                <a:ea typeface="Encode Sans Black"/>
                <a:cs typeface="Encode Sans Black"/>
                <a:sym typeface="Encode Sans Black"/>
              </a:rPr>
              <a:t>Áreas Protegidas en la región</a:t>
            </a:r>
            <a:endParaRPr>
              <a:latin typeface="Encode Sans Black"/>
              <a:ea typeface="Encode Sans Black"/>
              <a:cs typeface="Encode Sans Black"/>
              <a:sym typeface="Encode Sans Black"/>
            </a:endParaRPr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2"/>
          </p:nvPr>
        </p:nvSpPr>
        <p:spPr>
          <a:xfrm>
            <a:off x="3744175" y="790825"/>
            <a:ext cx="5124600" cy="41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 u="sng">
                <a:latin typeface="Encode Sans ExtraBold"/>
                <a:ea typeface="Encode Sans ExtraBold"/>
                <a:cs typeface="Encode Sans ExtraBold"/>
                <a:sym typeface="Encode Sans ExtraBold"/>
              </a:rPr>
              <a:t>América Latina</a:t>
            </a:r>
            <a:endParaRPr sz="1600" u="sng">
              <a:latin typeface="Encode Sans ExtraBold"/>
              <a:ea typeface="Encode Sans ExtraBold"/>
              <a:cs typeface="Encode Sans ExtraBold"/>
              <a:sym typeface="Encode Sans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 b="1">
                <a:latin typeface="Encode Sans"/>
                <a:ea typeface="Encode Sans"/>
                <a:cs typeface="Encode Sans"/>
                <a:sym typeface="Encode Sans"/>
              </a:rPr>
              <a:t>31% de la superficie forestal bajo áreas protegidas </a:t>
            </a:r>
            <a:endParaRPr sz="1500" b="1">
              <a:latin typeface="Encode Sans"/>
              <a:ea typeface="Encode Sans"/>
              <a:cs typeface="Encode Sans"/>
              <a:sym typeface="Encode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 b="1">
                <a:latin typeface="Encode Sans"/>
                <a:ea typeface="Encode Sans"/>
                <a:cs typeface="Encode Sans"/>
                <a:sym typeface="Encode Sans"/>
              </a:rPr>
              <a:t>(casi el doble de la media mundial del 18%)</a:t>
            </a:r>
            <a:endParaRPr sz="1500" b="1">
              <a:latin typeface="Encode Sans"/>
              <a:ea typeface="Encode Sans"/>
              <a:cs typeface="Encode Sans"/>
              <a:sym typeface="Encode Sans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Encode Sans"/>
              <a:ea typeface="Encode Sans"/>
              <a:cs typeface="Encode Sans"/>
              <a:sym typeface="Encode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 u="sng">
                <a:latin typeface="Encode Sans ExtraBold"/>
                <a:ea typeface="Encode Sans ExtraBold"/>
                <a:cs typeface="Encode Sans ExtraBold"/>
                <a:sym typeface="Encode Sans ExtraBold"/>
              </a:rPr>
              <a:t>Región Andinopatagónica</a:t>
            </a:r>
            <a:r>
              <a:rPr lang="es-419" sz="1600" b="1">
                <a:latin typeface="Encode Sans"/>
                <a:ea typeface="Encode Sans"/>
                <a:cs typeface="Encode Sans"/>
                <a:sym typeface="Encode Sans"/>
              </a:rPr>
              <a:t> </a:t>
            </a:r>
            <a:endParaRPr sz="1600" b="1">
              <a:latin typeface="Encode Sans"/>
              <a:ea typeface="Encode Sans"/>
              <a:cs typeface="Encode Sans"/>
              <a:sym typeface="Encode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 b="1">
                <a:latin typeface="Encode Sans"/>
                <a:ea typeface="Encode Sans"/>
                <a:cs typeface="Encode Sans"/>
                <a:sym typeface="Encode Sans"/>
              </a:rPr>
              <a:t>6% de los bosques nativos a nivel nacional</a:t>
            </a:r>
            <a:endParaRPr sz="1500" b="1">
              <a:latin typeface="Encode Sans"/>
              <a:ea typeface="Encode Sans"/>
              <a:cs typeface="Encode Sans"/>
              <a:sym typeface="Encode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 b="1">
                <a:latin typeface="Encode Sans"/>
                <a:ea typeface="Encode Sans"/>
                <a:cs typeface="Encode Sans"/>
                <a:sym typeface="Encode Sans"/>
              </a:rPr>
              <a:t>48,54% de la superficie forestal bajo protección total (2019)</a:t>
            </a:r>
            <a:endParaRPr sz="1500">
              <a:latin typeface="Encode Sans"/>
              <a:ea typeface="Encode Sans"/>
              <a:cs typeface="Encode Sans"/>
              <a:sym typeface="Encode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100" b="1">
                <a:latin typeface="Encode Sans"/>
                <a:ea typeface="Encode Sans"/>
                <a:cs typeface="Encode Sans"/>
                <a:sym typeface="Encode Sans"/>
              </a:rPr>
              <a:t>¾ </a:t>
            </a:r>
            <a:r>
              <a:rPr lang="es-419" sz="1500" b="1">
                <a:latin typeface="Encode Sans"/>
                <a:ea typeface="Encode Sans"/>
                <a:cs typeface="Encode Sans"/>
                <a:sym typeface="Encode Sans"/>
              </a:rPr>
              <a:t>partes de los bosques bajo la protección de Parques Nacionales (aprox)</a:t>
            </a:r>
            <a:endParaRPr sz="1500" b="1">
              <a:latin typeface="Encode Sans"/>
              <a:ea typeface="Encode Sans"/>
              <a:cs typeface="Encode Sans"/>
              <a:sym typeface="Encode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latin typeface="Encode Sans"/>
              <a:ea typeface="Encode Sans"/>
              <a:cs typeface="Encode Sans"/>
              <a:sym typeface="Encode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>
                <a:latin typeface="Encode Sans"/>
                <a:ea typeface="Encode Sans"/>
                <a:cs typeface="Encode Sans"/>
                <a:sym typeface="Encode Sans"/>
              </a:rPr>
              <a:t>La introducción de los Parques Nacionales (PN) en áreas andinas cordilleranas incorporó una forma diferente de dotar al paisaje y al reconocimiento de la geografía de un carácter estático </a:t>
            </a:r>
            <a:endParaRPr sz="1500"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337007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3780625" y="154225"/>
            <a:ext cx="505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latin typeface="Encode Sans Black"/>
                <a:ea typeface="Encode Sans Black"/>
                <a:cs typeface="Encode Sans Black"/>
                <a:sym typeface="Encode Sans Black"/>
              </a:rPr>
              <a:t>Áreas Protegidas en la región</a:t>
            </a:r>
            <a:endParaRPr>
              <a:latin typeface="Encode Sans Black"/>
              <a:ea typeface="Encode Sans Black"/>
              <a:cs typeface="Encode Sans Black"/>
              <a:sym typeface="Encode Sans Black"/>
            </a:endParaRPr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2"/>
          </p:nvPr>
        </p:nvSpPr>
        <p:spPr>
          <a:xfrm>
            <a:off x="3744175" y="790825"/>
            <a:ext cx="5124600" cy="41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 u="sng">
                <a:latin typeface="Encode Sans ExtraBold"/>
                <a:ea typeface="Encode Sans ExtraBold"/>
                <a:cs typeface="Encode Sans ExtraBold"/>
                <a:sym typeface="Encode Sans ExtraBold"/>
              </a:rPr>
              <a:t>América Latina</a:t>
            </a:r>
            <a:endParaRPr sz="1600" u="sng">
              <a:latin typeface="Encode Sans ExtraBold"/>
              <a:ea typeface="Encode Sans ExtraBold"/>
              <a:cs typeface="Encode Sans ExtraBold"/>
              <a:sym typeface="Encode Sans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 b="1">
                <a:latin typeface="Encode Sans"/>
                <a:ea typeface="Encode Sans"/>
                <a:cs typeface="Encode Sans"/>
                <a:sym typeface="Encode Sans"/>
              </a:rPr>
              <a:t>31% de la superficie forestal bajo áreas protegidas </a:t>
            </a:r>
            <a:endParaRPr sz="1500" b="1">
              <a:latin typeface="Encode Sans"/>
              <a:ea typeface="Encode Sans"/>
              <a:cs typeface="Encode Sans"/>
              <a:sym typeface="Encode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 b="1">
                <a:latin typeface="Encode Sans"/>
                <a:ea typeface="Encode Sans"/>
                <a:cs typeface="Encode Sans"/>
                <a:sym typeface="Encode Sans"/>
              </a:rPr>
              <a:t>(casi el doble de la media mundial del 18%)</a:t>
            </a:r>
            <a:endParaRPr sz="1500" b="1">
              <a:latin typeface="Encode Sans"/>
              <a:ea typeface="Encode Sans"/>
              <a:cs typeface="Encode Sans"/>
              <a:sym typeface="Encode Sans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Encode Sans"/>
              <a:ea typeface="Encode Sans"/>
              <a:cs typeface="Encode Sans"/>
              <a:sym typeface="Encode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 u="sng">
                <a:latin typeface="Encode Sans ExtraBold"/>
                <a:ea typeface="Encode Sans ExtraBold"/>
                <a:cs typeface="Encode Sans ExtraBold"/>
                <a:sym typeface="Encode Sans ExtraBold"/>
              </a:rPr>
              <a:t>Región Andinopatagónica</a:t>
            </a:r>
            <a:r>
              <a:rPr lang="es-419" sz="1600" b="1">
                <a:latin typeface="Encode Sans"/>
                <a:ea typeface="Encode Sans"/>
                <a:cs typeface="Encode Sans"/>
                <a:sym typeface="Encode Sans"/>
              </a:rPr>
              <a:t> </a:t>
            </a:r>
            <a:endParaRPr sz="1600" b="1">
              <a:latin typeface="Encode Sans"/>
              <a:ea typeface="Encode Sans"/>
              <a:cs typeface="Encode Sans"/>
              <a:sym typeface="Encode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 b="1">
                <a:latin typeface="Encode Sans"/>
                <a:ea typeface="Encode Sans"/>
                <a:cs typeface="Encode Sans"/>
                <a:sym typeface="Encode Sans"/>
              </a:rPr>
              <a:t>6% de los bosques nativos a nivel nacional</a:t>
            </a:r>
            <a:endParaRPr sz="1500" b="1">
              <a:latin typeface="Encode Sans"/>
              <a:ea typeface="Encode Sans"/>
              <a:cs typeface="Encode Sans"/>
              <a:sym typeface="Encode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 b="1">
                <a:latin typeface="Encode Sans"/>
                <a:ea typeface="Encode Sans"/>
                <a:cs typeface="Encode Sans"/>
                <a:sym typeface="Encode Sans"/>
              </a:rPr>
              <a:t>48,54% de la superficie forestal bajo protección total (2019)</a:t>
            </a:r>
            <a:endParaRPr sz="1500">
              <a:latin typeface="Encode Sans"/>
              <a:ea typeface="Encode Sans"/>
              <a:cs typeface="Encode Sans"/>
              <a:sym typeface="Encode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100" b="1">
                <a:latin typeface="Encode Sans"/>
                <a:ea typeface="Encode Sans"/>
                <a:cs typeface="Encode Sans"/>
                <a:sym typeface="Encode Sans"/>
              </a:rPr>
              <a:t>¾ </a:t>
            </a:r>
            <a:r>
              <a:rPr lang="es-419" sz="1500" b="1">
                <a:latin typeface="Encode Sans"/>
                <a:ea typeface="Encode Sans"/>
                <a:cs typeface="Encode Sans"/>
                <a:sym typeface="Encode Sans"/>
              </a:rPr>
              <a:t>partes de los bosques bajo la protección de Parques Nacionales (aprox)</a:t>
            </a:r>
            <a:endParaRPr sz="1500" b="1">
              <a:latin typeface="Encode Sans"/>
              <a:ea typeface="Encode Sans"/>
              <a:cs typeface="Encode Sans"/>
              <a:sym typeface="Encode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latin typeface="Encode Sans"/>
              <a:ea typeface="Encode Sans"/>
              <a:cs typeface="Encode Sans"/>
              <a:sym typeface="Encode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>
                <a:latin typeface="Encode Sans"/>
                <a:ea typeface="Encode Sans"/>
                <a:cs typeface="Encode Sans"/>
                <a:sym typeface="Encode Sans"/>
              </a:rPr>
              <a:t>La introducción de los Parques Nacionales (PN) en áreas andinas cordilleranas incorporó una forma diferente de dotar al paisaje y al reconocimiento de la geografía de un carácter estático </a:t>
            </a:r>
            <a:endParaRPr sz="1500"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 rotWithShape="1">
          <a:blip r:embed="rId3">
            <a:alphaModFix/>
          </a:blip>
          <a:srcRect t="18002" r="71360" b="10158"/>
          <a:stretch/>
        </p:blipFill>
        <p:spPr>
          <a:xfrm>
            <a:off x="152400" y="0"/>
            <a:ext cx="3370076" cy="510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433350" y="392725"/>
            <a:ext cx="4633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3320" b="1">
                <a:latin typeface="Encode Sans"/>
                <a:ea typeface="Encode Sans"/>
                <a:cs typeface="Encode Sans"/>
                <a:sym typeface="Encode Sans"/>
              </a:rPr>
              <a:t>Área de Estudio</a:t>
            </a:r>
            <a:endParaRPr sz="3320" b="1"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2"/>
          </p:nvPr>
        </p:nvSpPr>
        <p:spPr>
          <a:xfrm>
            <a:off x="255300" y="1054075"/>
            <a:ext cx="4989600" cy="38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100" b="1">
                <a:latin typeface="Encode Sans"/>
                <a:ea typeface="Encode Sans"/>
                <a:cs typeface="Encode Sans"/>
                <a:sym typeface="Encode Sans"/>
              </a:rPr>
              <a:t>Área Natural Protegida </a:t>
            </a:r>
            <a:endParaRPr sz="2100" b="1">
              <a:latin typeface="Encode Sans"/>
              <a:ea typeface="Encode Sans"/>
              <a:cs typeface="Encode Sans"/>
              <a:sym typeface="Encode Sans"/>
            </a:endParaRPr>
          </a:p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100" b="1">
                <a:latin typeface="Encode Sans"/>
                <a:ea typeface="Encode Sans"/>
                <a:cs typeface="Encode Sans"/>
                <a:sym typeface="Encode Sans"/>
              </a:rPr>
              <a:t>Río Azul - Lago Escondido (ANPRALE)</a:t>
            </a:r>
            <a:r>
              <a:rPr lang="es-419" sz="1800">
                <a:latin typeface="Encode Sans"/>
                <a:ea typeface="Encode Sans"/>
                <a:cs typeface="Encode Sans"/>
                <a:sym typeface="Encode Sans"/>
              </a:rPr>
              <a:t> </a:t>
            </a:r>
            <a:endParaRPr sz="1800">
              <a:latin typeface="Encode Sans"/>
              <a:ea typeface="Encode Sans"/>
              <a:cs typeface="Encode Sans"/>
              <a:sym typeface="Encode Sans"/>
            </a:endParaRPr>
          </a:p>
          <a:p>
            <a:pPr marL="0" lvl="0" indent="0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800">
                <a:latin typeface="Encode Sans"/>
                <a:ea typeface="Encode Sans"/>
                <a:cs typeface="Encode Sans"/>
                <a:sym typeface="Encode Sans"/>
              </a:rPr>
              <a:t>Reserva de usos múltiples y corredor biológico declarada como Reserva de Biósfera por UNESCO</a:t>
            </a:r>
            <a:endParaRPr sz="1800">
              <a:latin typeface="Encode Sans"/>
              <a:ea typeface="Encode Sans"/>
              <a:cs typeface="Encode Sans"/>
              <a:sym typeface="Encode Sans"/>
            </a:endParaRPr>
          </a:p>
          <a:p>
            <a:pPr marL="0" lvl="0" indent="0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800">
                <a:latin typeface="Encode Sans"/>
                <a:ea typeface="Encode Sans"/>
                <a:cs typeface="Encode Sans"/>
                <a:sym typeface="Encode Sans"/>
              </a:rPr>
              <a:t>Cuenta con 65.000 ha, fue creada en 1994 a través de la Ley Provincial n° 2833. </a:t>
            </a:r>
            <a:endParaRPr sz="1800">
              <a:latin typeface="Encode Sans"/>
              <a:ea typeface="Encode Sans"/>
              <a:cs typeface="Encode Sans"/>
              <a:sym typeface="Encode Sans"/>
            </a:endParaRPr>
          </a:p>
          <a:p>
            <a:pPr marL="0" lvl="0" indent="0" algn="ctr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419" sz="1800" b="1">
                <a:latin typeface="Encode Sans"/>
                <a:ea typeface="Encode Sans"/>
                <a:cs typeface="Encode Sans"/>
                <a:sym typeface="Encode Sans"/>
              </a:rPr>
              <a:t>Entre sus puntos relevantes, busca promover las actividades turísticas en el área y limitar  las actividades agropecuarias.</a:t>
            </a:r>
            <a:endParaRPr sz="1600" b="1"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7250" y="87825"/>
            <a:ext cx="3493775" cy="496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title"/>
          </p:nvPr>
        </p:nvSpPr>
        <p:spPr>
          <a:xfrm>
            <a:off x="433350" y="392725"/>
            <a:ext cx="4633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3320" b="1">
                <a:latin typeface="Encode Sans"/>
                <a:ea typeface="Encode Sans"/>
                <a:cs typeface="Encode Sans"/>
                <a:sym typeface="Encode Sans"/>
              </a:rPr>
              <a:t>Área de Estudio</a:t>
            </a:r>
            <a:endParaRPr sz="3320" b="1"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89" name="Google Shape;89;p18"/>
          <p:cNvSpPr txBox="1">
            <a:spLocks noGrp="1"/>
          </p:cNvSpPr>
          <p:nvPr>
            <p:ph type="body" idx="2"/>
          </p:nvPr>
        </p:nvSpPr>
        <p:spPr>
          <a:xfrm>
            <a:off x="255300" y="1117425"/>
            <a:ext cx="4989600" cy="38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latin typeface="Encode Sans"/>
                <a:ea typeface="Encode Sans"/>
                <a:cs typeface="Encode Sans"/>
                <a:sym typeface="Encode Sans"/>
              </a:rPr>
              <a:t>Dentro de la reserva residen aproximadamente 70 familias de pobladores. </a:t>
            </a:r>
            <a:endParaRPr sz="1800">
              <a:latin typeface="Encode Sans"/>
              <a:ea typeface="Encode Sans"/>
              <a:cs typeface="Encode Sans"/>
              <a:sym typeface="Encode Sans"/>
            </a:endParaRPr>
          </a:p>
          <a:p>
            <a:pPr marL="0" marR="0" lvl="0" indent="0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800">
                <a:latin typeface="Encode Sans"/>
                <a:ea typeface="Encode Sans"/>
                <a:cs typeface="Encode Sans"/>
                <a:sym typeface="Encode Sans"/>
              </a:rPr>
              <a:t>Las actividades productivas de los pobladores son la </a:t>
            </a:r>
            <a:r>
              <a:rPr lang="es-419" sz="1800">
                <a:latin typeface="Encode Sans ExtraBold"/>
                <a:ea typeface="Encode Sans ExtraBold"/>
                <a:cs typeface="Encode Sans ExtraBold"/>
                <a:sym typeface="Encode Sans ExtraBold"/>
              </a:rPr>
              <a:t>ganadería, la agricultura, aprovechamiento forestal y el turismo </a:t>
            </a:r>
            <a:r>
              <a:rPr lang="es-419" sz="1800">
                <a:latin typeface="Encode Sans"/>
                <a:ea typeface="Encode Sans"/>
                <a:cs typeface="Encode Sans"/>
                <a:sym typeface="Encode Sans"/>
              </a:rPr>
              <a:t>(refugios, cabalgatas, guías de trekking).</a:t>
            </a:r>
            <a:endParaRPr sz="1800">
              <a:latin typeface="Encode Sans"/>
              <a:ea typeface="Encode Sans"/>
              <a:cs typeface="Encode Sans"/>
              <a:sym typeface="Encode Sans"/>
            </a:endParaRPr>
          </a:p>
          <a:p>
            <a:pPr marL="0" marR="0" lvl="0" indent="0" algn="ctr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419" sz="1800">
                <a:latin typeface="Encode Sans"/>
                <a:ea typeface="Encode Sans"/>
                <a:cs typeface="Encode Sans"/>
                <a:sym typeface="Encode Sans"/>
              </a:rPr>
              <a:t>De acuerdo con la ley de conservación forestal, la mayor parte del ANPRALE se encuentra bajo alto valor de conservación (rojo) y solo 606 ha están en bajo valor de conservación (verde) asignadas al CAP para el desarrollo de un centro de esquí.</a:t>
            </a:r>
            <a:endParaRPr sz="1800"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7250" y="87825"/>
            <a:ext cx="3493775" cy="496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700" y="372550"/>
            <a:ext cx="8422595" cy="439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>
            <a:spLocks noGrp="1"/>
          </p:cNvSpPr>
          <p:nvPr>
            <p:ph type="body" idx="1"/>
          </p:nvPr>
        </p:nvSpPr>
        <p:spPr>
          <a:xfrm>
            <a:off x="341050" y="1886625"/>
            <a:ext cx="2468100" cy="6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-419" sz="2300" b="1">
                <a:latin typeface="Encode Sans"/>
                <a:ea typeface="Encode Sans"/>
                <a:cs typeface="Encode Sans"/>
                <a:sym typeface="Encode Sans"/>
              </a:rPr>
              <a:t>INTERESES</a:t>
            </a:r>
            <a:endParaRPr sz="2300" b="1"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01" name="Google Shape;101;p20"/>
          <p:cNvSpPr txBox="1">
            <a:spLocks noGrp="1"/>
          </p:cNvSpPr>
          <p:nvPr>
            <p:ph type="body" idx="1"/>
          </p:nvPr>
        </p:nvSpPr>
        <p:spPr>
          <a:xfrm>
            <a:off x="1154000" y="2789613"/>
            <a:ext cx="2468100" cy="6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-419" sz="2300" b="1">
                <a:latin typeface="Encode Sans"/>
                <a:ea typeface="Encode Sans"/>
                <a:cs typeface="Encode Sans"/>
                <a:sym typeface="Encode Sans"/>
              </a:rPr>
              <a:t>PERCEPCIONES</a:t>
            </a:r>
            <a:endParaRPr sz="2300" b="1"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02" name="Google Shape;102;p20"/>
          <p:cNvSpPr txBox="1">
            <a:spLocks noGrp="1"/>
          </p:cNvSpPr>
          <p:nvPr>
            <p:ph type="body" idx="1"/>
          </p:nvPr>
        </p:nvSpPr>
        <p:spPr>
          <a:xfrm>
            <a:off x="885800" y="3872275"/>
            <a:ext cx="3004500" cy="110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-419" sz="2300" b="1">
                <a:latin typeface="Encode Sans"/>
                <a:ea typeface="Encode Sans"/>
                <a:cs typeface="Encode Sans"/>
                <a:sym typeface="Encode Sans"/>
              </a:rPr>
              <a:t>RÉGIMEN FORESTAL INTERNACIONAL</a:t>
            </a:r>
            <a:endParaRPr sz="2300" b="1"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03" name="Google Shape;103;p20"/>
          <p:cNvSpPr txBox="1">
            <a:spLocks noGrp="1"/>
          </p:cNvSpPr>
          <p:nvPr>
            <p:ph type="body" idx="1"/>
          </p:nvPr>
        </p:nvSpPr>
        <p:spPr>
          <a:xfrm>
            <a:off x="3622100" y="3435313"/>
            <a:ext cx="3164700" cy="8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-419" sz="3800" b="1">
                <a:latin typeface="Encode Sans"/>
                <a:ea typeface="Encode Sans"/>
                <a:cs typeface="Encode Sans"/>
                <a:sym typeface="Encode Sans"/>
              </a:rPr>
              <a:t>PODER</a:t>
            </a:r>
            <a:endParaRPr sz="3800" b="1"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04" name="Google Shape;104;p20"/>
          <p:cNvSpPr txBox="1">
            <a:spLocks noGrp="1"/>
          </p:cNvSpPr>
          <p:nvPr>
            <p:ph type="body" idx="1"/>
          </p:nvPr>
        </p:nvSpPr>
        <p:spPr>
          <a:xfrm>
            <a:off x="5145000" y="3037263"/>
            <a:ext cx="2468100" cy="6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-419" sz="2300" b="1">
                <a:latin typeface="Encode Sans"/>
                <a:ea typeface="Encode Sans"/>
                <a:cs typeface="Encode Sans"/>
                <a:sym typeface="Encode Sans"/>
              </a:rPr>
              <a:t>COERCIÓN</a:t>
            </a:r>
            <a:endParaRPr sz="2300" b="1"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05" name="Google Shape;105;p20"/>
          <p:cNvSpPr txBox="1">
            <a:spLocks noGrp="1"/>
          </p:cNvSpPr>
          <p:nvPr>
            <p:ph type="body" idx="1"/>
          </p:nvPr>
        </p:nvSpPr>
        <p:spPr>
          <a:xfrm>
            <a:off x="6160275" y="3511525"/>
            <a:ext cx="2468100" cy="6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-419" sz="2300" b="1">
                <a:latin typeface="Encode Sans"/>
                <a:ea typeface="Encode Sans"/>
                <a:cs typeface="Encode Sans"/>
                <a:sym typeface="Encode Sans"/>
              </a:rPr>
              <a:t>INFORMACIÓN</a:t>
            </a:r>
            <a:endParaRPr sz="2300" b="1"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06" name="Google Shape;106;p20"/>
          <p:cNvSpPr txBox="1">
            <a:spLocks noGrp="1"/>
          </p:cNvSpPr>
          <p:nvPr>
            <p:ph type="body" idx="1"/>
          </p:nvPr>
        </p:nvSpPr>
        <p:spPr>
          <a:xfrm>
            <a:off x="5655325" y="4095913"/>
            <a:ext cx="2468100" cy="6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-419" sz="2300" b="1">
                <a:latin typeface="Encode Sans"/>
                <a:ea typeface="Encode Sans"/>
                <a:cs typeface="Encode Sans"/>
                <a:sym typeface="Encode Sans"/>
              </a:rPr>
              <a:t>INCENTIVOS</a:t>
            </a:r>
            <a:endParaRPr sz="2300" b="1"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07" name="Google Shape;107;p20"/>
          <p:cNvSpPr/>
          <p:nvPr/>
        </p:nvSpPr>
        <p:spPr>
          <a:xfrm>
            <a:off x="1630900" y="445500"/>
            <a:ext cx="6070200" cy="720300"/>
          </a:xfrm>
          <a:prstGeom prst="rect">
            <a:avLst/>
          </a:prstGeom>
          <a:solidFill>
            <a:srgbClr val="66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s-419" sz="2820" b="1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CONFLICTO SOCIOAMBIENTAL</a:t>
            </a:r>
            <a:endParaRPr sz="2820" b="1">
              <a:solidFill>
                <a:schemeClr val="dk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08" name="Google Shape;108;p20"/>
          <p:cNvSpPr txBox="1"/>
          <p:nvPr/>
        </p:nvSpPr>
        <p:spPr>
          <a:xfrm>
            <a:off x="3805100" y="1405000"/>
            <a:ext cx="3844200" cy="6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820" b="1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USO DEL SUELO</a:t>
            </a:r>
            <a:endParaRPr sz="2820" b="1">
              <a:solidFill>
                <a:schemeClr val="dk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09" name="Google Shape;109;p20"/>
          <p:cNvSpPr txBox="1"/>
          <p:nvPr/>
        </p:nvSpPr>
        <p:spPr>
          <a:xfrm>
            <a:off x="3240650" y="1946025"/>
            <a:ext cx="4973100" cy="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320" b="1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CONSERVACIÓN-PRODUCCIÓN</a:t>
            </a:r>
            <a:endParaRPr sz="2320" b="1">
              <a:solidFill>
                <a:schemeClr val="dk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6897691" cy="22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266950"/>
            <a:ext cx="4317778" cy="272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13325" y="2228026"/>
            <a:ext cx="4076224" cy="2801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421</Words>
  <Application>Microsoft Office PowerPoint</Application>
  <PresentationFormat>On-screen Show (16:9)</PresentationFormat>
  <Paragraphs>52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Encode Sans ExtraBold</vt:lpstr>
      <vt:lpstr>Encode Sans</vt:lpstr>
      <vt:lpstr>Arial</vt:lpstr>
      <vt:lpstr>Encode Sans Black</vt:lpstr>
      <vt:lpstr>Simple Dark</vt:lpstr>
      <vt:lpstr>PowerPoint Presentation</vt:lpstr>
      <vt:lpstr>PowerPoint Presentation</vt:lpstr>
      <vt:lpstr>Áreas Protegidas en la región</vt:lpstr>
      <vt:lpstr>Áreas Protegidas en la región</vt:lpstr>
      <vt:lpstr>Área de Estudio</vt:lpstr>
      <vt:lpstr>Área de Estudio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Actores: Análisis de Conflictos y Sinergias</vt:lpstr>
      <vt:lpstr>Instrumentos Legales Nacionales, Provinciales y Elementos Internacionales</vt:lpstr>
      <vt:lpstr>Instrumentos Legales Nacionales, Provinciales y Elementos Internacionales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Burns, Sarah Lilian</cp:lastModifiedBy>
  <cp:revision>1</cp:revision>
  <dcterms:modified xsi:type="dcterms:W3CDTF">2025-10-16T00:22:28Z</dcterms:modified>
</cp:coreProperties>
</file>