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Encode Sans" panose="020B0604020202020204" charset="0"/>
      <p:regular r:id="rId18"/>
      <p:bold r:id="rId19"/>
    </p:embeddedFont>
    <p:embeddedFont>
      <p:font typeface="Encode Sans Black" panose="020B0604020202020204" charset="0"/>
      <p:bold r:id="rId20"/>
    </p:embeddedFont>
    <p:embeddedFont>
      <p:font typeface="Encode Sans ExtraBold" panose="020B0604020202020204" charset="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420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f661c017db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f661c017db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fb11e586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fb11e586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f661c017db_0_5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f661c017db_0_5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661c017db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f661c017db_0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41b174f26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41b174f26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f661c017db_0_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f661c017db_0_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cb6061322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cb6061322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f661c017db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f661c017db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41b174f263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41b174f263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f661c017db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f661c017db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41b174f26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41b174f26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f661c017db_0_5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f661c017db_0_5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f661c017db_0_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f661c017db_0_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f661c017db_0_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f661c017db_0_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lt2"/>
                </a:solidFill>
              </a:defRPr>
            </a:lvl1pPr>
            <a:lvl2pPr lvl="1" algn="r" rtl="0">
              <a:buNone/>
              <a:defRPr sz="1000">
                <a:solidFill>
                  <a:schemeClr val="lt2"/>
                </a:solidFill>
              </a:defRPr>
            </a:lvl2pPr>
            <a:lvl3pPr lvl="2" algn="r" rtl="0">
              <a:buNone/>
              <a:defRPr sz="1000">
                <a:solidFill>
                  <a:schemeClr val="lt2"/>
                </a:solidFill>
              </a:defRPr>
            </a:lvl3pPr>
            <a:lvl4pPr lvl="3" algn="r" rtl="0">
              <a:buNone/>
              <a:defRPr sz="1000">
                <a:solidFill>
                  <a:schemeClr val="lt2"/>
                </a:solidFill>
              </a:defRPr>
            </a:lvl4pPr>
            <a:lvl5pPr lvl="4" algn="r" rtl="0">
              <a:buNone/>
              <a:defRPr sz="1000">
                <a:solidFill>
                  <a:schemeClr val="lt2"/>
                </a:solidFill>
              </a:defRPr>
            </a:lvl5pPr>
            <a:lvl6pPr lvl="5" algn="r" rtl="0">
              <a:buNone/>
              <a:defRPr sz="1000">
                <a:solidFill>
                  <a:schemeClr val="lt2"/>
                </a:solidFill>
              </a:defRPr>
            </a:lvl6pPr>
            <a:lvl7pPr lvl="6" algn="r" rtl="0">
              <a:buNone/>
              <a:defRPr sz="1000">
                <a:solidFill>
                  <a:schemeClr val="lt2"/>
                </a:solidFill>
              </a:defRPr>
            </a:lvl7pPr>
            <a:lvl8pPr lvl="7" algn="r" rtl="0">
              <a:buNone/>
              <a:defRPr sz="1000">
                <a:solidFill>
                  <a:schemeClr val="lt2"/>
                </a:solidFill>
              </a:defRPr>
            </a:lvl8pPr>
            <a:lvl9pPr lvl="8" algn="r" rtl="0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665" y="0"/>
            <a:ext cx="725066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317550" y="1418900"/>
            <a:ext cx="6587700" cy="1152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200">
                <a:latin typeface="Encode Sans ExtraBold"/>
                <a:ea typeface="Encode Sans ExtraBold"/>
                <a:cs typeface="Encode Sans ExtraBold"/>
                <a:sym typeface="Encode Sans ExtraBold"/>
              </a:rPr>
              <a:t>TALLER DE MANEJO FORESTAL</a:t>
            </a:r>
            <a:endParaRPr sz="3200"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11700" y="368825"/>
            <a:ext cx="3999900" cy="41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500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RECREO </a:t>
            </a:r>
            <a:endParaRPr sz="5500"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pic>
        <p:nvPicPr>
          <p:cNvPr id="122" name="Google Shape;122;p22"/>
          <p:cNvPicPr preferRelativeResize="0"/>
          <p:nvPr/>
        </p:nvPicPr>
        <p:blipFill rotWithShape="1">
          <a:blip r:embed="rId3">
            <a:alphaModFix/>
          </a:blip>
          <a:srcRect l="16742" t="20352" r="45952" b="5203"/>
          <a:stretch/>
        </p:blipFill>
        <p:spPr>
          <a:xfrm>
            <a:off x="4684675" y="415702"/>
            <a:ext cx="3843050" cy="431209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2"/>
          <p:cNvSpPr/>
          <p:nvPr/>
        </p:nvSpPr>
        <p:spPr>
          <a:xfrm>
            <a:off x="4748200" y="722125"/>
            <a:ext cx="709500" cy="189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Encode Sans ExtraBold"/>
                <a:ea typeface="Encode Sans ExtraBold"/>
                <a:cs typeface="Encode Sans ExtraBold"/>
                <a:sym typeface="Encode Sans ExtraBold"/>
              </a:rPr>
              <a:t>facu</a:t>
            </a:r>
            <a:endParaRPr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368825"/>
            <a:ext cx="8068200" cy="41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5500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ACTIVIDAD </a:t>
            </a:r>
            <a:endParaRPr sz="5500"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402575" y="117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Encode Sans ExtraBold"/>
                <a:ea typeface="Encode Sans ExtraBold"/>
                <a:cs typeface="Encode Sans ExtraBold"/>
                <a:sym typeface="Encode Sans ExtraBold"/>
              </a:rPr>
              <a:t>Actores: Análisis de Conflictos y Sinergias</a:t>
            </a:r>
            <a:endParaRPr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00" y="927775"/>
            <a:ext cx="9027176" cy="399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>
            <a:spLocks noGrp="1"/>
          </p:cNvSpPr>
          <p:nvPr>
            <p:ph type="title"/>
          </p:nvPr>
        </p:nvSpPr>
        <p:spPr>
          <a:xfrm>
            <a:off x="266050" y="136050"/>
            <a:ext cx="87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lt2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Instrumentos Legales Nacionales, Provinciales y Elementos Internacionales</a:t>
            </a:r>
            <a:endParaRPr sz="3400">
              <a:solidFill>
                <a:schemeClr val="lt2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350" y="708750"/>
            <a:ext cx="7879311" cy="443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>
            <a:spLocks noGrp="1"/>
          </p:cNvSpPr>
          <p:nvPr>
            <p:ph type="title"/>
          </p:nvPr>
        </p:nvSpPr>
        <p:spPr>
          <a:xfrm>
            <a:off x="266050" y="136050"/>
            <a:ext cx="8728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solidFill>
                  <a:schemeClr val="lt2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Instrumentos Legales Nacionales, Provinciales y Elementos Internacionales</a:t>
            </a:r>
            <a:endParaRPr sz="3400">
              <a:solidFill>
                <a:schemeClr val="lt2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pic>
        <p:nvPicPr>
          <p:cNvPr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390" y="596225"/>
            <a:ext cx="8079223" cy="454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2801" y="-554275"/>
            <a:ext cx="4299075" cy="573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7"/>
          <p:cNvSpPr txBox="1"/>
          <p:nvPr/>
        </p:nvSpPr>
        <p:spPr>
          <a:xfrm>
            <a:off x="957875" y="1903925"/>
            <a:ext cx="28725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4100">
                <a:solidFill>
                  <a:schemeClr val="lt2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Gracias!!!</a:t>
            </a:r>
            <a:endParaRPr sz="4100">
              <a:solidFill>
                <a:schemeClr val="lt2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6675" y="0"/>
            <a:ext cx="725066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/>
          <p:nvPr/>
        </p:nvSpPr>
        <p:spPr>
          <a:xfrm>
            <a:off x="1278150" y="481400"/>
            <a:ext cx="6587700" cy="1672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200">
                <a:latin typeface="Encode Sans ExtraBold"/>
                <a:ea typeface="Encode Sans ExtraBold"/>
                <a:cs typeface="Encode Sans ExtraBold"/>
                <a:sym typeface="Encode Sans ExtraBold"/>
              </a:rPr>
              <a:t>Las Políticas Nacionales e Internacionales y su Influencia en el Sector Forestal Argentino</a:t>
            </a:r>
            <a:endParaRPr sz="3200"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1278150" y="3129525"/>
            <a:ext cx="6587700" cy="139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400" i="1">
                <a:latin typeface="Encode Sans ExtraBold"/>
                <a:ea typeface="Encode Sans ExtraBold"/>
                <a:cs typeface="Encode Sans ExtraBold"/>
                <a:sym typeface="Encode Sans ExtraBold"/>
              </a:rPr>
              <a:t>Actores e Intereses de Producción y Conservación en un Área Protegida en la Región Patagónica</a:t>
            </a:r>
            <a:endParaRPr sz="2400" i="1"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780625" y="154225"/>
            <a:ext cx="505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Encode Sans Black"/>
                <a:ea typeface="Encode Sans Black"/>
                <a:cs typeface="Encode Sans Black"/>
                <a:sym typeface="Encode Sans Black"/>
              </a:rPr>
              <a:t>Áreas Protegidas en la región</a:t>
            </a:r>
            <a:endParaRPr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2"/>
          </p:nvPr>
        </p:nvSpPr>
        <p:spPr>
          <a:xfrm>
            <a:off x="3744175" y="790825"/>
            <a:ext cx="5124600" cy="41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latin typeface="Encode Sans ExtraBold"/>
                <a:ea typeface="Encode Sans ExtraBold"/>
                <a:cs typeface="Encode Sans ExtraBold"/>
                <a:sym typeface="Encode Sans ExtraBold"/>
              </a:rPr>
              <a:t>América Latina</a:t>
            </a:r>
            <a:endParaRPr sz="1600" u="sng"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31% de la superficie forestal bajo áreas protegidas 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(casi el doble de la media mundial del 18%)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latin typeface="Encode Sans ExtraBold"/>
                <a:ea typeface="Encode Sans ExtraBold"/>
                <a:cs typeface="Encode Sans ExtraBold"/>
                <a:sym typeface="Encode Sans ExtraBold"/>
              </a:rPr>
              <a:t>Región Andinopatagónica</a:t>
            </a:r>
            <a:r>
              <a:rPr lang="es-419" sz="1600" b="1"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6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6% de los bosques nativos a nivel nacional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48,54% de la superficie forestal bajo protección total (2019)</a:t>
            </a:r>
            <a:endParaRPr sz="15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100" b="1">
                <a:latin typeface="Encode Sans"/>
                <a:ea typeface="Encode Sans"/>
                <a:cs typeface="Encode Sans"/>
                <a:sym typeface="Encode Sans"/>
              </a:rPr>
              <a:t>¾ </a:t>
            </a: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partes de los bosques bajo la protección de Parques Nacionales (aprox)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latin typeface="Encode Sans"/>
                <a:ea typeface="Encode Sans"/>
                <a:cs typeface="Encode Sans"/>
                <a:sym typeface="Encode Sans"/>
              </a:rPr>
              <a:t>La introducción de los Parques Nacionales (PN) en áreas andinas cordilleranas incorporó una forma diferente de dotar al paisaje y al reconocimiento de la geografía de un carácter estático </a:t>
            </a:r>
            <a:endParaRPr sz="1500"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337007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780625" y="154225"/>
            <a:ext cx="5051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latin typeface="Encode Sans Black"/>
                <a:ea typeface="Encode Sans Black"/>
                <a:cs typeface="Encode Sans Black"/>
                <a:sym typeface="Encode Sans Black"/>
              </a:rPr>
              <a:t>Áreas Protegidas en la región</a:t>
            </a:r>
            <a:endParaRPr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2"/>
          </p:nvPr>
        </p:nvSpPr>
        <p:spPr>
          <a:xfrm>
            <a:off x="3744175" y="790825"/>
            <a:ext cx="5124600" cy="41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latin typeface="Encode Sans ExtraBold"/>
                <a:ea typeface="Encode Sans ExtraBold"/>
                <a:cs typeface="Encode Sans ExtraBold"/>
                <a:sym typeface="Encode Sans ExtraBold"/>
              </a:rPr>
              <a:t>América Latina</a:t>
            </a:r>
            <a:endParaRPr sz="1600" u="sng"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31% de la superficie forestal bajo áreas protegidas 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(casi el doble de la media mundial del 18%)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u="sng">
                <a:latin typeface="Encode Sans ExtraBold"/>
                <a:ea typeface="Encode Sans ExtraBold"/>
                <a:cs typeface="Encode Sans ExtraBold"/>
                <a:sym typeface="Encode Sans ExtraBold"/>
              </a:rPr>
              <a:t>Región Andinopatagónica</a:t>
            </a:r>
            <a:r>
              <a:rPr lang="es-419" sz="1600" b="1"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6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6% de los bosques nativos a nivel nacional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48,54% de la superficie forestal bajo protección total (2019)</a:t>
            </a:r>
            <a:endParaRPr sz="15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100" b="1">
                <a:latin typeface="Encode Sans"/>
                <a:ea typeface="Encode Sans"/>
                <a:cs typeface="Encode Sans"/>
                <a:sym typeface="Encode Sans"/>
              </a:rPr>
              <a:t>¾ </a:t>
            </a:r>
            <a:r>
              <a:rPr lang="es-419" sz="1500" b="1">
                <a:latin typeface="Encode Sans"/>
                <a:ea typeface="Encode Sans"/>
                <a:cs typeface="Encode Sans"/>
                <a:sym typeface="Encode Sans"/>
              </a:rPr>
              <a:t>partes de los bosques bajo la protección de Parques Nacionales (aprox)</a:t>
            </a: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latin typeface="Encode Sans"/>
                <a:ea typeface="Encode Sans"/>
                <a:cs typeface="Encode Sans"/>
                <a:sym typeface="Encode Sans"/>
              </a:rPr>
              <a:t>La introducción de los Parques Nacionales (PN) en áreas andinas cordilleranas incorporó una forma diferente de dotar al paisaje y al reconocimiento de la geografía de un carácter estático </a:t>
            </a:r>
            <a:endParaRPr sz="1500"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t="18002" r="71360" b="10158"/>
          <a:stretch/>
        </p:blipFill>
        <p:spPr>
          <a:xfrm>
            <a:off x="152400" y="0"/>
            <a:ext cx="3370076" cy="510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33350" y="392725"/>
            <a:ext cx="463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320" b="1">
                <a:latin typeface="Encode Sans"/>
                <a:ea typeface="Encode Sans"/>
                <a:cs typeface="Encode Sans"/>
                <a:sym typeface="Encode Sans"/>
              </a:rPr>
              <a:t>Área de Estudio</a:t>
            </a:r>
            <a:endParaRPr sz="332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2"/>
          </p:nvPr>
        </p:nvSpPr>
        <p:spPr>
          <a:xfrm>
            <a:off x="255300" y="1054075"/>
            <a:ext cx="4989600" cy="38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100" b="1">
                <a:latin typeface="Encode Sans"/>
                <a:ea typeface="Encode Sans"/>
                <a:cs typeface="Encode Sans"/>
                <a:sym typeface="Encode Sans"/>
              </a:rPr>
              <a:t>Área Natural Protegida </a:t>
            </a:r>
            <a:endParaRPr sz="2100" b="1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100" b="1">
                <a:latin typeface="Encode Sans"/>
                <a:ea typeface="Encode Sans"/>
                <a:cs typeface="Encode Sans"/>
                <a:sym typeface="Encode Sans"/>
              </a:rPr>
              <a:t>Río Azul - Lago Escondido (ANPRALE)</a:t>
            </a: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Reserva de usos múltiples y corredor biológico declarada como Reserva de Biósfera por UNESCO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Cuenta con 65.000 ha, fue creada en 1994 a través de la Ley Provincial n° 2833. 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800" b="1">
                <a:latin typeface="Encode Sans"/>
                <a:ea typeface="Encode Sans"/>
                <a:cs typeface="Encode Sans"/>
                <a:sym typeface="Encode Sans"/>
              </a:rPr>
              <a:t>Entre sus puntos relevantes, busca promover las actividades turísticas en el área y limitar  las actividades agropecuarias.</a:t>
            </a:r>
            <a:endParaRPr sz="16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7250" y="87825"/>
            <a:ext cx="3493775" cy="49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433350" y="392725"/>
            <a:ext cx="4633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320" b="1">
                <a:latin typeface="Encode Sans"/>
                <a:ea typeface="Encode Sans"/>
                <a:cs typeface="Encode Sans"/>
                <a:sym typeface="Encode Sans"/>
              </a:rPr>
              <a:t>Área de Estudio</a:t>
            </a:r>
            <a:endParaRPr sz="332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2"/>
          </p:nvPr>
        </p:nvSpPr>
        <p:spPr>
          <a:xfrm>
            <a:off x="255300" y="1117425"/>
            <a:ext cx="4989600" cy="38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Dentro de la reserva residen aproximadamente 70 familias de pobladores. 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ct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Las actividades productivas de los pobladores son la </a:t>
            </a:r>
            <a:r>
              <a:rPr lang="es-419" sz="1800">
                <a:latin typeface="Encode Sans ExtraBold"/>
                <a:ea typeface="Encode Sans ExtraBold"/>
                <a:cs typeface="Encode Sans ExtraBold"/>
                <a:sym typeface="Encode Sans ExtraBold"/>
              </a:rPr>
              <a:t>ganadería, la agricultura, aprovechamiento forestal y el turismo </a:t>
            </a: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(refugios, cabalgatas, guías de trekking).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ct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 sz="1800">
                <a:latin typeface="Encode Sans"/>
                <a:ea typeface="Encode Sans"/>
                <a:cs typeface="Encode Sans"/>
                <a:sym typeface="Encode Sans"/>
              </a:rPr>
              <a:t>De acuerdo con la ley de conservación forestal, la mayor parte del ANPRALE se encuentra bajo alto valor de conservación (rojo) y solo 606 ha están en bajo valor de conservación (verde) asignadas al CAP para el desarrollo de un centro de esquí.</a:t>
            </a:r>
            <a:endParaRPr sz="1800"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7250" y="87825"/>
            <a:ext cx="3493775" cy="496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700" y="372550"/>
            <a:ext cx="8422595" cy="439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body" idx="1"/>
          </p:nvPr>
        </p:nvSpPr>
        <p:spPr>
          <a:xfrm>
            <a:off x="341050" y="1886625"/>
            <a:ext cx="24681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INTERESES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1154000" y="2789613"/>
            <a:ext cx="24681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PERCEPCIONES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885800" y="3872275"/>
            <a:ext cx="3004500" cy="110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RÉGIMEN FORESTAL INTERNACIONAL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622100" y="3435313"/>
            <a:ext cx="31647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3800" b="1">
                <a:latin typeface="Encode Sans"/>
                <a:ea typeface="Encode Sans"/>
                <a:cs typeface="Encode Sans"/>
                <a:sym typeface="Encode Sans"/>
              </a:rPr>
              <a:t>PODER</a:t>
            </a:r>
            <a:endParaRPr sz="38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5145000" y="3037263"/>
            <a:ext cx="24681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COERCIÓN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6160275" y="3511525"/>
            <a:ext cx="24681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INFORMACIÓN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5655325" y="4095913"/>
            <a:ext cx="2468100" cy="6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s-419" sz="2300" b="1">
                <a:latin typeface="Encode Sans"/>
                <a:ea typeface="Encode Sans"/>
                <a:cs typeface="Encode Sans"/>
                <a:sym typeface="Encode Sans"/>
              </a:rPr>
              <a:t>INCENTIVOS</a:t>
            </a:r>
            <a:endParaRPr sz="2300" b="1"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7" name="Google Shape;107;p20"/>
          <p:cNvSpPr/>
          <p:nvPr/>
        </p:nvSpPr>
        <p:spPr>
          <a:xfrm>
            <a:off x="1630900" y="445500"/>
            <a:ext cx="6070200" cy="720300"/>
          </a:xfrm>
          <a:prstGeom prst="rect">
            <a:avLst/>
          </a:prstGeom>
          <a:solidFill>
            <a:srgbClr val="66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s-419" sz="282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CONFLICTO SOCIOAMBIENTAL</a:t>
            </a:r>
            <a:endParaRPr sz="282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3805100" y="1405000"/>
            <a:ext cx="3844200" cy="6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82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USO DEL SUELO</a:t>
            </a:r>
            <a:endParaRPr sz="282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3240650" y="1946025"/>
            <a:ext cx="49731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20" b="1">
                <a:solidFill>
                  <a:schemeClr val="dk1"/>
                </a:solidFill>
                <a:latin typeface="Encode Sans"/>
                <a:ea typeface="Encode Sans"/>
                <a:cs typeface="Encode Sans"/>
                <a:sym typeface="Encode Sans"/>
              </a:rPr>
              <a:t>CONSERVACIÓN-PRODUCCIÓN</a:t>
            </a:r>
            <a:endParaRPr sz="2320" b="1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6897691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266950"/>
            <a:ext cx="4317778" cy="272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13325" y="2228026"/>
            <a:ext cx="4076224" cy="2801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421</Words>
  <Application>Microsoft Office PowerPoint</Application>
  <PresentationFormat>On-screen Show (16:9)</PresentationFormat>
  <Paragraphs>52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Encode Sans ExtraBold</vt:lpstr>
      <vt:lpstr>Encode Sans</vt:lpstr>
      <vt:lpstr>Arial</vt:lpstr>
      <vt:lpstr>Encode Sans Black</vt:lpstr>
      <vt:lpstr>Simple Dark</vt:lpstr>
      <vt:lpstr>PowerPoint Presentation</vt:lpstr>
      <vt:lpstr>PowerPoint Presentation</vt:lpstr>
      <vt:lpstr>Áreas Protegidas en la región</vt:lpstr>
      <vt:lpstr>Áreas Protegidas en la región</vt:lpstr>
      <vt:lpstr>Área de Estudio</vt:lpstr>
      <vt:lpstr>Área de Estudio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Actores: Análisis de Conflictos y Sinergias</vt:lpstr>
      <vt:lpstr>Instrumentos Legales Nacionales, Provinciales y Elementos Internacionales</vt:lpstr>
      <vt:lpstr>Instrumentos Legales Nacionales, Provinciales y Elementos Internacionales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Burns, Sarah Lilian</cp:lastModifiedBy>
  <cp:revision>1</cp:revision>
  <dcterms:modified xsi:type="dcterms:W3CDTF">2025-10-16T00:22:28Z</dcterms:modified>
</cp:coreProperties>
</file>