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876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147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594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077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317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685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068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077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291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426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156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41728-42F9-4197-A1D6-ECE7A97CCA4D}" type="datetimeFigureOut">
              <a:rPr lang="es-AR" smtClean="0"/>
              <a:t>29/05/2020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83B19-E48C-42C4-A90E-9A7488604B0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459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1809750"/>
            <a:ext cx="3998913" cy="284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9" name="Rectangle 74"/>
          <p:cNvSpPr>
            <a:spLocks noChangeArrowheads="1"/>
          </p:cNvSpPr>
          <p:nvPr/>
        </p:nvSpPr>
        <p:spPr bwMode="auto">
          <a:xfrm>
            <a:off x="1644650" y="2771775"/>
            <a:ext cx="1247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altLang="es-AR" sz="1200">
                <a:latin typeface="Calibri" pitchFamily="34" charset="0"/>
                <a:ea typeface="ヒラギノ角ゴ Pro W3"/>
                <a:cs typeface="ヒラギノ角ゴ Pro W3"/>
                <a:sym typeface="Monotype Sorts"/>
              </a:rPr>
              <a:t>. 300-500/ </a:t>
            </a:r>
            <a:r>
              <a:rPr lang="es-ES" altLang="es-AR" sz="1200"/>
              <a:t>♀ </a:t>
            </a:r>
          </a:p>
          <a:p>
            <a:r>
              <a:rPr lang="es-ES_tradnl" altLang="es-AR" sz="1200">
                <a:latin typeface="Calibri" pitchFamily="34" charset="0"/>
                <a:ea typeface="ヒラギノ角ゴ Pro W3"/>
                <a:cs typeface="ヒラギノ角ゴ Pro W3"/>
                <a:sym typeface="Monotype Sorts"/>
              </a:rPr>
              <a:t>. aprox 2/galería</a:t>
            </a:r>
            <a:endParaRPr lang="es-ES" altLang="es-AR" sz="1200">
              <a:latin typeface="Calibri" pitchFamily="34" charset="0"/>
              <a:ea typeface="ヒラギノ角ゴ Pro W3"/>
              <a:cs typeface="ヒラギノ角ゴ Pro W3"/>
              <a:sym typeface="Monotype Sorts"/>
            </a:endParaRPr>
          </a:p>
        </p:txBody>
      </p:sp>
      <p:sp>
        <p:nvSpPr>
          <p:cNvPr id="10252" name="73 Rectángulo"/>
          <p:cNvSpPr>
            <a:spLocks noChangeArrowheads="1"/>
          </p:cNvSpPr>
          <p:nvPr/>
        </p:nvSpPr>
        <p:spPr bwMode="auto">
          <a:xfrm rot="-284947">
            <a:off x="1187450" y="36131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r>
              <a:rPr lang="es-AR" altLang="es-AR" sz="1200">
                <a:latin typeface="Calibri" pitchFamily="34" charset="0"/>
              </a:rPr>
              <a:t>+ huevos</a:t>
            </a:r>
          </a:p>
          <a:p>
            <a:r>
              <a:rPr lang="es-AR" altLang="es-AR" sz="1200">
                <a:latin typeface="Calibri" pitchFamily="34" charset="0"/>
              </a:rPr>
              <a:t>+</a:t>
            </a:r>
            <a:r>
              <a:rPr lang="es-AR" altLang="es-AR" sz="1200" i="1">
                <a:latin typeface="Calibri" pitchFamily="34" charset="0"/>
              </a:rPr>
              <a:t> Amylostereum areolatum</a:t>
            </a:r>
          </a:p>
          <a:p>
            <a:r>
              <a:rPr lang="es-AR" altLang="es-AR" sz="1200">
                <a:latin typeface="Calibri" pitchFamily="34" charset="0"/>
              </a:rPr>
              <a:t>+ mucus fitotóxico</a:t>
            </a:r>
          </a:p>
        </p:txBody>
      </p:sp>
      <p:sp>
        <p:nvSpPr>
          <p:cNvPr id="9221" name="73 Rectángulo"/>
          <p:cNvSpPr>
            <a:spLocks noChangeArrowheads="1"/>
          </p:cNvSpPr>
          <p:nvPr/>
        </p:nvSpPr>
        <p:spPr bwMode="auto">
          <a:xfrm>
            <a:off x="881063" y="2568575"/>
            <a:ext cx="1841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AR" altLang="es-AR" sz="1200">
              <a:latin typeface="Calibri" pitchFamily="34" charset="0"/>
            </a:endParaRP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7455"/>
          <a:stretch>
            <a:fillRect/>
          </a:stretch>
        </p:blipFill>
        <p:spPr bwMode="auto">
          <a:xfrm>
            <a:off x="4037013" y="4692650"/>
            <a:ext cx="20986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5" name="5 Rectángulo"/>
          <p:cNvSpPr>
            <a:spLocks noChangeArrowheads="1"/>
          </p:cNvSpPr>
          <p:nvPr/>
        </p:nvSpPr>
        <p:spPr bwMode="auto">
          <a:xfrm>
            <a:off x="6356350" y="5056188"/>
            <a:ext cx="17780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defTabSz="4572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es-ES_tradnl" altLang="es-AR" sz="1200" b="1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  <a:sym typeface="Monotype Sorts"/>
              </a:rPr>
              <a:t>1°</a:t>
            </a:r>
            <a:r>
              <a:rPr lang="es-ES_tradnl" altLang="es-AR" sz="120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  <a:sym typeface="Monotype Sorts"/>
              </a:rPr>
              <a:t>machos, luego hembras</a:t>
            </a:r>
          </a:p>
          <a:p>
            <a:pPr algn="just" defTabSz="457200">
              <a:spcBef>
                <a:spcPct val="20000"/>
              </a:spcBef>
              <a:buClr>
                <a:schemeClr val="accent2"/>
              </a:buClr>
              <a:buSzPct val="75000"/>
            </a:pPr>
            <a:r>
              <a:rPr lang="pt-BR" altLang="es-AR" sz="120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  <a:sym typeface="Monotype Sorts"/>
              </a:rPr>
              <a:t>Orificios: 2-6 mm diám.</a:t>
            </a:r>
            <a:endParaRPr lang="es-ES_tradnl" altLang="es-AR" sz="1200">
              <a:solidFill>
                <a:srgbClr val="000000"/>
              </a:solidFill>
              <a:latin typeface="Calibri" pitchFamily="34" charset="0"/>
              <a:ea typeface="ヒラギノ角ゴ Pro W3"/>
              <a:cs typeface="ヒラギノ角ゴ Pro W3"/>
              <a:sym typeface="Monotype Sorts"/>
            </a:endParaRPr>
          </a:p>
        </p:txBody>
      </p:sp>
      <p:sp>
        <p:nvSpPr>
          <p:cNvPr id="10257" name="2 Rectángulo"/>
          <p:cNvSpPr>
            <a:spLocks noChangeArrowheads="1"/>
          </p:cNvSpPr>
          <p:nvPr/>
        </p:nvSpPr>
        <p:spPr bwMode="auto">
          <a:xfrm>
            <a:off x="6951663" y="4102100"/>
            <a:ext cx="957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 altLang="es-AR" sz="1400" b="1" i="1">
                <a:solidFill>
                  <a:srgbClr val="00B050"/>
                </a:solidFill>
                <a:latin typeface="Calibri" pitchFamily="34" charset="0"/>
              </a:rPr>
              <a:t>Primavera</a:t>
            </a:r>
          </a:p>
        </p:txBody>
      </p:sp>
      <p:grpSp>
        <p:nvGrpSpPr>
          <p:cNvPr id="10259" name="12 Grupo"/>
          <p:cNvGrpSpPr>
            <a:grpSpLocks/>
          </p:cNvGrpSpPr>
          <p:nvPr/>
        </p:nvGrpSpPr>
        <p:grpSpPr bwMode="auto">
          <a:xfrm>
            <a:off x="3175000" y="1168400"/>
            <a:ext cx="3495675" cy="2066925"/>
            <a:chOff x="2763517" y="1043312"/>
            <a:chExt cx="3493053" cy="2067410"/>
          </a:xfrm>
        </p:grpSpPr>
        <p:grpSp>
          <p:nvGrpSpPr>
            <p:cNvPr id="9260" name="10 Grupo"/>
            <p:cNvGrpSpPr>
              <a:grpSpLocks/>
            </p:cNvGrpSpPr>
            <p:nvPr/>
          </p:nvGrpSpPr>
          <p:grpSpPr bwMode="auto">
            <a:xfrm>
              <a:off x="3513407" y="1190848"/>
              <a:ext cx="2132698" cy="1213339"/>
              <a:chOff x="3513407" y="1190848"/>
              <a:chExt cx="2132698" cy="1213339"/>
            </a:xfrm>
          </p:grpSpPr>
          <p:pic>
            <p:nvPicPr>
              <p:cNvPr id="9265" name="Picture 4" descr="C:\Users\Naty\Desktop\Sin título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08988" y="1190848"/>
                <a:ext cx="337117" cy="1213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66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3407" y="1629673"/>
                <a:ext cx="79791" cy="2871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67" name="Picture 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8362" y="1192956"/>
                <a:ext cx="256503" cy="923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68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1958" y="1251747"/>
                <a:ext cx="220650" cy="780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69" name="Picture 8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4043" y="1336326"/>
                <a:ext cx="179631" cy="6356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70" name="Picture 9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79280" y="1407864"/>
                <a:ext cx="159417" cy="564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71" name="Picture 10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9251" y="1568786"/>
                <a:ext cx="113944" cy="403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9261" name="11 Grupo"/>
            <p:cNvGrpSpPr>
              <a:grpSpLocks/>
            </p:cNvGrpSpPr>
            <p:nvPr/>
          </p:nvGrpSpPr>
          <p:grpSpPr bwMode="auto">
            <a:xfrm>
              <a:off x="2763517" y="1043312"/>
              <a:ext cx="3493053" cy="2067410"/>
              <a:chOff x="2763517" y="1043312"/>
              <a:chExt cx="3493053" cy="2067410"/>
            </a:xfrm>
          </p:grpSpPr>
          <p:sp>
            <p:nvSpPr>
              <p:cNvPr id="9262" name="73 Rectángulo"/>
              <p:cNvSpPr>
                <a:spLocks noChangeArrowheads="1"/>
              </p:cNvSpPr>
              <p:nvPr/>
            </p:nvSpPr>
            <p:spPr bwMode="auto">
              <a:xfrm>
                <a:off x="2922819" y="1409274"/>
                <a:ext cx="641350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AR" altLang="es-AR" sz="1200">
                    <a:latin typeface="Calibri" pitchFamily="34" charset="0"/>
                  </a:rPr>
                  <a:t>Floema</a:t>
                </a:r>
              </a:p>
            </p:txBody>
          </p:sp>
          <p:sp>
            <p:nvSpPr>
              <p:cNvPr id="9263" name="72 Rectángulo"/>
              <p:cNvSpPr>
                <a:spLocks noChangeArrowheads="1"/>
              </p:cNvSpPr>
              <p:nvPr/>
            </p:nvSpPr>
            <p:spPr bwMode="auto">
              <a:xfrm>
                <a:off x="5651733" y="1043312"/>
                <a:ext cx="60483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AR" altLang="es-AR" sz="1200">
                    <a:latin typeface="Calibri" pitchFamily="34" charset="0"/>
                  </a:rPr>
                  <a:t>Xilema</a:t>
                </a:r>
              </a:p>
            </p:txBody>
          </p:sp>
          <p:sp>
            <p:nvSpPr>
              <p:cNvPr id="53" name="52 Arco"/>
              <p:cNvSpPr/>
              <p:nvPr/>
            </p:nvSpPr>
            <p:spPr bwMode="auto">
              <a:xfrm rot="20263052">
                <a:off x="2763517" y="1087772"/>
                <a:ext cx="3217035" cy="2022950"/>
              </a:xfrm>
              <a:prstGeom prst="arc">
                <a:avLst>
                  <a:gd name="adj1" fmla="val 14075804"/>
                  <a:gd name="adj2" fmla="val 20795798"/>
                </a:avLst>
              </a:prstGeom>
              <a:noFill/>
              <a:ln w="9525" cap="flat" cmpd="sng" algn="ctr">
                <a:solidFill>
                  <a:srgbClr val="3366CC"/>
                </a:solidFill>
                <a:prstDash val="solid"/>
                <a:tailEnd type="arrow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AR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</p:grpSp>
      <p:sp>
        <p:nvSpPr>
          <p:cNvPr id="9226" name="7 Rectángulo"/>
          <p:cNvSpPr>
            <a:spLocks noChangeArrowheads="1"/>
          </p:cNvSpPr>
          <p:nvPr/>
        </p:nvSpPr>
        <p:spPr bwMode="auto">
          <a:xfrm>
            <a:off x="7677150" y="2936875"/>
            <a:ext cx="184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AR" altLang="es-AR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63" name="10 Rectángulo"/>
          <p:cNvSpPr>
            <a:spLocks noChangeArrowheads="1"/>
          </p:cNvSpPr>
          <p:nvPr/>
        </p:nvSpPr>
        <p:spPr bwMode="auto">
          <a:xfrm>
            <a:off x="4422775" y="3044825"/>
            <a:ext cx="1555750" cy="5540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altLang="es-AR" b="1" dirty="0">
                <a:latin typeface="Calibri" pitchFamily="34" charset="0"/>
              </a:rPr>
              <a:t>Ciclo biológico</a:t>
            </a:r>
          </a:p>
          <a:p>
            <a:pPr algn="ctr">
              <a:defRPr/>
            </a:pPr>
            <a:r>
              <a:rPr lang="es-AR" altLang="es-AR" sz="1200" dirty="0">
                <a:solidFill>
                  <a:srgbClr val="000000"/>
                </a:solidFill>
                <a:latin typeface="Calibri" pitchFamily="34" charset="0"/>
              </a:rPr>
              <a:t>1 (75%) a 2 años (3-4)</a:t>
            </a:r>
          </a:p>
        </p:txBody>
      </p:sp>
      <p:sp>
        <p:nvSpPr>
          <p:cNvPr id="9228" name="64 Rectángulo"/>
          <p:cNvSpPr>
            <a:spLocks noChangeArrowheads="1"/>
          </p:cNvSpPr>
          <p:nvPr/>
        </p:nvSpPr>
        <p:spPr bwMode="auto">
          <a:xfrm>
            <a:off x="6208713" y="3105150"/>
            <a:ext cx="557212" cy="304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 sz="1400" b="1">
                <a:latin typeface="Calibri" pitchFamily="34" charset="0"/>
              </a:rPr>
              <a:t>Pupa</a:t>
            </a:r>
          </a:p>
        </p:txBody>
      </p:sp>
      <p:sp>
        <p:nvSpPr>
          <p:cNvPr id="9229" name="65 Rectángulo"/>
          <p:cNvSpPr>
            <a:spLocks noChangeArrowheads="1"/>
          </p:cNvSpPr>
          <p:nvPr/>
        </p:nvSpPr>
        <p:spPr bwMode="auto">
          <a:xfrm>
            <a:off x="4818063" y="2305050"/>
            <a:ext cx="581025" cy="304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 sz="1400" b="1">
                <a:latin typeface="Calibri" pitchFamily="34" charset="0"/>
              </a:rPr>
              <a:t>Larva</a:t>
            </a:r>
          </a:p>
        </p:txBody>
      </p:sp>
      <p:sp>
        <p:nvSpPr>
          <p:cNvPr id="9230" name="66 Rectángulo"/>
          <p:cNvSpPr>
            <a:spLocks noChangeArrowheads="1"/>
          </p:cNvSpPr>
          <p:nvPr/>
        </p:nvSpPr>
        <p:spPr bwMode="auto">
          <a:xfrm>
            <a:off x="3284538" y="2903538"/>
            <a:ext cx="660400" cy="304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 sz="1400" b="1">
                <a:latin typeface="Calibri" pitchFamily="34" charset="0"/>
              </a:rPr>
              <a:t>Huevo</a:t>
            </a:r>
          </a:p>
        </p:txBody>
      </p:sp>
      <p:sp>
        <p:nvSpPr>
          <p:cNvPr id="9231" name="63 Rectángulo"/>
          <p:cNvSpPr>
            <a:spLocks noChangeArrowheads="1"/>
          </p:cNvSpPr>
          <p:nvPr/>
        </p:nvSpPr>
        <p:spPr bwMode="auto">
          <a:xfrm>
            <a:off x="4767263" y="4114800"/>
            <a:ext cx="684212" cy="304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 sz="1400" b="1">
                <a:latin typeface="Calibri" pitchFamily="34" charset="0"/>
              </a:rPr>
              <a:t>Adulto</a:t>
            </a:r>
          </a:p>
        </p:txBody>
      </p:sp>
      <p:grpSp>
        <p:nvGrpSpPr>
          <p:cNvPr id="4" name="3 Grupo"/>
          <p:cNvGrpSpPr>
            <a:grpSpLocks/>
          </p:cNvGrpSpPr>
          <p:nvPr/>
        </p:nvGrpSpPr>
        <p:grpSpPr bwMode="auto">
          <a:xfrm>
            <a:off x="1465263" y="4402138"/>
            <a:ext cx="946150" cy="627062"/>
            <a:chOff x="1052852" y="4829175"/>
            <a:chExt cx="946943" cy="627063"/>
          </a:xfrm>
        </p:grpSpPr>
        <p:sp>
          <p:nvSpPr>
            <p:cNvPr id="9258" name="Rectangle 106"/>
            <p:cNvSpPr>
              <a:spLocks noChangeArrowheads="1"/>
            </p:cNvSpPr>
            <p:nvPr/>
          </p:nvSpPr>
          <p:spPr bwMode="auto">
            <a:xfrm>
              <a:off x="1052852" y="4829175"/>
              <a:ext cx="946943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s-ES_tradnl" altLang="es-AR" sz="1200">
                  <a:latin typeface="Calibri" pitchFamily="34" charset="0"/>
                  <a:ea typeface="ヒラギノ角ゴ Pro W3"/>
                  <a:cs typeface="ヒラギノ角ゴ Pro W3"/>
                  <a:sym typeface="Monotype Sorts"/>
                </a:rPr>
                <a:t>Oviposición </a:t>
              </a:r>
            </a:p>
          </p:txBody>
        </p:sp>
        <p:pic>
          <p:nvPicPr>
            <p:cNvPr id="9259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350" y="5046461"/>
              <a:ext cx="758354" cy="409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8 Grupo"/>
          <p:cNvGrpSpPr>
            <a:grpSpLocks/>
          </p:cNvGrpSpPr>
          <p:nvPr/>
        </p:nvGrpSpPr>
        <p:grpSpPr bwMode="auto">
          <a:xfrm>
            <a:off x="128588" y="3648075"/>
            <a:ext cx="8888412" cy="950913"/>
            <a:chOff x="-282843" y="3827368"/>
            <a:chExt cx="8887189" cy="950151"/>
          </a:xfrm>
        </p:grpSpPr>
        <p:grpSp>
          <p:nvGrpSpPr>
            <p:cNvPr id="9252" name="28 Grupo"/>
            <p:cNvGrpSpPr>
              <a:grpSpLocks/>
            </p:cNvGrpSpPr>
            <p:nvPr/>
          </p:nvGrpSpPr>
          <p:grpSpPr bwMode="auto">
            <a:xfrm rot="-226116">
              <a:off x="-282843" y="3827368"/>
              <a:ext cx="8887189" cy="950151"/>
              <a:chOff x="-379204" y="4158050"/>
              <a:chExt cx="8887853" cy="949234"/>
            </a:xfrm>
          </p:grpSpPr>
          <p:cxnSp>
            <p:nvCxnSpPr>
              <p:cNvPr id="63" name="62 Conector recto"/>
              <p:cNvCxnSpPr/>
              <p:nvPr/>
            </p:nvCxnSpPr>
            <p:spPr bwMode="auto">
              <a:xfrm rot="226116" flipV="1">
                <a:off x="100564" y="4314051"/>
                <a:ext cx="8048119" cy="581584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67 Rectángulo"/>
              <p:cNvSpPr/>
              <p:nvPr/>
            </p:nvSpPr>
            <p:spPr bwMode="auto">
              <a:xfrm>
                <a:off x="7698141" y="4645297"/>
                <a:ext cx="806399" cy="4611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s-AR" sz="1200" dirty="0">
                    <a:solidFill>
                      <a:schemeClr val="bg1">
                        <a:lumMod val="50000"/>
                      </a:schemeClr>
                    </a:solidFill>
                  </a:rPr>
                  <a:t>Fuera del árbol</a:t>
                </a:r>
              </a:p>
            </p:txBody>
          </p:sp>
          <p:sp>
            <p:nvSpPr>
              <p:cNvPr id="69" name="68 Rectángulo"/>
              <p:cNvSpPr/>
              <p:nvPr/>
            </p:nvSpPr>
            <p:spPr bwMode="auto">
              <a:xfrm>
                <a:off x="-379702" y="4157342"/>
                <a:ext cx="865134" cy="4611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s-AR" sz="1200" dirty="0">
                    <a:solidFill>
                      <a:schemeClr val="bg1">
                        <a:lumMod val="50000"/>
                      </a:schemeClr>
                    </a:solidFill>
                  </a:rPr>
                  <a:t>Dentro del árbol</a:t>
                </a:r>
              </a:p>
            </p:txBody>
          </p:sp>
        </p:grpSp>
        <p:sp>
          <p:nvSpPr>
            <p:cNvPr id="2" name="1 Flecha abajo"/>
            <p:cNvSpPr/>
            <p:nvPr/>
          </p:nvSpPr>
          <p:spPr>
            <a:xfrm flipV="1">
              <a:off x="369529" y="3859093"/>
              <a:ext cx="190474" cy="552007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57" name="56 Flecha abajo"/>
            <p:cNvSpPr/>
            <p:nvPr/>
          </p:nvSpPr>
          <p:spPr>
            <a:xfrm>
              <a:off x="7617057" y="4076406"/>
              <a:ext cx="173014" cy="260141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</p:grp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358900" y="5554663"/>
            <a:ext cx="1822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AR" sz="1200">
                <a:latin typeface="Calibri" pitchFamily="34" charset="0"/>
              </a:rPr>
              <a:t>Partenogénesis facultativa</a:t>
            </a:r>
            <a:endParaRPr lang="es-AR" sz="1200"/>
          </a:p>
        </p:txBody>
      </p:sp>
      <p:sp>
        <p:nvSpPr>
          <p:cNvPr id="9235" name="10 Rectángulo"/>
          <p:cNvSpPr>
            <a:spLocks noChangeArrowheads="1"/>
          </p:cNvSpPr>
          <p:nvPr/>
        </p:nvSpPr>
        <p:spPr bwMode="auto">
          <a:xfrm>
            <a:off x="7430146" y="6417042"/>
            <a:ext cx="1371895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s-ES" altLang="es-AR" sz="800" dirty="0" smtClean="0">
                <a:latin typeface="Calibri" pitchFamily="34" charset="0"/>
              </a:rPr>
              <a:t>Esquema por Natalia Acosta</a:t>
            </a:r>
            <a:endParaRPr lang="es-AR" altLang="es-AR" sz="800" dirty="0">
              <a:latin typeface="Calibri" pitchFamily="34" charset="0"/>
            </a:endParaRPr>
          </a:p>
        </p:txBody>
      </p:sp>
      <p:sp>
        <p:nvSpPr>
          <p:cNvPr id="59" name="74 Rectángulo"/>
          <p:cNvSpPr>
            <a:spLocks noChangeArrowheads="1"/>
          </p:cNvSpPr>
          <p:nvPr/>
        </p:nvSpPr>
        <p:spPr bwMode="auto">
          <a:xfrm>
            <a:off x="7769225" y="2952750"/>
            <a:ext cx="936625" cy="2778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s-AR" altLang="es-AR" sz="1200">
                <a:solidFill>
                  <a:srgbClr val="000000"/>
                </a:solidFill>
                <a:latin typeface="Calibri" pitchFamily="34" charset="0"/>
              </a:rPr>
              <a:t>3-5 semanas</a:t>
            </a:r>
          </a:p>
        </p:txBody>
      </p:sp>
      <p:sp>
        <p:nvSpPr>
          <p:cNvPr id="60" name="74 Rectángulo"/>
          <p:cNvSpPr>
            <a:spLocks noChangeArrowheads="1"/>
          </p:cNvSpPr>
          <p:nvPr/>
        </p:nvSpPr>
        <p:spPr bwMode="auto">
          <a:xfrm>
            <a:off x="1851025" y="2103438"/>
            <a:ext cx="936625" cy="2762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s-AR" altLang="es-AR" sz="1200">
                <a:solidFill>
                  <a:srgbClr val="000000"/>
                </a:solidFill>
                <a:latin typeface="Calibri" pitchFamily="34" charset="0"/>
              </a:rPr>
              <a:t>14-28 días</a:t>
            </a:r>
          </a:p>
        </p:txBody>
      </p:sp>
      <p:sp>
        <p:nvSpPr>
          <p:cNvPr id="61" name="74 Rectángulo"/>
          <p:cNvSpPr>
            <a:spLocks noChangeArrowheads="1"/>
          </p:cNvSpPr>
          <p:nvPr/>
        </p:nvSpPr>
        <p:spPr bwMode="auto">
          <a:xfrm>
            <a:off x="6270625" y="1703388"/>
            <a:ext cx="936625" cy="2778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ctr"/>
            <a:r>
              <a:rPr lang="es-AR" altLang="es-AR" sz="1200">
                <a:solidFill>
                  <a:srgbClr val="000000"/>
                </a:solidFill>
                <a:latin typeface="Calibri" pitchFamily="34" charset="0"/>
              </a:rPr>
              <a:t>1-4 años</a:t>
            </a: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6478588" y="4554538"/>
            <a:ext cx="9604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  <a:buClr>
                <a:srgbClr val="333399"/>
              </a:buClr>
              <a:buSzPct val="75000"/>
            </a:pPr>
            <a:r>
              <a:rPr lang="es-ES_tradnl" altLang="es-AR" sz="1200" b="1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  <a:sym typeface="Monotype Sorts"/>
              </a:rPr>
              <a:t>Emergencia </a:t>
            </a:r>
          </a:p>
        </p:txBody>
      </p:sp>
      <p:sp>
        <p:nvSpPr>
          <p:cNvPr id="70" name="69 Rectángulo"/>
          <p:cNvSpPr>
            <a:spLocks noChangeArrowheads="1"/>
          </p:cNvSpPr>
          <p:nvPr/>
        </p:nvSpPr>
        <p:spPr bwMode="auto">
          <a:xfrm>
            <a:off x="2344738" y="5183188"/>
            <a:ext cx="1133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  <a:buClr>
                <a:srgbClr val="333399"/>
              </a:buClr>
              <a:buSzPct val="75000"/>
            </a:pPr>
            <a:r>
              <a:rPr lang="es-ES_tradnl" altLang="es-AR" sz="1200" b="1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  <a:sym typeface="Monotype Sorts"/>
              </a:rPr>
              <a:t>Apareamiento </a:t>
            </a:r>
          </a:p>
        </p:txBody>
      </p:sp>
      <p:sp>
        <p:nvSpPr>
          <p:cNvPr id="71" name="70 Rectángulo"/>
          <p:cNvSpPr>
            <a:spLocks noChangeArrowheads="1"/>
          </p:cNvSpPr>
          <p:nvPr/>
        </p:nvSpPr>
        <p:spPr bwMode="auto">
          <a:xfrm>
            <a:off x="1484313" y="1765300"/>
            <a:ext cx="1527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57200">
              <a:spcBef>
                <a:spcPct val="20000"/>
              </a:spcBef>
              <a:buClr>
                <a:srgbClr val="333399"/>
              </a:buClr>
              <a:buSzPct val="75000"/>
            </a:pPr>
            <a:r>
              <a:rPr lang="es-ES_tradnl" altLang="es-AR" sz="1200" b="1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  <a:sym typeface="Monotype Sorts"/>
              </a:rPr>
              <a:t>Eclosión de las larvas</a:t>
            </a:r>
          </a:p>
        </p:txBody>
      </p:sp>
      <p:grpSp>
        <p:nvGrpSpPr>
          <p:cNvPr id="15" name="14 Grupo"/>
          <p:cNvGrpSpPr>
            <a:grpSpLocks/>
          </p:cNvGrpSpPr>
          <p:nvPr/>
        </p:nvGrpSpPr>
        <p:grpSpPr bwMode="auto">
          <a:xfrm>
            <a:off x="5772150" y="1300163"/>
            <a:ext cx="3257550" cy="2379662"/>
            <a:chOff x="5772254" y="1300315"/>
            <a:chExt cx="3257543" cy="2380071"/>
          </a:xfrm>
        </p:grpSpPr>
        <p:pic>
          <p:nvPicPr>
            <p:cNvPr id="9248" name="Picture 1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4205" y="2531036"/>
              <a:ext cx="379413" cy="1149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249" name="13 Grupo"/>
            <p:cNvGrpSpPr>
              <a:grpSpLocks/>
            </p:cNvGrpSpPr>
            <p:nvPr/>
          </p:nvGrpSpPr>
          <p:grpSpPr bwMode="auto">
            <a:xfrm>
              <a:off x="5772254" y="1300315"/>
              <a:ext cx="3257543" cy="2218373"/>
              <a:chOff x="5772254" y="1300315"/>
              <a:chExt cx="3257543" cy="2218373"/>
            </a:xfrm>
          </p:grpSpPr>
          <p:sp>
            <p:nvSpPr>
              <p:cNvPr id="9250" name="74 Rectángulo"/>
              <p:cNvSpPr>
                <a:spLocks noChangeArrowheads="1"/>
              </p:cNvSpPr>
              <p:nvPr/>
            </p:nvSpPr>
            <p:spPr bwMode="auto">
              <a:xfrm>
                <a:off x="7761208" y="2567138"/>
                <a:ext cx="1268589" cy="2769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/>
              <a:p>
                <a:r>
                  <a:rPr lang="es-AR" altLang="es-AR" sz="1200">
                    <a:latin typeface="Calibri" pitchFamily="34" charset="0"/>
                  </a:rPr>
                  <a:t>Cerca corteza (5 cm)</a:t>
                </a:r>
              </a:p>
            </p:txBody>
          </p:sp>
          <p:sp>
            <p:nvSpPr>
              <p:cNvPr id="72" name="71 Arco"/>
              <p:cNvSpPr/>
              <p:nvPr/>
            </p:nvSpPr>
            <p:spPr bwMode="auto">
              <a:xfrm rot="1031293">
                <a:off x="5772254" y="1300315"/>
                <a:ext cx="2246308" cy="2218118"/>
              </a:xfrm>
              <a:prstGeom prst="arc">
                <a:avLst>
                  <a:gd name="adj1" fmla="val 14301958"/>
                  <a:gd name="adj2" fmla="val 20938971"/>
                </a:avLst>
              </a:prstGeom>
              <a:noFill/>
              <a:ln w="9525" cap="flat" cmpd="sng" algn="ctr">
                <a:solidFill>
                  <a:srgbClr val="3366CC"/>
                </a:solidFill>
                <a:prstDash val="solid"/>
                <a:tailEnd type="arrow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AR" kern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p:grpSp>
      </p:grpSp>
      <p:grpSp>
        <p:nvGrpSpPr>
          <p:cNvPr id="18" name="17 Grupo"/>
          <p:cNvGrpSpPr>
            <a:grpSpLocks/>
          </p:cNvGrpSpPr>
          <p:nvPr/>
        </p:nvGrpSpPr>
        <p:grpSpPr bwMode="auto">
          <a:xfrm>
            <a:off x="215900" y="1050925"/>
            <a:ext cx="1354138" cy="2547938"/>
            <a:chOff x="215279" y="1050542"/>
            <a:chExt cx="1354768" cy="2548842"/>
          </a:xfrm>
        </p:grpSpPr>
        <p:grpSp>
          <p:nvGrpSpPr>
            <p:cNvPr id="9244" name="12 Grupo"/>
            <p:cNvGrpSpPr>
              <a:grpSpLocks/>
            </p:cNvGrpSpPr>
            <p:nvPr/>
          </p:nvGrpSpPr>
          <p:grpSpPr bwMode="auto">
            <a:xfrm>
              <a:off x="215279" y="1050542"/>
              <a:ext cx="1354768" cy="1815159"/>
              <a:chOff x="215279" y="1050542"/>
              <a:chExt cx="1354768" cy="1815159"/>
            </a:xfrm>
          </p:grpSpPr>
          <p:pic>
            <p:nvPicPr>
              <p:cNvPr id="9246" name="Picture 54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/>
              <a:stretch>
                <a:fillRect/>
              </a:stretch>
            </p:blipFill>
            <p:spPr bwMode="auto">
              <a:xfrm>
                <a:off x="420642" y="1495974"/>
                <a:ext cx="666841" cy="13697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247" name="5 Rectángulo"/>
              <p:cNvSpPr>
                <a:spLocks noChangeArrowheads="1"/>
              </p:cNvSpPr>
              <p:nvPr/>
            </p:nvSpPr>
            <p:spPr bwMode="auto">
              <a:xfrm>
                <a:off x="215279" y="1050542"/>
                <a:ext cx="13547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s-AR" sz="1200">
                    <a:solidFill>
                      <a:srgbClr val="000000"/>
                    </a:solidFill>
                    <a:latin typeface="Calibri" pitchFamily="34" charset="0"/>
                  </a:rPr>
                  <a:t>Muerte: 3-4 meses (excepc.: 9 meses)</a:t>
                </a:r>
                <a:endParaRPr lang="es-AR" sz="1200"/>
              </a:p>
            </p:txBody>
          </p:sp>
        </p:grpSp>
        <p:cxnSp>
          <p:nvCxnSpPr>
            <p:cNvPr id="17" name="16 Conector recto de flecha"/>
            <p:cNvCxnSpPr>
              <a:endCxn id="9221" idx="2"/>
            </p:cNvCxnSpPr>
            <p:nvPr/>
          </p:nvCxnSpPr>
          <p:spPr>
            <a:xfrm flipH="1" flipV="1">
              <a:off x="972869" y="2846642"/>
              <a:ext cx="387530" cy="752742"/>
            </a:xfrm>
            <a:prstGeom prst="straightConnector1">
              <a:avLst/>
            </a:prstGeom>
            <a:ln>
              <a:solidFill>
                <a:srgbClr val="3366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10 Rectángulo"/>
          <p:cNvSpPr>
            <a:spLocks noChangeArrowheads="1"/>
          </p:cNvSpPr>
          <p:nvPr/>
        </p:nvSpPr>
        <p:spPr bwMode="auto">
          <a:xfrm>
            <a:off x="962025" y="90488"/>
            <a:ext cx="358918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s-ES" altLang="es-AR" b="1" dirty="0" err="1" smtClean="0">
                <a:latin typeface="Calibri" pitchFamily="34" charset="0"/>
              </a:rPr>
              <a:t>Bioecología</a:t>
            </a:r>
            <a:r>
              <a:rPr lang="es-ES" altLang="es-AR" b="1" dirty="0" smtClean="0">
                <a:latin typeface="Calibri" pitchFamily="34" charset="0"/>
              </a:rPr>
              <a:t> de </a:t>
            </a:r>
            <a:r>
              <a:rPr lang="es-ES" altLang="es-AR" b="1" i="1" dirty="0" err="1" smtClean="0">
                <a:latin typeface="Calibri" pitchFamily="34" charset="0"/>
              </a:rPr>
              <a:t>Sirex</a:t>
            </a:r>
            <a:r>
              <a:rPr lang="es-ES" altLang="es-AR" b="1" i="1" dirty="0" smtClean="0">
                <a:latin typeface="Calibri" pitchFamily="34" charset="0"/>
              </a:rPr>
              <a:t> </a:t>
            </a:r>
            <a:r>
              <a:rPr lang="es-ES" altLang="es-AR" b="1" i="1" dirty="0" err="1" smtClean="0">
                <a:latin typeface="Calibri" pitchFamily="34" charset="0"/>
              </a:rPr>
              <a:t>noctilio</a:t>
            </a:r>
            <a:endParaRPr lang="es-AR" altLang="es-AR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7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2" grpId="0"/>
      <p:bldP spid="10255" grpId="0"/>
      <p:bldP spid="10257" grpId="0"/>
      <p:bldP spid="10263" grpId="0" animBg="1"/>
      <p:bldP spid="5" grpId="0"/>
      <p:bldP spid="59" grpId="0" animBg="1"/>
      <p:bldP spid="60" grpId="0" animBg="1"/>
      <p:bldP spid="61" grpId="0" animBg="1"/>
      <p:bldP spid="11" grpId="0"/>
      <p:bldP spid="70" grpId="0"/>
      <p:bldP spid="7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naty a</dc:creator>
  <cp:lastModifiedBy>naty a</cp:lastModifiedBy>
  <cp:revision>1</cp:revision>
  <dcterms:created xsi:type="dcterms:W3CDTF">2020-05-29T18:45:31Z</dcterms:created>
  <dcterms:modified xsi:type="dcterms:W3CDTF">2020-05-29T18:47:05Z</dcterms:modified>
</cp:coreProperties>
</file>